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12" r:id="rId5"/>
  </p:sldMasterIdLst>
  <p:notesMasterIdLst>
    <p:notesMasterId r:id="rId56"/>
  </p:notesMasterIdLst>
  <p:sldIdLst>
    <p:sldId id="262" r:id="rId6"/>
    <p:sldId id="263" r:id="rId7"/>
    <p:sldId id="268" r:id="rId8"/>
    <p:sldId id="312" r:id="rId9"/>
    <p:sldId id="314" r:id="rId10"/>
    <p:sldId id="313" r:id="rId11"/>
    <p:sldId id="315" r:id="rId12"/>
    <p:sldId id="317" r:id="rId13"/>
    <p:sldId id="319" r:id="rId14"/>
    <p:sldId id="318" r:id="rId15"/>
    <p:sldId id="275" r:id="rId16"/>
    <p:sldId id="320" r:id="rId17"/>
    <p:sldId id="327" r:id="rId18"/>
    <p:sldId id="326" r:id="rId19"/>
    <p:sldId id="278" r:id="rId20"/>
    <p:sldId id="323" r:id="rId21"/>
    <p:sldId id="324" r:id="rId22"/>
    <p:sldId id="280" r:id="rId23"/>
    <p:sldId id="325" r:id="rId24"/>
    <p:sldId id="281" r:id="rId25"/>
    <p:sldId id="282" r:id="rId26"/>
    <p:sldId id="283" r:id="rId27"/>
    <p:sldId id="328" r:id="rId28"/>
    <p:sldId id="329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0038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132" autoAdjust="0"/>
  </p:normalViewPr>
  <p:slideViewPr>
    <p:cSldViewPr>
      <p:cViewPr varScale="1">
        <p:scale>
          <a:sx n="97" d="100"/>
          <a:sy n="97" d="100"/>
        </p:scale>
        <p:origin x="192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69929611071343"/>
          <c:y val="5.6118860142482192E-2"/>
          <c:w val="0.77660373419231687"/>
          <c:h val="0.81348481439820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HF</c:v>
                </c:pt>
                <c:pt idx="1">
                  <c:v>AMI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0.24399999999999999</c:v>
                </c:pt>
                <c:pt idx="1">
                  <c:v>0.19500000000000001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FB-4218-B996-7FD4833826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38245888"/>
        <c:axId val="38247808"/>
      </c:barChart>
      <c:catAx>
        <c:axId val="3824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247808"/>
        <c:crosses val="autoZero"/>
        <c:auto val="1"/>
        <c:lblAlgn val="ctr"/>
        <c:lblOffset val="100"/>
        <c:noMultiLvlLbl val="0"/>
      </c:catAx>
      <c:valAx>
        <c:axId val="38247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24588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69929611071343"/>
          <c:y val="5.6118860142482192E-2"/>
          <c:w val="0.77660373419231687"/>
          <c:h val="0.81348481439820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HF</c:v>
                </c:pt>
                <c:pt idx="1">
                  <c:v>AMI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0.24399999999999999</c:v>
                </c:pt>
                <c:pt idx="1">
                  <c:v>0.19500000000000001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FB-4218-B996-7FD4833826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38245888"/>
        <c:axId val="38247808"/>
      </c:barChart>
      <c:catAx>
        <c:axId val="3824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247808"/>
        <c:crosses val="autoZero"/>
        <c:auto val="1"/>
        <c:lblAlgn val="ctr"/>
        <c:lblOffset val="100"/>
        <c:noMultiLvlLbl val="0"/>
      </c:catAx>
      <c:valAx>
        <c:axId val="38247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24588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69929611071343"/>
          <c:y val="5.6118860142482192E-2"/>
          <c:w val="0.77660373419231687"/>
          <c:h val="0.81348481439820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HF</c:v>
                </c:pt>
                <c:pt idx="1">
                  <c:v>AMI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0.24399999999999999</c:v>
                </c:pt>
                <c:pt idx="1">
                  <c:v>0.19500000000000001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FB-4218-B996-7FD4833826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38245888"/>
        <c:axId val="38247808"/>
      </c:barChart>
      <c:catAx>
        <c:axId val="3824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247808"/>
        <c:crosses val="autoZero"/>
        <c:auto val="1"/>
        <c:lblAlgn val="ctr"/>
        <c:lblOffset val="100"/>
        <c:noMultiLvlLbl val="0"/>
      </c:catAx>
      <c:valAx>
        <c:axId val="38247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24588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6407FA-AAB3-42A6-852F-18CB83EE2278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A5336830-F3BE-44F5-90E3-72CD90DF941E}">
      <dgm:prSet phldrT="[Text]" custT="1"/>
      <dgm:spPr>
        <a:solidFill>
          <a:schemeClr val="accent1">
            <a:alpha val="50000"/>
          </a:schemeClr>
        </a:solidFill>
        <a:ln>
          <a:solidFill>
            <a:schemeClr val="tx1">
              <a:lumMod val="75000"/>
            </a:schemeClr>
          </a:solidFill>
        </a:ln>
      </dgm:spPr>
      <dgm:t>
        <a:bodyPr/>
        <a:lstStyle/>
        <a:p>
          <a:r>
            <a:rPr lang="en-US" sz="2400" b="1" dirty="0">
              <a:solidFill>
                <a:schemeClr val="tx1">
                  <a:lumMod val="50000"/>
                </a:schemeClr>
              </a:solidFill>
            </a:rPr>
            <a:t>patient-centered</a:t>
          </a:r>
        </a:p>
      </dgm:t>
    </dgm:pt>
    <dgm:pt modelId="{6F9719DF-42E0-492D-AF49-5D97549599EB}" type="parTrans" cxnId="{5CCCC157-0206-4DE4-AF96-D854557E40D4}">
      <dgm:prSet/>
      <dgm:spPr/>
      <dgm:t>
        <a:bodyPr/>
        <a:lstStyle/>
        <a:p>
          <a:endParaRPr lang="en-US" b="1">
            <a:solidFill>
              <a:schemeClr val="tx1">
                <a:lumMod val="50000"/>
              </a:schemeClr>
            </a:solidFill>
          </a:endParaRPr>
        </a:p>
      </dgm:t>
    </dgm:pt>
    <dgm:pt modelId="{49EECBC2-D5AA-45FA-94E8-082F2C7CE610}" type="sibTrans" cxnId="{5CCCC157-0206-4DE4-AF96-D854557E40D4}">
      <dgm:prSet/>
      <dgm:spPr/>
      <dgm:t>
        <a:bodyPr/>
        <a:lstStyle/>
        <a:p>
          <a:endParaRPr lang="en-US" b="1">
            <a:solidFill>
              <a:schemeClr val="tx1">
                <a:lumMod val="50000"/>
              </a:schemeClr>
            </a:solidFill>
          </a:endParaRPr>
        </a:p>
      </dgm:t>
    </dgm:pt>
    <dgm:pt modelId="{33E1B387-9DC5-499F-A238-04D5536061CB}">
      <dgm:prSet custT="1"/>
      <dgm:spPr>
        <a:noFill/>
        <a:ln>
          <a:noFill/>
        </a:ln>
      </dgm:spPr>
      <dgm:t>
        <a:bodyPr/>
        <a:lstStyle/>
        <a:p>
          <a:pPr algn="l"/>
          <a:endParaRPr lang="en-US" sz="2400" b="1" dirty="0">
            <a:solidFill>
              <a:schemeClr val="tx1">
                <a:lumMod val="50000"/>
              </a:schemeClr>
            </a:solidFill>
          </a:endParaRPr>
        </a:p>
      </dgm:t>
    </dgm:pt>
    <dgm:pt modelId="{B078F40D-769B-44F5-9804-F870D5582DB8}" type="parTrans" cxnId="{3FC42842-9E91-4FDF-995F-38A3E3412943}">
      <dgm:prSet/>
      <dgm:spPr/>
      <dgm:t>
        <a:bodyPr/>
        <a:lstStyle/>
        <a:p>
          <a:endParaRPr lang="en-US" b="1">
            <a:solidFill>
              <a:schemeClr val="tx1">
                <a:lumMod val="50000"/>
              </a:schemeClr>
            </a:solidFill>
          </a:endParaRPr>
        </a:p>
      </dgm:t>
    </dgm:pt>
    <dgm:pt modelId="{1337F9A9-5D73-4403-ACC0-297B9CE8023A}" type="sibTrans" cxnId="{3FC42842-9E91-4FDF-995F-38A3E3412943}">
      <dgm:prSet/>
      <dgm:spPr/>
      <dgm:t>
        <a:bodyPr/>
        <a:lstStyle/>
        <a:p>
          <a:endParaRPr lang="en-US" b="1">
            <a:solidFill>
              <a:schemeClr val="tx1">
                <a:lumMod val="50000"/>
              </a:schemeClr>
            </a:solidFill>
          </a:endParaRPr>
        </a:p>
      </dgm:t>
    </dgm:pt>
    <dgm:pt modelId="{D304BD3D-4F07-48C1-833E-9E46B4947748}">
      <dgm:prSet custT="1"/>
      <dgm:spPr>
        <a:noFill/>
        <a:ln>
          <a:noFill/>
        </a:ln>
      </dgm:spPr>
      <dgm:t>
        <a:bodyPr/>
        <a:lstStyle/>
        <a:p>
          <a:pPr algn="r"/>
          <a:endParaRPr lang="en-US" sz="2400" b="1" dirty="0">
            <a:solidFill>
              <a:schemeClr val="tx1">
                <a:lumMod val="50000"/>
              </a:schemeClr>
            </a:solidFill>
          </a:endParaRPr>
        </a:p>
        <a:p>
          <a:pPr algn="r"/>
          <a:endParaRPr lang="en-US" sz="2400" b="1" dirty="0">
            <a:solidFill>
              <a:schemeClr val="tx1">
                <a:lumMod val="50000"/>
              </a:schemeClr>
            </a:solidFill>
          </a:endParaRPr>
        </a:p>
        <a:p>
          <a:pPr algn="r"/>
          <a:endParaRPr lang="en-US" sz="2400" b="1" dirty="0">
            <a:solidFill>
              <a:schemeClr val="tx1">
                <a:lumMod val="50000"/>
              </a:schemeClr>
            </a:solidFill>
          </a:endParaRPr>
        </a:p>
        <a:p>
          <a:pPr algn="r"/>
          <a:endParaRPr lang="en-US" sz="2400" b="1" dirty="0">
            <a:solidFill>
              <a:schemeClr val="tx1">
                <a:lumMod val="50000"/>
              </a:schemeClr>
            </a:solidFill>
          </a:endParaRPr>
        </a:p>
        <a:p>
          <a:pPr algn="r"/>
          <a:endParaRPr lang="en-US" sz="2400" b="1" dirty="0">
            <a:solidFill>
              <a:schemeClr val="tx1">
                <a:lumMod val="50000"/>
              </a:schemeClr>
            </a:solidFill>
          </a:endParaRPr>
        </a:p>
      </dgm:t>
    </dgm:pt>
    <dgm:pt modelId="{51B15E81-8DA3-49C8-92CB-965C466C64AF}" type="parTrans" cxnId="{7BB9BF52-8FFD-49D8-B6E9-8C10F5FB7FC3}">
      <dgm:prSet/>
      <dgm:spPr/>
      <dgm:t>
        <a:bodyPr/>
        <a:lstStyle/>
        <a:p>
          <a:endParaRPr lang="en-US" b="1">
            <a:solidFill>
              <a:schemeClr val="tx1">
                <a:lumMod val="50000"/>
              </a:schemeClr>
            </a:solidFill>
          </a:endParaRPr>
        </a:p>
      </dgm:t>
    </dgm:pt>
    <dgm:pt modelId="{06005C00-97AF-4595-930F-4BCA69D8648B}" type="sibTrans" cxnId="{7BB9BF52-8FFD-49D8-B6E9-8C10F5FB7FC3}">
      <dgm:prSet/>
      <dgm:spPr/>
      <dgm:t>
        <a:bodyPr/>
        <a:lstStyle/>
        <a:p>
          <a:endParaRPr lang="en-US" b="1">
            <a:solidFill>
              <a:schemeClr val="tx1">
                <a:lumMod val="50000"/>
              </a:schemeClr>
            </a:solidFill>
          </a:endParaRPr>
        </a:p>
      </dgm:t>
    </dgm:pt>
    <dgm:pt modelId="{5F740810-B606-4FE1-AB1B-836EA8E08D75}" type="pres">
      <dgm:prSet presAssocID="{DA6407FA-AAB3-42A6-852F-18CB83EE2278}" presName="compositeShape" presStyleCnt="0">
        <dgm:presLayoutVars>
          <dgm:chMax val="7"/>
          <dgm:dir/>
          <dgm:resizeHandles val="exact"/>
        </dgm:presLayoutVars>
      </dgm:prSet>
      <dgm:spPr/>
    </dgm:pt>
    <dgm:pt modelId="{15E4BDBA-26D5-48B5-B9CD-970F745E5B11}" type="pres">
      <dgm:prSet presAssocID="{A5336830-F3BE-44F5-90E3-72CD90DF941E}" presName="circ1" presStyleLbl="vennNode1" presStyleIdx="0" presStyleCnt="3" custScaleX="130898" custLinFactNeighborX="9692" custLinFactNeighborY="-7275"/>
      <dgm:spPr/>
    </dgm:pt>
    <dgm:pt modelId="{6FAB9C35-8974-4F78-9B85-54997D2DFEF3}" type="pres">
      <dgm:prSet presAssocID="{A5336830-F3BE-44F5-90E3-72CD90DF941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595D2FA-2F6D-4E3F-A690-D076E85132BD}" type="pres">
      <dgm:prSet presAssocID="{33E1B387-9DC5-499F-A238-04D5536061CB}" presName="circ2" presStyleLbl="vennNode1" presStyleIdx="1" presStyleCnt="3" custScaleX="126921" custScaleY="101759" custLinFactNeighborX="29885" custLinFactNeighborY="1264"/>
      <dgm:spPr/>
    </dgm:pt>
    <dgm:pt modelId="{6E5159A0-9042-4678-94C5-4758EE664BF5}" type="pres">
      <dgm:prSet presAssocID="{33E1B387-9DC5-499F-A238-04D5536061C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A41B951-E1C8-406C-B0D6-8163B106A350}" type="pres">
      <dgm:prSet presAssocID="{D304BD3D-4F07-48C1-833E-9E46B4947748}" presName="circ3" presStyleLbl="vennNode1" presStyleIdx="2" presStyleCnt="3" custScaleX="133030" custLinFactNeighborX="-3843" custLinFactNeighborY="5739"/>
      <dgm:spPr/>
    </dgm:pt>
    <dgm:pt modelId="{9047FA84-0462-4D1F-89DC-3D85F6EFB526}" type="pres">
      <dgm:prSet presAssocID="{D304BD3D-4F07-48C1-833E-9E46B494774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3FC42842-9E91-4FDF-995F-38A3E3412943}" srcId="{DA6407FA-AAB3-42A6-852F-18CB83EE2278}" destId="{33E1B387-9DC5-499F-A238-04D5536061CB}" srcOrd="1" destOrd="0" parTransId="{B078F40D-769B-44F5-9804-F870D5582DB8}" sibTransId="{1337F9A9-5D73-4403-ACC0-297B9CE8023A}"/>
    <dgm:cxn modelId="{7BB9BF52-8FFD-49D8-B6E9-8C10F5FB7FC3}" srcId="{DA6407FA-AAB3-42A6-852F-18CB83EE2278}" destId="{D304BD3D-4F07-48C1-833E-9E46B4947748}" srcOrd="2" destOrd="0" parTransId="{51B15E81-8DA3-49C8-92CB-965C466C64AF}" sibTransId="{06005C00-97AF-4595-930F-4BCA69D8648B}"/>
    <dgm:cxn modelId="{36F6E973-9E23-4B69-930B-F52BC320E6D5}" type="presOf" srcId="{D304BD3D-4F07-48C1-833E-9E46B4947748}" destId="{9047FA84-0462-4D1F-89DC-3D85F6EFB526}" srcOrd="0" destOrd="0" presId="urn:microsoft.com/office/officeart/2005/8/layout/venn1"/>
    <dgm:cxn modelId="{73B45256-5A96-4860-8230-35C53C740FF4}" type="presOf" srcId="{33E1B387-9DC5-499F-A238-04D5536061CB}" destId="{C595D2FA-2F6D-4E3F-A690-D076E85132BD}" srcOrd="1" destOrd="0" presId="urn:microsoft.com/office/officeart/2005/8/layout/venn1"/>
    <dgm:cxn modelId="{5CCCC157-0206-4DE4-AF96-D854557E40D4}" srcId="{DA6407FA-AAB3-42A6-852F-18CB83EE2278}" destId="{A5336830-F3BE-44F5-90E3-72CD90DF941E}" srcOrd="0" destOrd="0" parTransId="{6F9719DF-42E0-492D-AF49-5D97549599EB}" sibTransId="{49EECBC2-D5AA-45FA-94E8-082F2C7CE610}"/>
    <dgm:cxn modelId="{26F4B3A3-7764-4223-A44D-BF70BD3DDB15}" type="presOf" srcId="{33E1B387-9DC5-499F-A238-04D5536061CB}" destId="{6E5159A0-9042-4678-94C5-4758EE664BF5}" srcOrd="0" destOrd="0" presId="urn:microsoft.com/office/officeart/2005/8/layout/venn1"/>
    <dgm:cxn modelId="{22B280B4-5466-48B5-A6D6-2945921CE792}" type="presOf" srcId="{DA6407FA-AAB3-42A6-852F-18CB83EE2278}" destId="{5F740810-B606-4FE1-AB1B-836EA8E08D75}" srcOrd="0" destOrd="0" presId="urn:microsoft.com/office/officeart/2005/8/layout/venn1"/>
    <dgm:cxn modelId="{4ED5B0B6-C824-43F5-A4E4-456277D04776}" type="presOf" srcId="{A5336830-F3BE-44F5-90E3-72CD90DF941E}" destId="{15E4BDBA-26D5-48B5-B9CD-970F745E5B11}" srcOrd="1" destOrd="0" presId="urn:microsoft.com/office/officeart/2005/8/layout/venn1"/>
    <dgm:cxn modelId="{4D3209BC-EF76-4416-92E9-DC44521755A3}" type="presOf" srcId="{D304BD3D-4F07-48C1-833E-9E46B4947748}" destId="{BA41B951-E1C8-406C-B0D6-8163B106A350}" srcOrd="1" destOrd="0" presId="urn:microsoft.com/office/officeart/2005/8/layout/venn1"/>
    <dgm:cxn modelId="{5828ABEA-749B-424B-BC30-8307E05C73E6}" type="presOf" srcId="{A5336830-F3BE-44F5-90E3-72CD90DF941E}" destId="{6FAB9C35-8974-4F78-9B85-54997D2DFEF3}" srcOrd="0" destOrd="0" presId="urn:microsoft.com/office/officeart/2005/8/layout/venn1"/>
    <dgm:cxn modelId="{9D8DC9C2-C717-4920-9F4D-13D8BA39A06F}" type="presParOf" srcId="{5F740810-B606-4FE1-AB1B-836EA8E08D75}" destId="{15E4BDBA-26D5-48B5-B9CD-970F745E5B11}" srcOrd="0" destOrd="0" presId="urn:microsoft.com/office/officeart/2005/8/layout/venn1"/>
    <dgm:cxn modelId="{60936EE9-258E-440E-A122-703CA906C895}" type="presParOf" srcId="{5F740810-B606-4FE1-AB1B-836EA8E08D75}" destId="{6FAB9C35-8974-4F78-9B85-54997D2DFEF3}" srcOrd="1" destOrd="0" presId="urn:microsoft.com/office/officeart/2005/8/layout/venn1"/>
    <dgm:cxn modelId="{97858A05-3673-499C-90FC-1FF91EEB17DC}" type="presParOf" srcId="{5F740810-B606-4FE1-AB1B-836EA8E08D75}" destId="{C595D2FA-2F6D-4E3F-A690-D076E85132BD}" srcOrd="2" destOrd="0" presId="urn:microsoft.com/office/officeart/2005/8/layout/venn1"/>
    <dgm:cxn modelId="{8C923B81-A4B3-4D18-815B-2A52CAEDDDE0}" type="presParOf" srcId="{5F740810-B606-4FE1-AB1B-836EA8E08D75}" destId="{6E5159A0-9042-4678-94C5-4758EE664BF5}" srcOrd="3" destOrd="0" presId="urn:microsoft.com/office/officeart/2005/8/layout/venn1"/>
    <dgm:cxn modelId="{6BFF7063-F30A-4F62-93E2-07C3CF96BAEF}" type="presParOf" srcId="{5F740810-B606-4FE1-AB1B-836EA8E08D75}" destId="{BA41B951-E1C8-406C-B0D6-8163B106A350}" srcOrd="4" destOrd="0" presId="urn:microsoft.com/office/officeart/2005/8/layout/venn1"/>
    <dgm:cxn modelId="{3B321E46-8B48-4404-B6C7-A9DFD83E7526}" type="presParOf" srcId="{5F740810-B606-4FE1-AB1B-836EA8E08D75}" destId="{9047FA84-0462-4D1F-89DC-3D85F6EFB526}" srcOrd="5" destOrd="0" presId="urn:microsoft.com/office/officeart/2005/8/layout/venn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6407FA-AAB3-42A6-852F-18CB83EE2278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A5336830-F3BE-44F5-90E3-72CD90DF941E}">
      <dgm:prSet phldrT="[Text]" custT="1"/>
      <dgm:spPr>
        <a:solidFill>
          <a:schemeClr val="accent1">
            <a:alpha val="50000"/>
          </a:schemeClr>
        </a:solidFill>
        <a:ln>
          <a:solidFill>
            <a:schemeClr val="tx1">
              <a:lumMod val="75000"/>
            </a:schemeClr>
          </a:solidFill>
        </a:ln>
      </dgm:spPr>
      <dgm:t>
        <a:bodyPr/>
        <a:lstStyle/>
        <a:p>
          <a:r>
            <a:rPr lang="en-US" sz="2400" b="1" dirty="0">
              <a:solidFill>
                <a:schemeClr val="tx1">
                  <a:lumMod val="50000"/>
                </a:schemeClr>
              </a:solidFill>
            </a:rPr>
            <a:t>patient-centered</a:t>
          </a:r>
        </a:p>
      </dgm:t>
    </dgm:pt>
    <dgm:pt modelId="{6F9719DF-42E0-492D-AF49-5D97549599EB}" type="parTrans" cxnId="{5CCCC157-0206-4DE4-AF96-D854557E40D4}">
      <dgm:prSet/>
      <dgm:spPr/>
      <dgm:t>
        <a:bodyPr/>
        <a:lstStyle/>
        <a:p>
          <a:endParaRPr lang="en-US" b="1">
            <a:solidFill>
              <a:schemeClr val="tx1">
                <a:lumMod val="50000"/>
              </a:schemeClr>
            </a:solidFill>
          </a:endParaRPr>
        </a:p>
      </dgm:t>
    </dgm:pt>
    <dgm:pt modelId="{49EECBC2-D5AA-45FA-94E8-082F2C7CE610}" type="sibTrans" cxnId="{5CCCC157-0206-4DE4-AF96-D854557E40D4}">
      <dgm:prSet/>
      <dgm:spPr/>
      <dgm:t>
        <a:bodyPr/>
        <a:lstStyle/>
        <a:p>
          <a:endParaRPr lang="en-US" b="1">
            <a:solidFill>
              <a:schemeClr val="tx1">
                <a:lumMod val="50000"/>
              </a:schemeClr>
            </a:solidFill>
          </a:endParaRPr>
        </a:p>
      </dgm:t>
    </dgm:pt>
    <dgm:pt modelId="{33E1B387-9DC5-499F-A238-04D5536061CB}">
      <dgm:prSet custT="1"/>
      <dgm:spPr>
        <a:noFill/>
        <a:ln>
          <a:noFill/>
        </a:ln>
      </dgm:spPr>
      <dgm:t>
        <a:bodyPr/>
        <a:lstStyle/>
        <a:p>
          <a:pPr algn="l"/>
          <a:endParaRPr lang="en-US" sz="2400" b="1" dirty="0">
            <a:solidFill>
              <a:schemeClr val="tx1">
                <a:lumMod val="50000"/>
              </a:schemeClr>
            </a:solidFill>
          </a:endParaRPr>
        </a:p>
      </dgm:t>
    </dgm:pt>
    <dgm:pt modelId="{B078F40D-769B-44F5-9804-F870D5582DB8}" type="parTrans" cxnId="{3FC42842-9E91-4FDF-995F-38A3E3412943}">
      <dgm:prSet/>
      <dgm:spPr/>
      <dgm:t>
        <a:bodyPr/>
        <a:lstStyle/>
        <a:p>
          <a:endParaRPr lang="en-US" b="1">
            <a:solidFill>
              <a:schemeClr val="tx1">
                <a:lumMod val="50000"/>
              </a:schemeClr>
            </a:solidFill>
          </a:endParaRPr>
        </a:p>
      </dgm:t>
    </dgm:pt>
    <dgm:pt modelId="{1337F9A9-5D73-4403-ACC0-297B9CE8023A}" type="sibTrans" cxnId="{3FC42842-9E91-4FDF-995F-38A3E3412943}">
      <dgm:prSet/>
      <dgm:spPr/>
      <dgm:t>
        <a:bodyPr/>
        <a:lstStyle/>
        <a:p>
          <a:endParaRPr lang="en-US" b="1">
            <a:solidFill>
              <a:schemeClr val="tx1">
                <a:lumMod val="50000"/>
              </a:schemeClr>
            </a:solidFill>
          </a:endParaRPr>
        </a:p>
      </dgm:t>
    </dgm:pt>
    <dgm:pt modelId="{D304BD3D-4F07-48C1-833E-9E46B4947748}">
      <dgm:prSet custT="1"/>
      <dgm:spPr>
        <a:solidFill>
          <a:schemeClr val="accent1"/>
        </a:solidFill>
        <a:ln>
          <a:solidFill>
            <a:schemeClr val="tx1">
              <a:lumMod val="75000"/>
            </a:schemeClr>
          </a:solidFill>
        </a:ln>
      </dgm:spPr>
      <dgm:t>
        <a:bodyPr/>
        <a:lstStyle/>
        <a:p>
          <a:pPr algn="r"/>
          <a:r>
            <a:rPr lang="en-US" sz="2400" b="1" dirty="0">
              <a:solidFill>
                <a:schemeClr val="tx1">
                  <a:lumMod val="50000"/>
                </a:schemeClr>
              </a:solidFill>
            </a:rPr>
            <a:t>leverages evidence based best practices </a:t>
          </a:r>
        </a:p>
      </dgm:t>
    </dgm:pt>
    <dgm:pt modelId="{51B15E81-8DA3-49C8-92CB-965C466C64AF}" type="parTrans" cxnId="{7BB9BF52-8FFD-49D8-B6E9-8C10F5FB7FC3}">
      <dgm:prSet/>
      <dgm:spPr/>
      <dgm:t>
        <a:bodyPr/>
        <a:lstStyle/>
        <a:p>
          <a:endParaRPr lang="en-US" b="1">
            <a:solidFill>
              <a:schemeClr val="tx1">
                <a:lumMod val="50000"/>
              </a:schemeClr>
            </a:solidFill>
          </a:endParaRPr>
        </a:p>
      </dgm:t>
    </dgm:pt>
    <dgm:pt modelId="{06005C00-97AF-4595-930F-4BCA69D8648B}" type="sibTrans" cxnId="{7BB9BF52-8FFD-49D8-B6E9-8C10F5FB7FC3}">
      <dgm:prSet/>
      <dgm:spPr/>
      <dgm:t>
        <a:bodyPr/>
        <a:lstStyle/>
        <a:p>
          <a:endParaRPr lang="en-US" b="1">
            <a:solidFill>
              <a:schemeClr val="tx1">
                <a:lumMod val="50000"/>
              </a:schemeClr>
            </a:solidFill>
          </a:endParaRPr>
        </a:p>
      </dgm:t>
    </dgm:pt>
    <dgm:pt modelId="{5F740810-B606-4FE1-AB1B-836EA8E08D75}" type="pres">
      <dgm:prSet presAssocID="{DA6407FA-AAB3-42A6-852F-18CB83EE2278}" presName="compositeShape" presStyleCnt="0">
        <dgm:presLayoutVars>
          <dgm:chMax val="7"/>
          <dgm:dir/>
          <dgm:resizeHandles val="exact"/>
        </dgm:presLayoutVars>
      </dgm:prSet>
      <dgm:spPr/>
    </dgm:pt>
    <dgm:pt modelId="{15E4BDBA-26D5-48B5-B9CD-970F745E5B11}" type="pres">
      <dgm:prSet presAssocID="{A5336830-F3BE-44F5-90E3-72CD90DF941E}" presName="circ1" presStyleLbl="vennNode1" presStyleIdx="0" presStyleCnt="3" custScaleX="130898" custLinFactNeighborX="9692" custLinFactNeighborY="-7275"/>
      <dgm:spPr/>
    </dgm:pt>
    <dgm:pt modelId="{6FAB9C35-8974-4F78-9B85-54997D2DFEF3}" type="pres">
      <dgm:prSet presAssocID="{A5336830-F3BE-44F5-90E3-72CD90DF941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595D2FA-2F6D-4E3F-A690-D076E85132BD}" type="pres">
      <dgm:prSet presAssocID="{33E1B387-9DC5-499F-A238-04D5536061CB}" presName="circ2" presStyleLbl="vennNode1" presStyleIdx="1" presStyleCnt="3" custScaleX="126921" custScaleY="101759" custLinFactNeighborX="29885" custLinFactNeighborY="1264"/>
      <dgm:spPr/>
    </dgm:pt>
    <dgm:pt modelId="{6E5159A0-9042-4678-94C5-4758EE664BF5}" type="pres">
      <dgm:prSet presAssocID="{33E1B387-9DC5-499F-A238-04D5536061C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A41B951-E1C8-406C-B0D6-8163B106A350}" type="pres">
      <dgm:prSet presAssocID="{D304BD3D-4F07-48C1-833E-9E46B4947748}" presName="circ3" presStyleLbl="vennNode1" presStyleIdx="2" presStyleCnt="3" custScaleX="133030" custLinFactNeighborX="-3843" custLinFactNeighborY="5739"/>
      <dgm:spPr/>
    </dgm:pt>
    <dgm:pt modelId="{9047FA84-0462-4D1F-89DC-3D85F6EFB526}" type="pres">
      <dgm:prSet presAssocID="{D304BD3D-4F07-48C1-833E-9E46B494774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3FC42842-9E91-4FDF-995F-38A3E3412943}" srcId="{DA6407FA-AAB3-42A6-852F-18CB83EE2278}" destId="{33E1B387-9DC5-499F-A238-04D5536061CB}" srcOrd="1" destOrd="0" parTransId="{B078F40D-769B-44F5-9804-F870D5582DB8}" sibTransId="{1337F9A9-5D73-4403-ACC0-297B9CE8023A}"/>
    <dgm:cxn modelId="{7BB9BF52-8FFD-49D8-B6E9-8C10F5FB7FC3}" srcId="{DA6407FA-AAB3-42A6-852F-18CB83EE2278}" destId="{D304BD3D-4F07-48C1-833E-9E46B4947748}" srcOrd="2" destOrd="0" parTransId="{51B15E81-8DA3-49C8-92CB-965C466C64AF}" sibTransId="{06005C00-97AF-4595-930F-4BCA69D8648B}"/>
    <dgm:cxn modelId="{36F6E973-9E23-4B69-930B-F52BC320E6D5}" type="presOf" srcId="{D304BD3D-4F07-48C1-833E-9E46B4947748}" destId="{9047FA84-0462-4D1F-89DC-3D85F6EFB526}" srcOrd="0" destOrd="0" presId="urn:microsoft.com/office/officeart/2005/8/layout/venn1"/>
    <dgm:cxn modelId="{73B45256-5A96-4860-8230-35C53C740FF4}" type="presOf" srcId="{33E1B387-9DC5-499F-A238-04D5536061CB}" destId="{C595D2FA-2F6D-4E3F-A690-D076E85132BD}" srcOrd="1" destOrd="0" presId="urn:microsoft.com/office/officeart/2005/8/layout/venn1"/>
    <dgm:cxn modelId="{5CCCC157-0206-4DE4-AF96-D854557E40D4}" srcId="{DA6407FA-AAB3-42A6-852F-18CB83EE2278}" destId="{A5336830-F3BE-44F5-90E3-72CD90DF941E}" srcOrd="0" destOrd="0" parTransId="{6F9719DF-42E0-492D-AF49-5D97549599EB}" sibTransId="{49EECBC2-D5AA-45FA-94E8-082F2C7CE610}"/>
    <dgm:cxn modelId="{26F4B3A3-7764-4223-A44D-BF70BD3DDB15}" type="presOf" srcId="{33E1B387-9DC5-499F-A238-04D5536061CB}" destId="{6E5159A0-9042-4678-94C5-4758EE664BF5}" srcOrd="0" destOrd="0" presId="urn:microsoft.com/office/officeart/2005/8/layout/venn1"/>
    <dgm:cxn modelId="{22B280B4-5466-48B5-A6D6-2945921CE792}" type="presOf" srcId="{DA6407FA-AAB3-42A6-852F-18CB83EE2278}" destId="{5F740810-B606-4FE1-AB1B-836EA8E08D75}" srcOrd="0" destOrd="0" presId="urn:microsoft.com/office/officeart/2005/8/layout/venn1"/>
    <dgm:cxn modelId="{4ED5B0B6-C824-43F5-A4E4-456277D04776}" type="presOf" srcId="{A5336830-F3BE-44F5-90E3-72CD90DF941E}" destId="{15E4BDBA-26D5-48B5-B9CD-970F745E5B11}" srcOrd="1" destOrd="0" presId="urn:microsoft.com/office/officeart/2005/8/layout/venn1"/>
    <dgm:cxn modelId="{4D3209BC-EF76-4416-92E9-DC44521755A3}" type="presOf" srcId="{D304BD3D-4F07-48C1-833E-9E46B4947748}" destId="{BA41B951-E1C8-406C-B0D6-8163B106A350}" srcOrd="1" destOrd="0" presId="urn:microsoft.com/office/officeart/2005/8/layout/venn1"/>
    <dgm:cxn modelId="{5828ABEA-749B-424B-BC30-8307E05C73E6}" type="presOf" srcId="{A5336830-F3BE-44F5-90E3-72CD90DF941E}" destId="{6FAB9C35-8974-4F78-9B85-54997D2DFEF3}" srcOrd="0" destOrd="0" presId="urn:microsoft.com/office/officeart/2005/8/layout/venn1"/>
    <dgm:cxn modelId="{9D8DC9C2-C717-4920-9F4D-13D8BA39A06F}" type="presParOf" srcId="{5F740810-B606-4FE1-AB1B-836EA8E08D75}" destId="{15E4BDBA-26D5-48B5-B9CD-970F745E5B11}" srcOrd="0" destOrd="0" presId="urn:microsoft.com/office/officeart/2005/8/layout/venn1"/>
    <dgm:cxn modelId="{60936EE9-258E-440E-A122-703CA906C895}" type="presParOf" srcId="{5F740810-B606-4FE1-AB1B-836EA8E08D75}" destId="{6FAB9C35-8974-4F78-9B85-54997D2DFEF3}" srcOrd="1" destOrd="0" presId="urn:microsoft.com/office/officeart/2005/8/layout/venn1"/>
    <dgm:cxn modelId="{97858A05-3673-499C-90FC-1FF91EEB17DC}" type="presParOf" srcId="{5F740810-B606-4FE1-AB1B-836EA8E08D75}" destId="{C595D2FA-2F6D-4E3F-A690-D076E85132BD}" srcOrd="2" destOrd="0" presId="urn:microsoft.com/office/officeart/2005/8/layout/venn1"/>
    <dgm:cxn modelId="{8C923B81-A4B3-4D18-815B-2A52CAEDDDE0}" type="presParOf" srcId="{5F740810-B606-4FE1-AB1B-836EA8E08D75}" destId="{6E5159A0-9042-4678-94C5-4758EE664BF5}" srcOrd="3" destOrd="0" presId="urn:microsoft.com/office/officeart/2005/8/layout/venn1"/>
    <dgm:cxn modelId="{6BFF7063-F30A-4F62-93E2-07C3CF96BAEF}" type="presParOf" srcId="{5F740810-B606-4FE1-AB1B-836EA8E08D75}" destId="{BA41B951-E1C8-406C-B0D6-8163B106A350}" srcOrd="4" destOrd="0" presId="urn:microsoft.com/office/officeart/2005/8/layout/venn1"/>
    <dgm:cxn modelId="{3B321E46-8B48-4404-B6C7-A9DFD83E7526}" type="presParOf" srcId="{5F740810-B606-4FE1-AB1B-836EA8E08D75}" destId="{9047FA84-0462-4D1F-89DC-3D85F6EFB526}" srcOrd="5" destOrd="0" presId="urn:microsoft.com/office/officeart/2005/8/layout/venn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6407FA-AAB3-42A6-852F-18CB83EE2278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A5336830-F3BE-44F5-90E3-72CD90DF941E}">
      <dgm:prSet phldrT="[Text]" custT="1"/>
      <dgm:spPr>
        <a:solidFill>
          <a:schemeClr val="accent1">
            <a:alpha val="50000"/>
          </a:schemeClr>
        </a:solidFill>
        <a:ln>
          <a:solidFill>
            <a:schemeClr val="tx1">
              <a:lumMod val="75000"/>
            </a:schemeClr>
          </a:solidFill>
        </a:ln>
      </dgm:spPr>
      <dgm:t>
        <a:bodyPr/>
        <a:lstStyle/>
        <a:p>
          <a:r>
            <a:rPr lang="en-US" sz="2400" b="1" dirty="0">
              <a:solidFill>
                <a:schemeClr val="tx1">
                  <a:lumMod val="50000"/>
                </a:schemeClr>
              </a:solidFill>
            </a:rPr>
            <a:t>patient-centered</a:t>
          </a:r>
        </a:p>
      </dgm:t>
    </dgm:pt>
    <dgm:pt modelId="{6F9719DF-42E0-492D-AF49-5D97549599EB}" type="parTrans" cxnId="{5CCCC157-0206-4DE4-AF96-D854557E40D4}">
      <dgm:prSet/>
      <dgm:spPr/>
      <dgm:t>
        <a:bodyPr/>
        <a:lstStyle/>
        <a:p>
          <a:endParaRPr lang="en-US" b="1">
            <a:solidFill>
              <a:schemeClr val="tx1">
                <a:lumMod val="50000"/>
              </a:schemeClr>
            </a:solidFill>
          </a:endParaRPr>
        </a:p>
      </dgm:t>
    </dgm:pt>
    <dgm:pt modelId="{49EECBC2-D5AA-45FA-94E8-082F2C7CE610}" type="sibTrans" cxnId="{5CCCC157-0206-4DE4-AF96-D854557E40D4}">
      <dgm:prSet/>
      <dgm:spPr/>
      <dgm:t>
        <a:bodyPr/>
        <a:lstStyle/>
        <a:p>
          <a:endParaRPr lang="en-US" b="1">
            <a:solidFill>
              <a:schemeClr val="tx1">
                <a:lumMod val="50000"/>
              </a:schemeClr>
            </a:solidFill>
          </a:endParaRPr>
        </a:p>
      </dgm:t>
    </dgm:pt>
    <dgm:pt modelId="{33E1B387-9DC5-499F-A238-04D5536061CB}">
      <dgm:prSet custT="1"/>
      <dgm:spPr>
        <a:solidFill>
          <a:schemeClr val="accent1">
            <a:alpha val="50000"/>
          </a:schemeClr>
        </a:solidFill>
        <a:ln>
          <a:solidFill>
            <a:schemeClr val="tx1">
              <a:lumMod val="75000"/>
            </a:schemeClr>
          </a:solidFill>
        </a:ln>
      </dgm:spPr>
      <dgm:t>
        <a:bodyPr/>
        <a:lstStyle/>
        <a:p>
          <a:pPr algn="l"/>
          <a:r>
            <a:rPr lang="en-US" sz="2400" b="1" dirty="0">
              <a:solidFill>
                <a:schemeClr val="tx1">
                  <a:lumMod val="50000"/>
                </a:schemeClr>
              </a:solidFill>
            </a:rPr>
            <a:t>team-based approach</a:t>
          </a:r>
        </a:p>
      </dgm:t>
    </dgm:pt>
    <dgm:pt modelId="{B078F40D-769B-44F5-9804-F870D5582DB8}" type="parTrans" cxnId="{3FC42842-9E91-4FDF-995F-38A3E3412943}">
      <dgm:prSet/>
      <dgm:spPr/>
      <dgm:t>
        <a:bodyPr/>
        <a:lstStyle/>
        <a:p>
          <a:endParaRPr lang="en-US" b="1">
            <a:solidFill>
              <a:schemeClr val="tx1">
                <a:lumMod val="50000"/>
              </a:schemeClr>
            </a:solidFill>
          </a:endParaRPr>
        </a:p>
      </dgm:t>
    </dgm:pt>
    <dgm:pt modelId="{1337F9A9-5D73-4403-ACC0-297B9CE8023A}" type="sibTrans" cxnId="{3FC42842-9E91-4FDF-995F-38A3E3412943}">
      <dgm:prSet/>
      <dgm:spPr/>
      <dgm:t>
        <a:bodyPr/>
        <a:lstStyle/>
        <a:p>
          <a:endParaRPr lang="en-US" b="1">
            <a:solidFill>
              <a:schemeClr val="tx1">
                <a:lumMod val="50000"/>
              </a:schemeClr>
            </a:solidFill>
          </a:endParaRPr>
        </a:p>
      </dgm:t>
    </dgm:pt>
    <dgm:pt modelId="{D304BD3D-4F07-48C1-833E-9E46B4947748}">
      <dgm:prSet custT="1"/>
      <dgm:spPr>
        <a:solidFill>
          <a:schemeClr val="accent1"/>
        </a:solidFill>
        <a:ln>
          <a:solidFill>
            <a:schemeClr val="tx1">
              <a:lumMod val="75000"/>
            </a:schemeClr>
          </a:solidFill>
        </a:ln>
      </dgm:spPr>
      <dgm:t>
        <a:bodyPr/>
        <a:lstStyle/>
        <a:p>
          <a:pPr algn="r"/>
          <a:r>
            <a:rPr lang="en-US" sz="2400" b="1" dirty="0">
              <a:solidFill>
                <a:schemeClr val="tx1">
                  <a:lumMod val="50000"/>
                </a:schemeClr>
              </a:solidFill>
            </a:rPr>
            <a:t>leverages evidence based best practices </a:t>
          </a:r>
        </a:p>
      </dgm:t>
    </dgm:pt>
    <dgm:pt modelId="{51B15E81-8DA3-49C8-92CB-965C466C64AF}" type="parTrans" cxnId="{7BB9BF52-8FFD-49D8-B6E9-8C10F5FB7FC3}">
      <dgm:prSet/>
      <dgm:spPr/>
      <dgm:t>
        <a:bodyPr/>
        <a:lstStyle/>
        <a:p>
          <a:endParaRPr lang="en-US" b="1">
            <a:solidFill>
              <a:schemeClr val="tx1">
                <a:lumMod val="50000"/>
              </a:schemeClr>
            </a:solidFill>
          </a:endParaRPr>
        </a:p>
      </dgm:t>
    </dgm:pt>
    <dgm:pt modelId="{06005C00-97AF-4595-930F-4BCA69D8648B}" type="sibTrans" cxnId="{7BB9BF52-8FFD-49D8-B6E9-8C10F5FB7FC3}">
      <dgm:prSet/>
      <dgm:spPr/>
      <dgm:t>
        <a:bodyPr/>
        <a:lstStyle/>
        <a:p>
          <a:endParaRPr lang="en-US" b="1">
            <a:solidFill>
              <a:schemeClr val="tx1">
                <a:lumMod val="50000"/>
              </a:schemeClr>
            </a:solidFill>
          </a:endParaRPr>
        </a:p>
      </dgm:t>
    </dgm:pt>
    <dgm:pt modelId="{5F740810-B606-4FE1-AB1B-836EA8E08D75}" type="pres">
      <dgm:prSet presAssocID="{DA6407FA-AAB3-42A6-852F-18CB83EE2278}" presName="compositeShape" presStyleCnt="0">
        <dgm:presLayoutVars>
          <dgm:chMax val="7"/>
          <dgm:dir/>
          <dgm:resizeHandles val="exact"/>
        </dgm:presLayoutVars>
      </dgm:prSet>
      <dgm:spPr/>
    </dgm:pt>
    <dgm:pt modelId="{15E4BDBA-26D5-48B5-B9CD-970F745E5B11}" type="pres">
      <dgm:prSet presAssocID="{A5336830-F3BE-44F5-90E3-72CD90DF941E}" presName="circ1" presStyleLbl="vennNode1" presStyleIdx="0" presStyleCnt="3" custScaleX="130898" custLinFactNeighborX="9692" custLinFactNeighborY="-7275"/>
      <dgm:spPr/>
    </dgm:pt>
    <dgm:pt modelId="{6FAB9C35-8974-4F78-9B85-54997D2DFEF3}" type="pres">
      <dgm:prSet presAssocID="{A5336830-F3BE-44F5-90E3-72CD90DF941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595D2FA-2F6D-4E3F-A690-D076E85132BD}" type="pres">
      <dgm:prSet presAssocID="{33E1B387-9DC5-499F-A238-04D5536061CB}" presName="circ2" presStyleLbl="vennNode1" presStyleIdx="1" presStyleCnt="3" custScaleX="126921" custScaleY="101759" custLinFactNeighborX="29885" custLinFactNeighborY="1264"/>
      <dgm:spPr/>
    </dgm:pt>
    <dgm:pt modelId="{6E5159A0-9042-4678-94C5-4758EE664BF5}" type="pres">
      <dgm:prSet presAssocID="{33E1B387-9DC5-499F-A238-04D5536061C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A41B951-E1C8-406C-B0D6-8163B106A350}" type="pres">
      <dgm:prSet presAssocID="{D304BD3D-4F07-48C1-833E-9E46B4947748}" presName="circ3" presStyleLbl="vennNode1" presStyleIdx="2" presStyleCnt="3" custScaleX="133030" custLinFactNeighborX="-3843" custLinFactNeighborY="5739"/>
      <dgm:spPr/>
    </dgm:pt>
    <dgm:pt modelId="{9047FA84-0462-4D1F-89DC-3D85F6EFB526}" type="pres">
      <dgm:prSet presAssocID="{D304BD3D-4F07-48C1-833E-9E46B494774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3FC42842-9E91-4FDF-995F-38A3E3412943}" srcId="{DA6407FA-AAB3-42A6-852F-18CB83EE2278}" destId="{33E1B387-9DC5-499F-A238-04D5536061CB}" srcOrd="1" destOrd="0" parTransId="{B078F40D-769B-44F5-9804-F870D5582DB8}" sibTransId="{1337F9A9-5D73-4403-ACC0-297B9CE8023A}"/>
    <dgm:cxn modelId="{7BB9BF52-8FFD-49D8-B6E9-8C10F5FB7FC3}" srcId="{DA6407FA-AAB3-42A6-852F-18CB83EE2278}" destId="{D304BD3D-4F07-48C1-833E-9E46B4947748}" srcOrd="2" destOrd="0" parTransId="{51B15E81-8DA3-49C8-92CB-965C466C64AF}" sibTransId="{06005C00-97AF-4595-930F-4BCA69D8648B}"/>
    <dgm:cxn modelId="{36F6E973-9E23-4B69-930B-F52BC320E6D5}" type="presOf" srcId="{D304BD3D-4F07-48C1-833E-9E46B4947748}" destId="{9047FA84-0462-4D1F-89DC-3D85F6EFB526}" srcOrd="0" destOrd="0" presId="urn:microsoft.com/office/officeart/2005/8/layout/venn1"/>
    <dgm:cxn modelId="{73B45256-5A96-4860-8230-35C53C740FF4}" type="presOf" srcId="{33E1B387-9DC5-499F-A238-04D5536061CB}" destId="{C595D2FA-2F6D-4E3F-A690-D076E85132BD}" srcOrd="1" destOrd="0" presId="urn:microsoft.com/office/officeart/2005/8/layout/venn1"/>
    <dgm:cxn modelId="{5CCCC157-0206-4DE4-AF96-D854557E40D4}" srcId="{DA6407FA-AAB3-42A6-852F-18CB83EE2278}" destId="{A5336830-F3BE-44F5-90E3-72CD90DF941E}" srcOrd="0" destOrd="0" parTransId="{6F9719DF-42E0-492D-AF49-5D97549599EB}" sibTransId="{49EECBC2-D5AA-45FA-94E8-082F2C7CE610}"/>
    <dgm:cxn modelId="{26F4B3A3-7764-4223-A44D-BF70BD3DDB15}" type="presOf" srcId="{33E1B387-9DC5-499F-A238-04D5536061CB}" destId="{6E5159A0-9042-4678-94C5-4758EE664BF5}" srcOrd="0" destOrd="0" presId="urn:microsoft.com/office/officeart/2005/8/layout/venn1"/>
    <dgm:cxn modelId="{22B280B4-5466-48B5-A6D6-2945921CE792}" type="presOf" srcId="{DA6407FA-AAB3-42A6-852F-18CB83EE2278}" destId="{5F740810-B606-4FE1-AB1B-836EA8E08D75}" srcOrd="0" destOrd="0" presId="urn:microsoft.com/office/officeart/2005/8/layout/venn1"/>
    <dgm:cxn modelId="{4ED5B0B6-C824-43F5-A4E4-456277D04776}" type="presOf" srcId="{A5336830-F3BE-44F5-90E3-72CD90DF941E}" destId="{15E4BDBA-26D5-48B5-B9CD-970F745E5B11}" srcOrd="1" destOrd="0" presId="urn:microsoft.com/office/officeart/2005/8/layout/venn1"/>
    <dgm:cxn modelId="{4D3209BC-EF76-4416-92E9-DC44521755A3}" type="presOf" srcId="{D304BD3D-4F07-48C1-833E-9E46B4947748}" destId="{BA41B951-E1C8-406C-B0D6-8163B106A350}" srcOrd="1" destOrd="0" presId="urn:microsoft.com/office/officeart/2005/8/layout/venn1"/>
    <dgm:cxn modelId="{5828ABEA-749B-424B-BC30-8307E05C73E6}" type="presOf" srcId="{A5336830-F3BE-44F5-90E3-72CD90DF941E}" destId="{6FAB9C35-8974-4F78-9B85-54997D2DFEF3}" srcOrd="0" destOrd="0" presId="urn:microsoft.com/office/officeart/2005/8/layout/venn1"/>
    <dgm:cxn modelId="{9D8DC9C2-C717-4920-9F4D-13D8BA39A06F}" type="presParOf" srcId="{5F740810-B606-4FE1-AB1B-836EA8E08D75}" destId="{15E4BDBA-26D5-48B5-B9CD-970F745E5B11}" srcOrd="0" destOrd="0" presId="urn:microsoft.com/office/officeart/2005/8/layout/venn1"/>
    <dgm:cxn modelId="{60936EE9-258E-440E-A122-703CA906C895}" type="presParOf" srcId="{5F740810-B606-4FE1-AB1B-836EA8E08D75}" destId="{6FAB9C35-8974-4F78-9B85-54997D2DFEF3}" srcOrd="1" destOrd="0" presId="urn:microsoft.com/office/officeart/2005/8/layout/venn1"/>
    <dgm:cxn modelId="{97858A05-3673-499C-90FC-1FF91EEB17DC}" type="presParOf" srcId="{5F740810-B606-4FE1-AB1B-836EA8E08D75}" destId="{C595D2FA-2F6D-4E3F-A690-D076E85132BD}" srcOrd="2" destOrd="0" presId="urn:microsoft.com/office/officeart/2005/8/layout/venn1"/>
    <dgm:cxn modelId="{8C923B81-A4B3-4D18-815B-2A52CAEDDDE0}" type="presParOf" srcId="{5F740810-B606-4FE1-AB1B-836EA8E08D75}" destId="{6E5159A0-9042-4678-94C5-4758EE664BF5}" srcOrd="3" destOrd="0" presId="urn:microsoft.com/office/officeart/2005/8/layout/venn1"/>
    <dgm:cxn modelId="{6BFF7063-F30A-4F62-93E2-07C3CF96BAEF}" type="presParOf" srcId="{5F740810-B606-4FE1-AB1B-836EA8E08D75}" destId="{BA41B951-E1C8-406C-B0D6-8163B106A350}" srcOrd="4" destOrd="0" presId="urn:microsoft.com/office/officeart/2005/8/layout/venn1"/>
    <dgm:cxn modelId="{3B321E46-8B48-4404-B6C7-A9DFD83E7526}" type="presParOf" srcId="{5F740810-B606-4FE1-AB1B-836EA8E08D75}" destId="{9047FA84-0462-4D1F-89DC-3D85F6EFB526}" srcOrd="5" destOrd="0" presId="urn:microsoft.com/office/officeart/2005/8/layout/venn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EDFA7C-CC1B-48CD-8728-8FB3A1322293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6D160F8-5B69-4520-BA43-98632C2ABF4A}">
      <dgm:prSet phldrT="[Text]" custT="1"/>
      <dgm:spPr/>
      <dgm:t>
        <a:bodyPr/>
        <a:lstStyle/>
        <a:p>
          <a:r>
            <a:rPr lang="en-US" sz="2400" b="0" dirty="0"/>
            <a:t>Develop compendium of best practices</a:t>
          </a:r>
        </a:p>
      </dgm:t>
    </dgm:pt>
    <dgm:pt modelId="{9D087858-3339-4D20-88DC-4972EEA95CE5}" type="parTrans" cxnId="{5D245D30-3670-473A-BD63-48F074608213}">
      <dgm:prSet/>
      <dgm:spPr/>
      <dgm:t>
        <a:bodyPr/>
        <a:lstStyle/>
        <a:p>
          <a:endParaRPr lang="en-US" sz="1400" b="0"/>
        </a:p>
      </dgm:t>
    </dgm:pt>
    <dgm:pt modelId="{FB51FC2F-A0AA-437A-85D2-C0505276D40F}" type="sibTrans" cxnId="{5D245D30-3670-473A-BD63-48F074608213}">
      <dgm:prSet/>
      <dgm:spPr/>
      <dgm:t>
        <a:bodyPr/>
        <a:lstStyle/>
        <a:p>
          <a:endParaRPr lang="en-US" sz="1400" b="0"/>
        </a:p>
      </dgm:t>
    </dgm:pt>
    <dgm:pt modelId="{23BDA54D-CAE4-4B0F-A04A-D51C4F8D5851}">
      <dgm:prSet phldrT="[Text]" custT="1"/>
      <dgm:spPr>
        <a:noFill/>
        <a:ln>
          <a:noFill/>
        </a:ln>
      </dgm:spPr>
      <dgm:t>
        <a:bodyPr/>
        <a:lstStyle/>
        <a:p>
          <a:endParaRPr lang="en-US" sz="2400" b="0" dirty="0">
            <a:latin typeface="Calibri" panose="020F0502020204030204" pitchFamily="34" charset="0"/>
          </a:endParaRPr>
        </a:p>
      </dgm:t>
    </dgm:pt>
    <dgm:pt modelId="{832AB481-11BC-4592-B0F0-1E2057AB6B5C}" type="parTrans" cxnId="{8108F884-9586-4830-9636-050773A3C802}">
      <dgm:prSet/>
      <dgm:spPr/>
      <dgm:t>
        <a:bodyPr/>
        <a:lstStyle/>
        <a:p>
          <a:endParaRPr lang="en-US" sz="1400" b="0"/>
        </a:p>
      </dgm:t>
    </dgm:pt>
    <dgm:pt modelId="{5695A1C2-86E8-4EC2-9F7C-3B597C6AD9B3}" type="sibTrans" cxnId="{8108F884-9586-4830-9636-050773A3C802}">
      <dgm:prSet/>
      <dgm:spPr/>
      <dgm:t>
        <a:bodyPr/>
        <a:lstStyle/>
        <a:p>
          <a:endParaRPr lang="en-US" sz="1400" b="0"/>
        </a:p>
      </dgm:t>
    </dgm:pt>
    <dgm:pt modelId="{7B983A76-DE37-4120-A167-29772D5E8D86}">
      <dgm:prSet phldrT="[Text]" custT="1"/>
      <dgm:spPr/>
      <dgm:t>
        <a:bodyPr/>
        <a:lstStyle/>
        <a:p>
          <a:endParaRPr lang="en-US" sz="2400" b="0" dirty="0"/>
        </a:p>
      </dgm:t>
    </dgm:pt>
    <dgm:pt modelId="{A0B05670-5F55-409B-8F2E-D4C7E92AA322}" type="sibTrans" cxnId="{0E20E068-E880-46A6-B367-9CEBD7B8498A}">
      <dgm:prSet/>
      <dgm:spPr/>
      <dgm:t>
        <a:bodyPr/>
        <a:lstStyle/>
        <a:p>
          <a:endParaRPr lang="en-US" sz="1400" b="0"/>
        </a:p>
      </dgm:t>
    </dgm:pt>
    <dgm:pt modelId="{487822B3-E728-4F4A-960D-053CA434A449}" type="parTrans" cxnId="{0E20E068-E880-46A6-B367-9CEBD7B8498A}">
      <dgm:prSet/>
      <dgm:spPr/>
      <dgm:t>
        <a:bodyPr/>
        <a:lstStyle/>
        <a:p>
          <a:endParaRPr lang="en-US" sz="1400" b="0"/>
        </a:p>
      </dgm:t>
    </dgm:pt>
    <dgm:pt modelId="{C57C8DA5-CB1A-4B12-A594-573B91E36F83}" type="pres">
      <dgm:prSet presAssocID="{A6EDFA7C-CC1B-48CD-8728-8FB3A1322293}" presName="Name0" presStyleCnt="0">
        <dgm:presLayoutVars>
          <dgm:dir/>
          <dgm:animOne val="branch"/>
          <dgm:animLvl val="lvl"/>
        </dgm:presLayoutVars>
      </dgm:prSet>
      <dgm:spPr/>
    </dgm:pt>
    <dgm:pt modelId="{B1E00059-629F-440E-B374-3B58CA16682C}" type="pres">
      <dgm:prSet presAssocID="{F6D160F8-5B69-4520-BA43-98632C2ABF4A}" presName="chaos" presStyleCnt="0"/>
      <dgm:spPr/>
    </dgm:pt>
    <dgm:pt modelId="{63A6CB68-EC82-4CC2-A7C7-2CDF71EAF8DB}" type="pres">
      <dgm:prSet presAssocID="{F6D160F8-5B69-4520-BA43-98632C2ABF4A}" presName="parTx1" presStyleLbl="revTx" presStyleIdx="0" presStyleCnt="2"/>
      <dgm:spPr/>
    </dgm:pt>
    <dgm:pt modelId="{7880BAB3-AD5D-4804-B076-4B0A1CD347BA}" type="pres">
      <dgm:prSet presAssocID="{F6D160F8-5B69-4520-BA43-98632C2ABF4A}" presName="c1" presStyleLbl="node1" presStyleIdx="0" presStyleCnt="19"/>
      <dgm:spPr/>
    </dgm:pt>
    <dgm:pt modelId="{3A4718A5-6D19-479A-8835-D8AD7B97CFFC}" type="pres">
      <dgm:prSet presAssocID="{F6D160F8-5B69-4520-BA43-98632C2ABF4A}" presName="c2" presStyleLbl="node1" presStyleIdx="1" presStyleCnt="19"/>
      <dgm:spPr/>
    </dgm:pt>
    <dgm:pt modelId="{D77A696C-C5B6-4AFC-9972-E15BB268EE98}" type="pres">
      <dgm:prSet presAssocID="{F6D160F8-5B69-4520-BA43-98632C2ABF4A}" presName="c3" presStyleLbl="node1" presStyleIdx="2" presStyleCnt="19"/>
      <dgm:spPr/>
    </dgm:pt>
    <dgm:pt modelId="{1C8000BA-A064-41B8-AE13-CACD0236CEC6}" type="pres">
      <dgm:prSet presAssocID="{F6D160F8-5B69-4520-BA43-98632C2ABF4A}" presName="c4" presStyleLbl="node1" presStyleIdx="3" presStyleCnt="19"/>
      <dgm:spPr/>
    </dgm:pt>
    <dgm:pt modelId="{546A4831-4155-4ABC-A6FF-E8F9C6A3E548}" type="pres">
      <dgm:prSet presAssocID="{F6D160F8-5B69-4520-BA43-98632C2ABF4A}" presName="c5" presStyleLbl="node1" presStyleIdx="4" presStyleCnt="19"/>
      <dgm:spPr/>
    </dgm:pt>
    <dgm:pt modelId="{196E1421-4E12-40AB-9AC6-7FAC9FB77DD4}" type="pres">
      <dgm:prSet presAssocID="{F6D160F8-5B69-4520-BA43-98632C2ABF4A}" presName="c6" presStyleLbl="node1" presStyleIdx="5" presStyleCnt="19"/>
      <dgm:spPr/>
    </dgm:pt>
    <dgm:pt modelId="{E517D71A-BD43-41F1-8BE7-DCEED90A319E}" type="pres">
      <dgm:prSet presAssocID="{F6D160F8-5B69-4520-BA43-98632C2ABF4A}" presName="c7" presStyleLbl="node1" presStyleIdx="6" presStyleCnt="19"/>
      <dgm:spPr/>
    </dgm:pt>
    <dgm:pt modelId="{1BEC508D-94C6-40AA-A517-9D7A221BE90B}" type="pres">
      <dgm:prSet presAssocID="{F6D160F8-5B69-4520-BA43-98632C2ABF4A}" presName="c8" presStyleLbl="node1" presStyleIdx="7" presStyleCnt="19"/>
      <dgm:spPr/>
    </dgm:pt>
    <dgm:pt modelId="{DC2BF999-DFC6-4024-85E2-FD8736B808FA}" type="pres">
      <dgm:prSet presAssocID="{F6D160F8-5B69-4520-BA43-98632C2ABF4A}" presName="c9" presStyleLbl="node1" presStyleIdx="8" presStyleCnt="19" custLinFactNeighborX="69256" custLinFactNeighborY="-5475"/>
      <dgm:spPr/>
    </dgm:pt>
    <dgm:pt modelId="{45CB45E7-97CA-46CB-9784-1913FD5307E7}" type="pres">
      <dgm:prSet presAssocID="{F6D160F8-5B69-4520-BA43-98632C2ABF4A}" presName="c10" presStyleLbl="node1" presStyleIdx="9" presStyleCnt="19" custLinFactNeighborX="3822" custLinFactNeighborY="-23894"/>
      <dgm:spPr/>
    </dgm:pt>
    <dgm:pt modelId="{29A99DAF-AEBA-4712-AC61-920ED189E27E}" type="pres">
      <dgm:prSet presAssocID="{F6D160F8-5B69-4520-BA43-98632C2ABF4A}" presName="c11" presStyleLbl="node1" presStyleIdx="10" presStyleCnt="19"/>
      <dgm:spPr/>
    </dgm:pt>
    <dgm:pt modelId="{9EC604A9-C254-490A-8295-FBC29B1F333C}" type="pres">
      <dgm:prSet presAssocID="{F6D160F8-5B69-4520-BA43-98632C2ABF4A}" presName="c12" presStyleLbl="node1" presStyleIdx="11" presStyleCnt="19" custLinFactNeighborX="-33805" custLinFactNeighborY="43263"/>
      <dgm:spPr/>
    </dgm:pt>
    <dgm:pt modelId="{E12D9503-BF46-425B-ABF9-384404B579FB}" type="pres">
      <dgm:prSet presAssocID="{F6D160F8-5B69-4520-BA43-98632C2ABF4A}" presName="c13" presStyleLbl="node1" presStyleIdx="12" presStyleCnt="19"/>
      <dgm:spPr/>
    </dgm:pt>
    <dgm:pt modelId="{C0CBCC61-D1B7-47EA-8524-B2498608863B}" type="pres">
      <dgm:prSet presAssocID="{F6D160F8-5B69-4520-BA43-98632C2ABF4A}" presName="c14" presStyleLbl="node1" presStyleIdx="13" presStyleCnt="19"/>
      <dgm:spPr/>
    </dgm:pt>
    <dgm:pt modelId="{FC413E5E-60FB-4BDC-A674-DC956FD43371}" type="pres">
      <dgm:prSet presAssocID="{F6D160F8-5B69-4520-BA43-98632C2ABF4A}" presName="c15" presStyleLbl="node1" presStyleIdx="14" presStyleCnt="19"/>
      <dgm:spPr/>
    </dgm:pt>
    <dgm:pt modelId="{97D56D40-93A0-4F61-A830-6FA2F6C047E9}" type="pres">
      <dgm:prSet presAssocID="{F6D160F8-5B69-4520-BA43-98632C2ABF4A}" presName="c16" presStyleLbl="node1" presStyleIdx="15" presStyleCnt="19"/>
      <dgm:spPr/>
    </dgm:pt>
    <dgm:pt modelId="{3566827E-C8B1-4365-BC97-698E14375871}" type="pres">
      <dgm:prSet presAssocID="{F6D160F8-5B69-4520-BA43-98632C2ABF4A}" presName="c17" presStyleLbl="node1" presStyleIdx="16" presStyleCnt="19" custLinFactNeighborX="17300" custLinFactNeighborY="12132"/>
      <dgm:spPr/>
    </dgm:pt>
    <dgm:pt modelId="{18604068-8410-4F00-83C2-E08C9C24572C}" type="pres">
      <dgm:prSet presAssocID="{F6D160F8-5B69-4520-BA43-98632C2ABF4A}" presName="c18" presStyleLbl="node1" presStyleIdx="17" presStyleCnt="19"/>
      <dgm:spPr/>
    </dgm:pt>
    <dgm:pt modelId="{E17D8E6A-D75B-4CC1-8690-BFD8560602BF}" type="pres">
      <dgm:prSet presAssocID="{FB51FC2F-A0AA-437A-85D2-C0505276D40F}" presName="chevronComposite1" presStyleCnt="0"/>
      <dgm:spPr/>
    </dgm:pt>
    <dgm:pt modelId="{A35934CB-7FC0-4F62-A729-04082AABDCDC}" type="pres">
      <dgm:prSet presAssocID="{FB51FC2F-A0AA-437A-85D2-C0505276D40F}" presName="chevron1" presStyleLbl="sibTrans2D1" presStyleIdx="0" presStyleCnt="2"/>
      <dgm:spPr/>
    </dgm:pt>
    <dgm:pt modelId="{0316CE78-DF74-4D9D-8704-F8E7E9C965D4}" type="pres">
      <dgm:prSet presAssocID="{FB51FC2F-A0AA-437A-85D2-C0505276D40F}" presName="spChevron1" presStyleCnt="0"/>
      <dgm:spPr/>
    </dgm:pt>
    <dgm:pt modelId="{AB69CFC1-ED75-40FF-AE13-7464E636EE32}" type="pres">
      <dgm:prSet presAssocID="{7B983A76-DE37-4120-A167-29772D5E8D86}" presName="middle" presStyleCnt="0"/>
      <dgm:spPr/>
    </dgm:pt>
    <dgm:pt modelId="{EE7F596B-7222-4EDD-A001-474344E0122A}" type="pres">
      <dgm:prSet presAssocID="{7B983A76-DE37-4120-A167-29772D5E8D86}" presName="parTxMid" presStyleLbl="revTx" presStyleIdx="1" presStyleCnt="2"/>
      <dgm:spPr/>
    </dgm:pt>
    <dgm:pt modelId="{CC35BA53-F862-4672-8650-361501E3827E}" type="pres">
      <dgm:prSet presAssocID="{7B983A76-DE37-4120-A167-29772D5E8D86}" presName="spMid" presStyleCnt="0"/>
      <dgm:spPr/>
    </dgm:pt>
    <dgm:pt modelId="{490061AC-BFE7-4F79-9846-466D8CD54FA2}" type="pres">
      <dgm:prSet presAssocID="{A0B05670-5F55-409B-8F2E-D4C7E92AA322}" presName="chevronComposite1" presStyleCnt="0"/>
      <dgm:spPr/>
    </dgm:pt>
    <dgm:pt modelId="{C57CC7A4-0277-4D24-9F39-AD5295EB11B6}" type="pres">
      <dgm:prSet presAssocID="{A0B05670-5F55-409B-8F2E-D4C7E92AA322}" presName="chevron1" presStyleLbl="sibTrans2D1" presStyleIdx="1" presStyleCnt="2"/>
      <dgm:spPr>
        <a:noFill/>
        <a:ln>
          <a:noFill/>
        </a:ln>
      </dgm:spPr>
    </dgm:pt>
    <dgm:pt modelId="{B91E5347-2114-4A86-BB96-36EAF321C572}" type="pres">
      <dgm:prSet presAssocID="{A0B05670-5F55-409B-8F2E-D4C7E92AA322}" presName="spChevron1" presStyleCnt="0"/>
      <dgm:spPr/>
    </dgm:pt>
    <dgm:pt modelId="{3DA4DD1A-9299-4260-BBE4-94D2245A04AE}" type="pres">
      <dgm:prSet presAssocID="{23BDA54D-CAE4-4B0F-A04A-D51C4F8D5851}" presName="last" presStyleCnt="0"/>
      <dgm:spPr/>
    </dgm:pt>
    <dgm:pt modelId="{F3274EBF-6FEA-4EDA-B9C4-2025D0A2AB11}" type="pres">
      <dgm:prSet presAssocID="{23BDA54D-CAE4-4B0F-A04A-D51C4F8D5851}" presName="circleTx" presStyleLbl="node1" presStyleIdx="18" presStyleCnt="19" custScaleX="114923"/>
      <dgm:spPr/>
    </dgm:pt>
    <dgm:pt modelId="{6EFC03A1-EA31-4D20-8278-4AEE1CC8DA1D}" type="pres">
      <dgm:prSet presAssocID="{23BDA54D-CAE4-4B0F-A04A-D51C4F8D5851}" presName="spN" presStyleCnt="0"/>
      <dgm:spPr/>
    </dgm:pt>
  </dgm:ptLst>
  <dgm:cxnLst>
    <dgm:cxn modelId="{5D245D30-3670-473A-BD63-48F074608213}" srcId="{A6EDFA7C-CC1B-48CD-8728-8FB3A1322293}" destId="{F6D160F8-5B69-4520-BA43-98632C2ABF4A}" srcOrd="0" destOrd="0" parTransId="{9D087858-3339-4D20-88DC-4972EEA95CE5}" sibTransId="{FB51FC2F-A0AA-437A-85D2-C0505276D40F}"/>
    <dgm:cxn modelId="{6858AF43-61C1-4AA0-808E-D47DCA67FA12}" type="presOf" srcId="{23BDA54D-CAE4-4B0F-A04A-D51C4F8D5851}" destId="{F3274EBF-6FEA-4EDA-B9C4-2025D0A2AB11}" srcOrd="0" destOrd="0" presId="urn:microsoft.com/office/officeart/2009/3/layout/RandomtoResultProcess"/>
    <dgm:cxn modelId="{0E20E068-E880-46A6-B367-9CEBD7B8498A}" srcId="{A6EDFA7C-CC1B-48CD-8728-8FB3A1322293}" destId="{7B983A76-DE37-4120-A167-29772D5E8D86}" srcOrd="1" destOrd="0" parTransId="{487822B3-E728-4F4A-960D-053CA434A449}" sibTransId="{A0B05670-5F55-409B-8F2E-D4C7E92AA322}"/>
    <dgm:cxn modelId="{8108F884-9586-4830-9636-050773A3C802}" srcId="{A6EDFA7C-CC1B-48CD-8728-8FB3A1322293}" destId="{23BDA54D-CAE4-4B0F-A04A-D51C4F8D5851}" srcOrd="2" destOrd="0" parTransId="{832AB481-11BC-4592-B0F0-1E2057AB6B5C}" sibTransId="{5695A1C2-86E8-4EC2-9F7C-3B597C6AD9B3}"/>
    <dgm:cxn modelId="{7B014CAF-3586-4F3D-B129-9D67E02987A4}" type="presOf" srcId="{7B983A76-DE37-4120-A167-29772D5E8D86}" destId="{EE7F596B-7222-4EDD-A001-474344E0122A}" srcOrd="0" destOrd="0" presId="urn:microsoft.com/office/officeart/2009/3/layout/RandomtoResultProcess"/>
    <dgm:cxn modelId="{31E38DC8-4242-43AF-AA95-0DF7A2A835FA}" type="presOf" srcId="{F6D160F8-5B69-4520-BA43-98632C2ABF4A}" destId="{63A6CB68-EC82-4CC2-A7C7-2CDF71EAF8DB}" srcOrd="0" destOrd="0" presId="urn:microsoft.com/office/officeart/2009/3/layout/RandomtoResultProcess"/>
    <dgm:cxn modelId="{638931F0-B88F-4345-B8F9-2DD2963A4DD1}" type="presOf" srcId="{A6EDFA7C-CC1B-48CD-8728-8FB3A1322293}" destId="{C57C8DA5-CB1A-4B12-A594-573B91E36F83}" srcOrd="0" destOrd="0" presId="urn:microsoft.com/office/officeart/2009/3/layout/RandomtoResultProcess"/>
    <dgm:cxn modelId="{CEC6A063-C27E-4288-AE28-D3D7E8BC2B21}" type="presParOf" srcId="{C57C8DA5-CB1A-4B12-A594-573B91E36F83}" destId="{B1E00059-629F-440E-B374-3B58CA16682C}" srcOrd="0" destOrd="0" presId="urn:microsoft.com/office/officeart/2009/3/layout/RandomtoResultProcess"/>
    <dgm:cxn modelId="{CC454DAC-EB36-48A4-8612-263D3F797AE8}" type="presParOf" srcId="{B1E00059-629F-440E-B374-3B58CA16682C}" destId="{63A6CB68-EC82-4CC2-A7C7-2CDF71EAF8DB}" srcOrd="0" destOrd="0" presId="urn:microsoft.com/office/officeart/2009/3/layout/RandomtoResultProcess"/>
    <dgm:cxn modelId="{C149B132-F626-485F-BC87-F5D2FB5F2736}" type="presParOf" srcId="{B1E00059-629F-440E-B374-3B58CA16682C}" destId="{7880BAB3-AD5D-4804-B076-4B0A1CD347BA}" srcOrd="1" destOrd="0" presId="urn:microsoft.com/office/officeart/2009/3/layout/RandomtoResultProcess"/>
    <dgm:cxn modelId="{19181EE9-B44A-45E9-8C47-CD1924CA8457}" type="presParOf" srcId="{B1E00059-629F-440E-B374-3B58CA16682C}" destId="{3A4718A5-6D19-479A-8835-D8AD7B97CFFC}" srcOrd="2" destOrd="0" presId="urn:microsoft.com/office/officeart/2009/3/layout/RandomtoResultProcess"/>
    <dgm:cxn modelId="{F8F65322-CAA3-455E-857D-8134F820E11C}" type="presParOf" srcId="{B1E00059-629F-440E-B374-3B58CA16682C}" destId="{D77A696C-C5B6-4AFC-9972-E15BB268EE98}" srcOrd="3" destOrd="0" presId="urn:microsoft.com/office/officeart/2009/3/layout/RandomtoResultProcess"/>
    <dgm:cxn modelId="{2338A100-B47B-4A1D-B2E8-EF22BDE05FBA}" type="presParOf" srcId="{B1E00059-629F-440E-B374-3B58CA16682C}" destId="{1C8000BA-A064-41B8-AE13-CACD0236CEC6}" srcOrd="4" destOrd="0" presId="urn:microsoft.com/office/officeart/2009/3/layout/RandomtoResultProcess"/>
    <dgm:cxn modelId="{E156D1D4-B43B-45F9-AE5C-0723001730C4}" type="presParOf" srcId="{B1E00059-629F-440E-B374-3B58CA16682C}" destId="{546A4831-4155-4ABC-A6FF-E8F9C6A3E548}" srcOrd="5" destOrd="0" presId="urn:microsoft.com/office/officeart/2009/3/layout/RandomtoResultProcess"/>
    <dgm:cxn modelId="{C818E743-18EB-4357-AA18-CEA3E6C6B04B}" type="presParOf" srcId="{B1E00059-629F-440E-B374-3B58CA16682C}" destId="{196E1421-4E12-40AB-9AC6-7FAC9FB77DD4}" srcOrd="6" destOrd="0" presId="urn:microsoft.com/office/officeart/2009/3/layout/RandomtoResultProcess"/>
    <dgm:cxn modelId="{067846E8-AC63-4510-ABD6-AE90BBCC91CB}" type="presParOf" srcId="{B1E00059-629F-440E-B374-3B58CA16682C}" destId="{E517D71A-BD43-41F1-8BE7-DCEED90A319E}" srcOrd="7" destOrd="0" presId="urn:microsoft.com/office/officeart/2009/3/layout/RandomtoResultProcess"/>
    <dgm:cxn modelId="{35236760-796E-4034-B979-F3BDABA2A68E}" type="presParOf" srcId="{B1E00059-629F-440E-B374-3B58CA16682C}" destId="{1BEC508D-94C6-40AA-A517-9D7A221BE90B}" srcOrd="8" destOrd="0" presId="urn:microsoft.com/office/officeart/2009/3/layout/RandomtoResultProcess"/>
    <dgm:cxn modelId="{F2F14BF8-B2C8-458F-A9FE-5A7097EE9417}" type="presParOf" srcId="{B1E00059-629F-440E-B374-3B58CA16682C}" destId="{DC2BF999-DFC6-4024-85E2-FD8736B808FA}" srcOrd="9" destOrd="0" presId="urn:microsoft.com/office/officeart/2009/3/layout/RandomtoResultProcess"/>
    <dgm:cxn modelId="{D2C7442F-0B59-4F36-9E33-F246A9AACE95}" type="presParOf" srcId="{B1E00059-629F-440E-B374-3B58CA16682C}" destId="{45CB45E7-97CA-46CB-9784-1913FD5307E7}" srcOrd="10" destOrd="0" presId="urn:microsoft.com/office/officeart/2009/3/layout/RandomtoResultProcess"/>
    <dgm:cxn modelId="{B4D1C9C0-BF95-417A-8C50-FAA99E1A4636}" type="presParOf" srcId="{B1E00059-629F-440E-B374-3B58CA16682C}" destId="{29A99DAF-AEBA-4712-AC61-920ED189E27E}" srcOrd="11" destOrd="0" presId="urn:microsoft.com/office/officeart/2009/3/layout/RandomtoResultProcess"/>
    <dgm:cxn modelId="{6F21BA9F-A6C4-48C7-88D1-4CA7BA9853DB}" type="presParOf" srcId="{B1E00059-629F-440E-B374-3B58CA16682C}" destId="{9EC604A9-C254-490A-8295-FBC29B1F333C}" srcOrd="12" destOrd="0" presId="urn:microsoft.com/office/officeart/2009/3/layout/RandomtoResultProcess"/>
    <dgm:cxn modelId="{76AA5231-1CDD-4481-874D-4F75AF770411}" type="presParOf" srcId="{B1E00059-629F-440E-B374-3B58CA16682C}" destId="{E12D9503-BF46-425B-ABF9-384404B579FB}" srcOrd="13" destOrd="0" presId="urn:microsoft.com/office/officeart/2009/3/layout/RandomtoResultProcess"/>
    <dgm:cxn modelId="{A28CA4CF-E8F4-451B-AC8F-A89D1E9B99B1}" type="presParOf" srcId="{B1E00059-629F-440E-B374-3B58CA16682C}" destId="{C0CBCC61-D1B7-47EA-8524-B2498608863B}" srcOrd="14" destOrd="0" presId="urn:microsoft.com/office/officeart/2009/3/layout/RandomtoResultProcess"/>
    <dgm:cxn modelId="{87BCF1DC-F883-4613-9927-E138F3416A7C}" type="presParOf" srcId="{B1E00059-629F-440E-B374-3B58CA16682C}" destId="{FC413E5E-60FB-4BDC-A674-DC956FD43371}" srcOrd="15" destOrd="0" presId="urn:microsoft.com/office/officeart/2009/3/layout/RandomtoResultProcess"/>
    <dgm:cxn modelId="{C40F269A-52C5-4875-B6BD-D6027C5B2278}" type="presParOf" srcId="{B1E00059-629F-440E-B374-3B58CA16682C}" destId="{97D56D40-93A0-4F61-A830-6FA2F6C047E9}" srcOrd="16" destOrd="0" presId="urn:microsoft.com/office/officeart/2009/3/layout/RandomtoResultProcess"/>
    <dgm:cxn modelId="{91CB5641-ADEA-4AEB-8DF2-770B61642FE0}" type="presParOf" srcId="{B1E00059-629F-440E-B374-3B58CA16682C}" destId="{3566827E-C8B1-4365-BC97-698E14375871}" srcOrd="17" destOrd="0" presId="urn:microsoft.com/office/officeart/2009/3/layout/RandomtoResultProcess"/>
    <dgm:cxn modelId="{9536C241-9C0A-4E26-9FDE-09F5B89F82FE}" type="presParOf" srcId="{B1E00059-629F-440E-B374-3B58CA16682C}" destId="{18604068-8410-4F00-83C2-E08C9C24572C}" srcOrd="18" destOrd="0" presId="urn:microsoft.com/office/officeart/2009/3/layout/RandomtoResultProcess"/>
    <dgm:cxn modelId="{0A1071E0-9ED1-4BC5-A91E-6EBD039E34A2}" type="presParOf" srcId="{C57C8DA5-CB1A-4B12-A594-573B91E36F83}" destId="{E17D8E6A-D75B-4CC1-8690-BFD8560602BF}" srcOrd="1" destOrd="0" presId="urn:microsoft.com/office/officeart/2009/3/layout/RandomtoResultProcess"/>
    <dgm:cxn modelId="{72635A47-5FE1-45A5-8D14-A297FE1818FF}" type="presParOf" srcId="{E17D8E6A-D75B-4CC1-8690-BFD8560602BF}" destId="{A35934CB-7FC0-4F62-A729-04082AABDCDC}" srcOrd="0" destOrd="0" presId="urn:microsoft.com/office/officeart/2009/3/layout/RandomtoResultProcess"/>
    <dgm:cxn modelId="{F0C8570C-D2AE-4B36-8403-AEE406322F9B}" type="presParOf" srcId="{E17D8E6A-D75B-4CC1-8690-BFD8560602BF}" destId="{0316CE78-DF74-4D9D-8704-F8E7E9C965D4}" srcOrd="1" destOrd="0" presId="urn:microsoft.com/office/officeart/2009/3/layout/RandomtoResultProcess"/>
    <dgm:cxn modelId="{93A1EC7D-4078-4671-ABD3-11434A4A1016}" type="presParOf" srcId="{C57C8DA5-CB1A-4B12-A594-573B91E36F83}" destId="{AB69CFC1-ED75-40FF-AE13-7464E636EE32}" srcOrd="2" destOrd="0" presId="urn:microsoft.com/office/officeart/2009/3/layout/RandomtoResultProcess"/>
    <dgm:cxn modelId="{5E5DD0FA-63E7-4E5C-8D9F-E9ACBDAC7983}" type="presParOf" srcId="{AB69CFC1-ED75-40FF-AE13-7464E636EE32}" destId="{EE7F596B-7222-4EDD-A001-474344E0122A}" srcOrd="0" destOrd="0" presId="urn:microsoft.com/office/officeart/2009/3/layout/RandomtoResultProcess"/>
    <dgm:cxn modelId="{B4318C58-1204-45DD-B705-1CD65A88D8D1}" type="presParOf" srcId="{AB69CFC1-ED75-40FF-AE13-7464E636EE32}" destId="{CC35BA53-F862-4672-8650-361501E3827E}" srcOrd="1" destOrd="0" presId="urn:microsoft.com/office/officeart/2009/3/layout/RandomtoResultProcess"/>
    <dgm:cxn modelId="{C463401B-4F30-4847-9194-903DB3A18AF5}" type="presParOf" srcId="{C57C8DA5-CB1A-4B12-A594-573B91E36F83}" destId="{490061AC-BFE7-4F79-9846-466D8CD54FA2}" srcOrd="3" destOrd="0" presId="urn:microsoft.com/office/officeart/2009/3/layout/RandomtoResultProcess"/>
    <dgm:cxn modelId="{8C4ED8C8-9F16-410E-BDED-E256E867D8E6}" type="presParOf" srcId="{490061AC-BFE7-4F79-9846-466D8CD54FA2}" destId="{C57CC7A4-0277-4D24-9F39-AD5295EB11B6}" srcOrd="0" destOrd="0" presId="urn:microsoft.com/office/officeart/2009/3/layout/RandomtoResultProcess"/>
    <dgm:cxn modelId="{8FEE90B8-DA6F-4CEE-B384-EC910F1E4C2C}" type="presParOf" srcId="{490061AC-BFE7-4F79-9846-466D8CD54FA2}" destId="{B91E5347-2114-4A86-BB96-36EAF321C572}" srcOrd="1" destOrd="0" presId="urn:microsoft.com/office/officeart/2009/3/layout/RandomtoResultProcess"/>
    <dgm:cxn modelId="{A3730E86-99F2-4A0B-8082-7319E494B6AA}" type="presParOf" srcId="{C57C8DA5-CB1A-4B12-A594-573B91E36F83}" destId="{3DA4DD1A-9299-4260-BBE4-94D2245A04AE}" srcOrd="4" destOrd="0" presId="urn:microsoft.com/office/officeart/2009/3/layout/RandomtoResultProcess"/>
    <dgm:cxn modelId="{928A3670-9DAE-481F-BABB-876014F7CCFB}" type="presParOf" srcId="{3DA4DD1A-9299-4260-BBE4-94D2245A04AE}" destId="{F3274EBF-6FEA-4EDA-B9C4-2025D0A2AB11}" srcOrd="0" destOrd="0" presId="urn:microsoft.com/office/officeart/2009/3/layout/RandomtoResultProcess"/>
    <dgm:cxn modelId="{71EA3C82-C6BA-4B35-81DD-F648550E09F8}" type="presParOf" srcId="{3DA4DD1A-9299-4260-BBE4-94D2245A04AE}" destId="{6EFC03A1-EA31-4D20-8278-4AEE1CC8DA1D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EDFA7C-CC1B-48CD-8728-8FB3A1322293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6D160F8-5B69-4520-BA43-98632C2ABF4A}">
      <dgm:prSet phldrT="[Text]" custT="1"/>
      <dgm:spPr/>
      <dgm:t>
        <a:bodyPr/>
        <a:lstStyle/>
        <a:p>
          <a:r>
            <a:rPr lang="en-US" sz="2400" b="0" dirty="0"/>
            <a:t>Develop compendium of best practices</a:t>
          </a:r>
        </a:p>
      </dgm:t>
    </dgm:pt>
    <dgm:pt modelId="{9D087858-3339-4D20-88DC-4972EEA95CE5}" type="parTrans" cxnId="{5D245D30-3670-473A-BD63-48F074608213}">
      <dgm:prSet/>
      <dgm:spPr/>
      <dgm:t>
        <a:bodyPr/>
        <a:lstStyle/>
        <a:p>
          <a:endParaRPr lang="en-US" sz="1400" b="0"/>
        </a:p>
      </dgm:t>
    </dgm:pt>
    <dgm:pt modelId="{FB51FC2F-A0AA-437A-85D2-C0505276D40F}" type="sibTrans" cxnId="{5D245D30-3670-473A-BD63-48F074608213}">
      <dgm:prSet/>
      <dgm:spPr/>
      <dgm:t>
        <a:bodyPr/>
        <a:lstStyle/>
        <a:p>
          <a:endParaRPr lang="en-US" sz="1400" b="0"/>
        </a:p>
      </dgm:t>
    </dgm:pt>
    <dgm:pt modelId="{7B983A76-DE37-4120-A167-29772D5E8D86}">
      <dgm:prSet phldrT="[Text]" custT="1"/>
      <dgm:spPr/>
      <dgm:t>
        <a:bodyPr/>
        <a:lstStyle/>
        <a:p>
          <a:r>
            <a:rPr lang="en-US" sz="2400" b="0" dirty="0"/>
            <a:t>Improve MI transitions of care in inpatient and outpatient settings</a:t>
          </a:r>
        </a:p>
      </dgm:t>
    </dgm:pt>
    <dgm:pt modelId="{487822B3-E728-4F4A-960D-053CA434A449}" type="parTrans" cxnId="{0E20E068-E880-46A6-B367-9CEBD7B8498A}">
      <dgm:prSet/>
      <dgm:spPr/>
      <dgm:t>
        <a:bodyPr/>
        <a:lstStyle/>
        <a:p>
          <a:endParaRPr lang="en-US" sz="1400" b="0"/>
        </a:p>
      </dgm:t>
    </dgm:pt>
    <dgm:pt modelId="{A0B05670-5F55-409B-8F2E-D4C7E92AA322}" type="sibTrans" cxnId="{0E20E068-E880-46A6-B367-9CEBD7B8498A}">
      <dgm:prSet/>
      <dgm:spPr/>
      <dgm:t>
        <a:bodyPr/>
        <a:lstStyle/>
        <a:p>
          <a:endParaRPr lang="en-US" sz="1400" b="0"/>
        </a:p>
      </dgm:t>
    </dgm:pt>
    <dgm:pt modelId="{23BDA54D-CAE4-4B0F-A04A-D51C4F8D5851}">
      <dgm:prSet phldrT="[Text]" custT="1"/>
      <dgm:spPr>
        <a:noFill/>
        <a:ln>
          <a:noFill/>
        </a:ln>
      </dgm:spPr>
      <dgm:t>
        <a:bodyPr/>
        <a:lstStyle/>
        <a:p>
          <a:endParaRPr lang="en-US" sz="2400" b="0" dirty="0">
            <a:latin typeface="Calibri" panose="020F0502020204030204" pitchFamily="34" charset="0"/>
          </a:endParaRPr>
        </a:p>
      </dgm:t>
    </dgm:pt>
    <dgm:pt modelId="{832AB481-11BC-4592-B0F0-1E2057AB6B5C}" type="parTrans" cxnId="{8108F884-9586-4830-9636-050773A3C802}">
      <dgm:prSet/>
      <dgm:spPr/>
      <dgm:t>
        <a:bodyPr/>
        <a:lstStyle/>
        <a:p>
          <a:endParaRPr lang="en-US" sz="1400" b="0"/>
        </a:p>
      </dgm:t>
    </dgm:pt>
    <dgm:pt modelId="{5695A1C2-86E8-4EC2-9F7C-3B597C6AD9B3}" type="sibTrans" cxnId="{8108F884-9586-4830-9636-050773A3C802}">
      <dgm:prSet/>
      <dgm:spPr/>
      <dgm:t>
        <a:bodyPr/>
        <a:lstStyle/>
        <a:p>
          <a:endParaRPr lang="en-US" sz="1400" b="0"/>
        </a:p>
      </dgm:t>
    </dgm:pt>
    <dgm:pt modelId="{C57C8DA5-CB1A-4B12-A594-573B91E36F83}" type="pres">
      <dgm:prSet presAssocID="{A6EDFA7C-CC1B-48CD-8728-8FB3A1322293}" presName="Name0" presStyleCnt="0">
        <dgm:presLayoutVars>
          <dgm:dir/>
          <dgm:animOne val="branch"/>
          <dgm:animLvl val="lvl"/>
        </dgm:presLayoutVars>
      </dgm:prSet>
      <dgm:spPr/>
    </dgm:pt>
    <dgm:pt modelId="{B1E00059-629F-440E-B374-3B58CA16682C}" type="pres">
      <dgm:prSet presAssocID="{F6D160F8-5B69-4520-BA43-98632C2ABF4A}" presName="chaos" presStyleCnt="0"/>
      <dgm:spPr/>
    </dgm:pt>
    <dgm:pt modelId="{63A6CB68-EC82-4CC2-A7C7-2CDF71EAF8DB}" type="pres">
      <dgm:prSet presAssocID="{F6D160F8-5B69-4520-BA43-98632C2ABF4A}" presName="parTx1" presStyleLbl="revTx" presStyleIdx="0" presStyleCnt="2"/>
      <dgm:spPr/>
    </dgm:pt>
    <dgm:pt modelId="{7880BAB3-AD5D-4804-B076-4B0A1CD347BA}" type="pres">
      <dgm:prSet presAssocID="{F6D160F8-5B69-4520-BA43-98632C2ABF4A}" presName="c1" presStyleLbl="node1" presStyleIdx="0" presStyleCnt="19"/>
      <dgm:spPr/>
    </dgm:pt>
    <dgm:pt modelId="{3A4718A5-6D19-479A-8835-D8AD7B97CFFC}" type="pres">
      <dgm:prSet presAssocID="{F6D160F8-5B69-4520-BA43-98632C2ABF4A}" presName="c2" presStyleLbl="node1" presStyleIdx="1" presStyleCnt="19"/>
      <dgm:spPr/>
    </dgm:pt>
    <dgm:pt modelId="{D77A696C-C5B6-4AFC-9972-E15BB268EE98}" type="pres">
      <dgm:prSet presAssocID="{F6D160F8-5B69-4520-BA43-98632C2ABF4A}" presName="c3" presStyleLbl="node1" presStyleIdx="2" presStyleCnt="19"/>
      <dgm:spPr/>
    </dgm:pt>
    <dgm:pt modelId="{1C8000BA-A064-41B8-AE13-CACD0236CEC6}" type="pres">
      <dgm:prSet presAssocID="{F6D160F8-5B69-4520-BA43-98632C2ABF4A}" presName="c4" presStyleLbl="node1" presStyleIdx="3" presStyleCnt="19"/>
      <dgm:spPr/>
    </dgm:pt>
    <dgm:pt modelId="{546A4831-4155-4ABC-A6FF-E8F9C6A3E548}" type="pres">
      <dgm:prSet presAssocID="{F6D160F8-5B69-4520-BA43-98632C2ABF4A}" presName="c5" presStyleLbl="node1" presStyleIdx="4" presStyleCnt="19"/>
      <dgm:spPr/>
    </dgm:pt>
    <dgm:pt modelId="{196E1421-4E12-40AB-9AC6-7FAC9FB77DD4}" type="pres">
      <dgm:prSet presAssocID="{F6D160F8-5B69-4520-BA43-98632C2ABF4A}" presName="c6" presStyleLbl="node1" presStyleIdx="5" presStyleCnt="19"/>
      <dgm:spPr/>
    </dgm:pt>
    <dgm:pt modelId="{E517D71A-BD43-41F1-8BE7-DCEED90A319E}" type="pres">
      <dgm:prSet presAssocID="{F6D160F8-5B69-4520-BA43-98632C2ABF4A}" presName="c7" presStyleLbl="node1" presStyleIdx="6" presStyleCnt="19"/>
      <dgm:spPr/>
    </dgm:pt>
    <dgm:pt modelId="{1BEC508D-94C6-40AA-A517-9D7A221BE90B}" type="pres">
      <dgm:prSet presAssocID="{F6D160F8-5B69-4520-BA43-98632C2ABF4A}" presName="c8" presStyleLbl="node1" presStyleIdx="7" presStyleCnt="19"/>
      <dgm:spPr/>
    </dgm:pt>
    <dgm:pt modelId="{DC2BF999-DFC6-4024-85E2-FD8736B808FA}" type="pres">
      <dgm:prSet presAssocID="{F6D160F8-5B69-4520-BA43-98632C2ABF4A}" presName="c9" presStyleLbl="node1" presStyleIdx="8" presStyleCnt="19" custLinFactNeighborX="69256" custLinFactNeighborY="-5475"/>
      <dgm:spPr/>
    </dgm:pt>
    <dgm:pt modelId="{45CB45E7-97CA-46CB-9784-1913FD5307E7}" type="pres">
      <dgm:prSet presAssocID="{F6D160F8-5B69-4520-BA43-98632C2ABF4A}" presName="c10" presStyleLbl="node1" presStyleIdx="9" presStyleCnt="19" custLinFactNeighborX="3822" custLinFactNeighborY="-23894"/>
      <dgm:spPr/>
    </dgm:pt>
    <dgm:pt modelId="{29A99DAF-AEBA-4712-AC61-920ED189E27E}" type="pres">
      <dgm:prSet presAssocID="{F6D160F8-5B69-4520-BA43-98632C2ABF4A}" presName="c11" presStyleLbl="node1" presStyleIdx="10" presStyleCnt="19"/>
      <dgm:spPr/>
    </dgm:pt>
    <dgm:pt modelId="{9EC604A9-C254-490A-8295-FBC29B1F333C}" type="pres">
      <dgm:prSet presAssocID="{F6D160F8-5B69-4520-BA43-98632C2ABF4A}" presName="c12" presStyleLbl="node1" presStyleIdx="11" presStyleCnt="19" custLinFactNeighborX="-33805" custLinFactNeighborY="43263"/>
      <dgm:spPr/>
    </dgm:pt>
    <dgm:pt modelId="{E12D9503-BF46-425B-ABF9-384404B579FB}" type="pres">
      <dgm:prSet presAssocID="{F6D160F8-5B69-4520-BA43-98632C2ABF4A}" presName="c13" presStyleLbl="node1" presStyleIdx="12" presStyleCnt="19"/>
      <dgm:spPr/>
    </dgm:pt>
    <dgm:pt modelId="{C0CBCC61-D1B7-47EA-8524-B2498608863B}" type="pres">
      <dgm:prSet presAssocID="{F6D160F8-5B69-4520-BA43-98632C2ABF4A}" presName="c14" presStyleLbl="node1" presStyleIdx="13" presStyleCnt="19"/>
      <dgm:spPr/>
    </dgm:pt>
    <dgm:pt modelId="{FC413E5E-60FB-4BDC-A674-DC956FD43371}" type="pres">
      <dgm:prSet presAssocID="{F6D160F8-5B69-4520-BA43-98632C2ABF4A}" presName="c15" presStyleLbl="node1" presStyleIdx="14" presStyleCnt="19"/>
      <dgm:spPr/>
    </dgm:pt>
    <dgm:pt modelId="{97D56D40-93A0-4F61-A830-6FA2F6C047E9}" type="pres">
      <dgm:prSet presAssocID="{F6D160F8-5B69-4520-BA43-98632C2ABF4A}" presName="c16" presStyleLbl="node1" presStyleIdx="15" presStyleCnt="19"/>
      <dgm:spPr/>
    </dgm:pt>
    <dgm:pt modelId="{3566827E-C8B1-4365-BC97-698E14375871}" type="pres">
      <dgm:prSet presAssocID="{F6D160F8-5B69-4520-BA43-98632C2ABF4A}" presName="c17" presStyleLbl="node1" presStyleIdx="16" presStyleCnt="19" custLinFactNeighborX="17300" custLinFactNeighborY="12132"/>
      <dgm:spPr/>
    </dgm:pt>
    <dgm:pt modelId="{18604068-8410-4F00-83C2-E08C9C24572C}" type="pres">
      <dgm:prSet presAssocID="{F6D160F8-5B69-4520-BA43-98632C2ABF4A}" presName="c18" presStyleLbl="node1" presStyleIdx="17" presStyleCnt="19"/>
      <dgm:spPr/>
    </dgm:pt>
    <dgm:pt modelId="{E17D8E6A-D75B-4CC1-8690-BFD8560602BF}" type="pres">
      <dgm:prSet presAssocID="{FB51FC2F-A0AA-437A-85D2-C0505276D40F}" presName="chevronComposite1" presStyleCnt="0"/>
      <dgm:spPr/>
    </dgm:pt>
    <dgm:pt modelId="{A35934CB-7FC0-4F62-A729-04082AABDCDC}" type="pres">
      <dgm:prSet presAssocID="{FB51FC2F-A0AA-437A-85D2-C0505276D40F}" presName="chevron1" presStyleLbl="sibTrans2D1" presStyleIdx="0" presStyleCnt="2"/>
      <dgm:spPr/>
    </dgm:pt>
    <dgm:pt modelId="{0316CE78-DF74-4D9D-8704-F8E7E9C965D4}" type="pres">
      <dgm:prSet presAssocID="{FB51FC2F-A0AA-437A-85D2-C0505276D40F}" presName="spChevron1" presStyleCnt="0"/>
      <dgm:spPr/>
    </dgm:pt>
    <dgm:pt modelId="{AB69CFC1-ED75-40FF-AE13-7464E636EE32}" type="pres">
      <dgm:prSet presAssocID="{7B983A76-DE37-4120-A167-29772D5E8D86}" presName="middle" presStyleCnt="0"/>
      <dgm:spPr/>
    </dgm:pt>
    <dgm:pt modelId="{EE7F596B-7222-4EDD-A001-474344E0122A}" type="pres">
      <dgm:prSet presAssocID="{7B983A76-DE37-4120-A167-29772D5E8D86}" presName="parTxMid" presStyleLbl="revTx" presStyleIdx="1" presStyleCnt="2"/>
      <dgm:spPr/>
    </dgm:pt>
    <dgm:pt modelId="{CC35BA53-F862-4672-8650-361501E3827E}" type="pres">
      <dgm:prSet presAssocID="{7B983A76-DE37-4120-A167-29772D5E8D86}" presName="spMid" presStyleCnt="0"/>
      <dgm:spPr/>
    </dgm:pt>
    <dgm:pt modelId="{490061AC-BFE7-4F79-9846-466D8CD54FA2}" type="pres">
      <dgm:prSet presAssocID="{A0B05670-5F55-409B-8F2E-D4C7E92AA322}" presName="chevronComposite1" presStyleCnt="0"/>
      <dgm:spPr/>
    </dgm:pt>
    <dgm:pt modelId="{C57CC7A4-0277-4D24-9F39-AD5295EB11B6}" type="pres">
      <dgm:prSet presAssocID="{A0B05670-5F55-409B-8F2E-D4C7E92AA322}" presName="chevron1" presStyleLbl="sibTrans2D1" presStyleIdx="1" presStyleCnt="2"/>
      <dgm:spPr/>
    </dgm:pt>
    <dgm:pt modelId="{B91E5347-2114-4A86-BB96-36EAF321C572}" type="pres">
      <dgm:prSet presAssocID="{A0B05670-5F55-409B-8F2E-D4C7E92AA322}" presName="spChevron1" presStyleCnt="0"/>
      <dgm:spPr/>
    </dgm:pt>
    <dgm:pt modelId="{3DA4DD1A-9299-4260-BBE4-94D2245A04AE}" type="pres">
      <dgm:prSet presAssocID="{23BDA54D-CAE4-4B0F-A04A-D51C4F8D5851}" presName="last" presStyleCnt="0"/>
      <dgm:spPr/>
    </dgm:pt>
    <dgm:pt modelId="{F3274EBF-6FEA-4EDA-B9C4-2025D0A2AB11}" type="pres">
      <dgm:prSet presAssocID="{23BDA54D-CAE4-4B0F-A04A-D51C4F8D5851}" presName="circleTx" presStyleLbl="node1" presStyleIdx="18" presStyleCnt="19" custScaleX="114923"/>
      <dgm:spPr/>
    </dgm:pt>
    <dgm:pt modelId="{6EFC03A1-EA31-4D20-8278-4AEE1CC8DA1D}" type="pres">
      <dgm:prSet presAssocID="{23BDA54D-CAE4-4B0F-A04A-D51C4F8D5851}" presName="spN" presStyleCnt="0"/>
      <dgm:spPr/>
    </dgm:pt>
  </dgm:ptLst>
  <dgm:cxnLst>
    <dgm:cxn modelId="{5D245D30-3670-473A-BD63-48F074608213}" srcId="{A6EDFA7C-CC1B-48CD-8728-8FB3A1322293}" destId="{F6D160F8-5B69-4520-BA43-98632C2ABF4A}" srcOrd="0" destOrd="0" parTransId="{9D087858-3339-4D20-88DC-4972EEA95CE5}" sibTransId="{FB51FC2F-A0AA-437A-85D2-C0505276D40F}"/>
    <dgm:cxn modelId="{6858AF43-61C1-4AA0-808E-D47DCA67FA12}" type="presOf" srcId="{23BDA54D-CAE4-4B0F-A04A-D51C4F8D5851}" destId="{F3274EBF-6FEA-4EDA-B9C4-2025D0A2AB11}" srcOrd="0" destOrd="0" presId="urn:microsoft.com/office/officeart/2009/3/layout/RandomtoResultProcess"/>
    <dgm:cxn modelId="{0E20E068-E880-46A6-B367-9CEBD7B8498A}" srcId="{A6EDFA7C-CC1B-48CD-8728-8FB3A1322293}" destId="{7B983A76-DE37-4120-A167-29772D5E8D86}" srcOrd="1" destOrd="0" parTransId="{487822B3-E728-4F4A-960D-053CA434A449}" sibTransId="{A0B05670-5F55-409B-8F2E-D4C7E92AA322}"/>
    <dgm:cxn modelId="{8108F884-9586-4830-9636-050773A3C802}" srcId="{A6EDFA7C-CC1B-48CD-8728-8FB3A1322293}" destId="{23BDA54D-CAE4-4B0F-A04A-D51C4F8D5851}" srcOrd="2" destOrd="0" parTransId="{832AB481-11BC-4592-B0F0-1E2057AB6B5C}" sibTransId="{5695A1C2-86E8-4EC2-9F7C-3B597C6AD9B3}"/>
    <dgm:cxn modelId="{7B014CAF-3586-4F3D-B129-9D67E02987A4}" type="presOf" srcId="{7B983A76-DE37-4120-A167-29772D5E8D86}" destId="{EE7F596B-7222-4EDD-A001-474344E0122A}" srcOrd="0" destOrd="0" presId="urn:microsoft.com/office/officeart/2009/3/layout/RandomtoResultProcess"/>
    <dgm:cxn modelId="{31E38DC8-4242-43AF-AA95-0DF7A2A835FA}" type="presOf" srcId="{F6D160F8-5B69-4520-BA43-98632C2ABF4A}" destId="{63A6CB68-EC82-4CC2-A7C7-2CDF71EAF8DB}" srcOrd="0" destOrd="0" presId="urn:microsoft.com/office/officeart/2009/3/layout/RandomtoResultProcess"/>
    <dgm:cxn modelId="{638931F0-B88F-4345-B8F9-2DD2963A4DD1}" type="presOf" srcId="{A6EDFA7C-CC1B-48CD-8728-8FB3A1322293}" destId="{C57C8DA5-CB1A-4B12-A594-573B91E36F83}" srcOrd="0" destOrd="0" presId="urn:microsoft.com/office/officeart/2009/3/layout/RandomtoResultProcess"/>
    <dgm:cxn modelId="{CEC6A063-C27E-4288-AE28-D3D7E8BC2B21}" type="presParOf" srcId="{C57C8DA5-CB1A-4B12-A594-573B91E36F83}" destId="{B1E00059-629F-440E-B374-3B58CA16682C}" srcOrd="0" destOrd="0" presId="urn:microsoft.com/office/officeart/2009/3/layout/RandomtoResultProcess"/>
    <dgm:cxn modelId="{CC454DAC-EB36-48A4-8612-263D3F797AE8}" type="presParOf" srcId="{B1E00059-629F-440E-B374-3B58CA16682C}" destId="{63A6CB68-EC82-4CC2-A7C7-2CDF71EAF8DB}" srcOrd="0" destOrd="0" presId="urn:microsoft.com/office/officeart/2009/3/layout/RandomtoResultProcess"/>
    <dgm:cxn modelId="{C149B132-F626-485F-BC87-F5D2FB5F2736}" type="presParOf" srcId="{B1E00059-629F-440E-B374-3B58CA16682C}" destId="{7880BAB3-AD5D-4804-B076-4B0A1CD347BA}" srcOrd="1" destOrd="0" presId="urn:microsoft.com/office/officeart/2009/3/layout/RandomtoResultProcess"/>
    <dgm:cxn modelId="{19181EE9-B44A-45E9-8C47-CD1924CA8457}" type="presParOf" srcId="{B1E00059-629F-440E-B374-3B58CA16682C}" destId="{3A4718A5-6D19-479A-8835-D8AD7B97CFFC}" srcOrd="2" destOrd="0" presId="urn:microsoft.com/office/officeart/2009/3/layout/RandomtoResultProcess"/>
    <dgm:cxn modelId="{F8F65322-CAA3-455E-857D-8134F820E11C}" type="presParOf" srcId="{B1E00059-629F-440E-B374-3B58CA16682C}" destId="{D77A696C-C5B6-4AFC-9972-E15BB268EE98}" srcOrd="3" destOrd="0" presId="urn:microsoft.com/office/officeart/2009/3/layout/RandomtoResultProcess"/>
    <dgm:cxn modelId="{2338A100-B47B-4A1D-B2E8-EF22BDE05FBA}" type="presParOf" srcId="{B1E00059-629F-440E-B374-3B58CA16682C}" destId="{1C8000BA-A064-41B8-AE13-CACD0236CEC6}" srcOrd="4" destOrd="0" presId="urn:microsoft.com/office/officeart/2009/3/layout/RandomtoResultProcess"/>
    <dgm:cxn modelId="{E156D1D4-B43B-45F9-AE5C-0723001730C4}" type="presParOf" srcId="{B1E00059-629F-440E-B374-3B58CA16682C}" destId="{546A4831-4155-4ABC-A6FF-E8F9C6A3E548}" srcOrd="5" destOrd="0" presId="urn:microsoft.com/office/officeart/2009/3/layout/RandomtoResultProcess"/>
    <dgm:cxn modelId="{C818E743-18EB-4357-AA18-CEA3E6C6B04B}" type="presParOf" srcId="{B1E00059-629F-440E-B374-3B58CA16682C}" destId="{196E1421-4E12-40AB-9AC6-7FAC9FB77DD4}" srcOrd="6" destOrd="0" presId="urn:microsoft.com/office/officeart/2009/3/layout/RandomtoResultProcess"/>
    <dgm:cxn modelId="{067846E8-AC63-4510-ABD6-AE90BBCC91CB}" type="presParOf" srcId="{B1E00059-629F-440E-B374-3B58CA16682C}" destId="{E517D71A-BD43-41F1-8BE7-DCEED90A319E}" srcOrd="7" destOrd="0" presId="urn:microsoft.com/office/officeart/2009/3/layout/RandomtoResultProcess"/>
    <dgm:cxn modelId="{35236760-796E-4034-B979-F3BDABA2A68E}" type="presParOf" srcId="{B1E00059-629F-440E-B374-3B58CA16682C}" destId="{1BEC508D-94C6-40AA-A517-9D7A221BE90B}" srcOrd="8" destOrd="0" presId="urn:microsoft.com/office/officeart/2009/3/layout/RandomtoResultProcess"/>
    <dgm:cxn modelId="{F2F14BF8-B2C8-458F-A9FE-5A7097EE9417}" type="presParOf" srcId="{B1E00059-629F-440E-B374-3B58CA16682C}" destId="{DC2BF999-DFC6-4024-85E2-FD8736B808FA}" srcOrd="9" destOrd="0" presId="urn:microsoft.com/office/officeart/2009/3/layout/RandomtoResultProcess"/>
    <dgm:cxn modelId="{D2C7442F-0B59-4F36-9E33-F246A9AACE95}" type="presParOf" srcId="{B1E00059-629F-440E-B374-3B58CA16682C}" destId="{45CB45E7-97CA-46CB-9784-1913FD5307E7}" srcOrd="10" destOrd="0" presId="urn:microsoft.com/office/officeart/2009/3/layout/RandomtoResultProcess"/>
    <dgm:cxn modelId="{B4D1C9C0-BF95-417A-8C50-FAA99E1A4636}" type="presParOf" srcId="{B1E00059-629F-440E-B374-3B58CA16682C}" destId="{29A99DAF-AEBA-4712-AC61-920ED189E27E}" srcOrd="11" destOrd="0" presId="urn:microsoft.com/office/officeart/2009/3/layout/RandomtoResultProcess"/>
    <dgm:cxn modelId="{6F21BA9F-A6C4-48C7-88D1-4CA7BA9853DB}" type="presParOf" srcId="{B1E00059-629F-440E-B374-3B58CA16682C}" destId="{9EC604A9-C254-490A-8295-FBC29B1F333C}" srcOrd="12" destOrd="0" presId="urn:microsoft.com/office/officeart/2009/3/layout/RandomtoResultProcess"/>
    <dgm:cxn modelId="{76AA5231-1CDD-4481-874D-4F75AF770411}" type="presParOf" srcId="{B1E00059-629F-440E-B374-3B58CA16682C}" destId="{E12D9503-BF46-425B-ABF9-384404B579FB}" srcOrd="13" destOrd="0" presId="urn:microsoft.com/office/officeart/2009/3/layout/RandomtoResultProcess"/>
    <dgm:cxn modelId="{A28CA4CF-E8F4-451B-AC8F-A89D1E9B99B1}" type="presParOf" srcId="{B1E00059-629F-440E-B374-3B58CA16682C}" destId="{C0CBCC61-D1B7-47EA-8524-B2498608863B}" srcOrd="14" destOrd="0" presId="urn:microsoft.com/office/officeart/2009/3/layout/RandomtoResultProcess"/>
    <dgm:cxn modelId="{87BCF1DC-F883-4613-9927-E138F3416A7C}" type="presParOf" srcId="{B1E00059-629F-440E-B374-3B58CA16682C}" destId="{FC413E5E-60FB-4BDC-A674-DC956FD43371}" srcOrd="15" destOrd="0" presId="urn:microsoft.com/office/officeart/2009/3/layout/RandomtoResultProcess"/>
    <dgm:cxn modelId="{C40F269A-52C5-4875-B6BD-D6027C5B2278}" type="presParOf" srcId="{B1E00059-629F-440E-B374-3B58CA16682C}" destId="{97D56D40-93A0-4F61-A830-6FA2F6C047E9}" srcOrd="16" destOrd="0" presId="urn:microsoft.com/office/officeart/2009/3/layout/RandomtoResultProcess"/>
    <dgm:cxn modelId="{91CB5641-ADEA-4AEB-8DF2-770B61642FE0}" type="presParOf" srcId="{B1E00059-629F-440E-B374-3B58CA16682C}" destId="{3566827E-C8B1-4365-BC97-698E14375871}" srcOrd="17" destOrd="0" presId="urn:microsoft.com/office/officeart/2009/3/layout/RandomtoResultProcess"/>
    <dgm:cxn modelId="{9536C241-9C0A-4E26-9FDE-09F5B89F82FE}" type="presParOf" srcId="{B1E00059-629F-440E-B374-3B58CA16682C}" destId="{18604068-8410-4F00-83C2-E08C9C24572C}" srcOrd="18" destOrd="0" presId="urn:microsoft.com/office/officeart/2009/3/layout/RandomtoResultProcess"/>
    <dgm:cxn modelId="{0A1071E0-9ED1-4BC5-A91E-6EBD039E34A2}" type="presParOf" srcId="{C57C8DA5-CB1A-4B12-A594-573B91E36F83}" destId="{E17D8E6A-D75B-4CC1-8690-BFD8560602BF}" srcOrd="1" destOrd="0" presId="urn:microsoft.com/office/officeart/2009/3/layout/RandomtoResultProcess"/>
    <dgm:cxn modelId="{72635A47-5FE1-45A5-8D14-A297FE1818FF}" type="presParOf" srcId="{E17D8E6A-D75B-4CC1-8690-BFD8560602BF}" destId="{A35934CB-7FC0-4F62-A729-04082AABDCDC}" srcOrd="0" destOrd="0" presId="urn:microsoft.com/office/officeart/2009/3/layout/RandomtoResultProcess"/>
    <dgm:cxn modelId="{F0C8570C-D2AE-4B36-8403-AEE406322F9B}" type="presParOf" srcId="{E17D8E6A-D75B-4CC1-8690-BFD8560602BF}" destId="{0316CE78-DF74-4D9D-8704-F8E7E9C965D4}" srcOrd="1" destOrd="0" presId="urn:microsoft.com/office/officeart/2009/3/layout/RandomtoResultProcess"/>
    <dgm:cxn modelId="{93A1EC7D-4078-4671-ABD3-11434A4A1016}" type="presParOf" srcId="{C57C8DA5-CB1A-4B12-A594-573B91E36F83}" destId="{AB69CFC1-ED75-40FF-AE13-7464E636EE32}" srcOrd="2" destOrd="0" presId="urn:microsoft.com/office/officeart/2009/3/layout/RandomtoResultProcess"/>
    <dgm:cxn modelId="{5E5DD0FA-63E7-4E5C-8D9F-E9ACBDAC7983}" type="presParOf" srcId="{AB69CFC1-ED75-40FF-AE13-7464E636EE32}" destId="{EE7F596B-7222-4EDD-A001-474344E0122A}" srcOrd="0" destOrd="0" presId="urn:microsoft.com/office/officeart/2009/3/layout/RandomtoResultProcess"/>
    <dgm:cxn modelId="{B4318C58-1204-45DD-B705-1CD65A88D8D1}" type="presParOf" srcId="{AB69CFC1-ED75-40FF-AE13-7464E636EE32}" destId="{CC35BA53-F862-4672-8650-361501E3827E}" srcOrd="1" destOrd="0" presId="urn:microsoft.com/office/officeart/2009/3/layout/RandomtoResultProcess"/>
    <dgm:cxn modelId="{C463401B-4F30-4847-9194-903DB3A18AF5}" type="presParOf" srcId="{C57C8DA5-CB1A-4B12-A594-573B91E36F83}" destId="{490061AC-BFE7-4F79-9846-466D8CD54FA2}" srcOrd="3" destOrd="0" presId="urn:microsoft.com/office/officeart/2009/3/layout/RandomtoResultProcess"/>
    <dgm:cxn modelId="{8C4ED8C8-9F16-410E-BDED-E256E867D8E6}" type="presParOf" srcId="{490061AC-BFE7-4F79-9846-466D8CD54FA2}" destId="{C57CC7A4-0277-4D24-9F39-AD5295EB11B6}" srcOrd="0" destOrd="0" presId="urn:microsoft.com/office/officeart/2009/3/layout/RandomtoResultProcess"/>
    <dgm:cxn modelId="{8FEE90B8-DA6F-4CEE-B384-EC910F1E4C2C}" type="presParOf" srcId="{490061AC-BFE7-4F79-9846-466D8CD54FA2}" destId="{B91E5347-2114-4A86-BB96-36EAF321C572}" srcOrd="1" destOrd="0" presId="urn:microsoft.com/office/officeart/2009/3/layout/RandomtoResultProcess"/>
    <dgm:cxn modelId="{A3730E86-99F2-4A0B-8082-7319E494B6AA}" type="presParOf" srcId="{C57C8DA5-CB1A-4B12-A594-573B91E36F83}" destId="{3DA4DD1A-9299-4260-BBE4-94D2245A04AE}" srcOrd="4" destOrd="0" presId="urn:microsoft.com/office/officeart/2009/3/layout/RandomtoResultProcess"/>
    <dgm:cxn modelId="{928A3670-9DAE-481F-BABB-876014F7CCFB}" type="presParOf" srcId="{3DA4DD1A-9299-4260-BBE4-94D2245A04AE}" destId="{F3274EBF-6FEA-4EDA-B9C4-2025D0A2AB11}" srcOrd="0" destOrd="0" presId="urn:microsoft.com/office/officeart/2009/3/layout/RandomtoResultProcess"/>
    <dgm:cxn modelId="{71EA3C82-C6BA-4B35-81DD-F648550E09F8}" type="presParOf" srcId="{3DA4DD1A-9299-4260-BBE4-94D2245A04AE}" destId="{6EFC03A1-EA31-4D20-8278-4AEE1CC8DA1D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6EDFA7C-CC1B-48CD-8728-8FB3A1322293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6D160F8-5B69-4520-BA43-98632C2ABF4A}">
      <dgm:prSet phldrT="[Text]" custT="1"/>
      <dgm:spPr/>
      <dgm:t>
        <a:bodyPr/>
        <a:lstStyle/>
        <a:p>
          <a:r>
            <a:rPr lang="en-US" sz="2400" b="0" dirty="0"/>
            <a:t>Develop compendium of best practices</a:t>
          </a:r>
        </a:p>
      </dgm:t>
    </dgm:pt>
    <dgm:pt modelId="{9D087858-3339-4D20-88DC-4972EEA95CE5}" type="parTrans" cxnId="{5D245D30-3670-473A-BD63-48F074608213}">
      <dgm:prSet/>
      <dgm:spPr/>
      <dgm:t>
        <a:bodyPr/>
        <a:lstStyle/>
        <a:p>
          <a:endParaRPr lang="en-US" sz="1400" b="0"/>
        </a:p>
      </dgm:t>
    </dgm:pt>
    <dgm:pt modelId="{FB51FC2F-A0AA-437A-85D2-C0505276D40F}" type="sibTrans" cxnId="{5D245D30-3670-473A-BD63-48F074608213}">
      <dgm:prSet/>
      <dgm:spPr/>
      <dgm:t>
        <a:bodyPr/>
        <a:lstStyle/>
        <a:p>
          <a:endParaRPr lang="en-US" sz="1400" b="0"/>
        </a:p>
      </dgm:t>
    </dgm:pt>
    <dgm:pt modelId="{7B983A76-DE37-4120-A167-29772D5E8D86}">
      <dgm:prSet phldrT="[Text]" custT="1"/>
      <dgm:spPr/>
      <dgm:t>
        <a:bodyPr/>
        <a:lstStyle/>
        <a:p>
          <a:r>
            <a:rPr lang="en-US" sz="2400" b="0" dirty="0"/>
            <a:t>Improve MI transitions of care in inpatient and outpatient settings</a:t>
          </a:r>
        </a:p>
      </dgm:t>
    </dgm:pt>
    <dgm:pt modelId="{487822B3-E728-4F4A-960D-053CA434A449}" type="parTrans" cxnId="{0E20E068-E880-46A6-B367-9CEBD7B8498A}">
      <dgm:prSet/>
      <dgm:spPr/>
      <dgm:t>
        <a:bodyPr/>
        <a:lstStyle/>
        <a:p>
          <a:endParaRPr lang="en-US" sz="1400" b="0"/>
        </a:p>
      </dgm:t>
    </dgm:pt>
    <dgm:pt modelId="{A0B05670-5F55-409B-8F2E-D4C7E92AA322}" type="sibTrans" cxnId="{0E20E068-E880-46A6-B367-9CEBD7B8498A}">
      <dgm:prSet/>
      <dgm:spPr/>
      <dgm:t>
        <a:bodyPr/>
        <a:lstStyle/>
        <a:p>
          <a:endParaRPr lang="en-US" sz="1400" b="0"/>
        </a:p>
      </dgm:t>
    </dgm:pt>
    <dgm:pt modelId="{23BDA54D-CAE4-4B0F-A04A-D51C4F8D5851}">
      <dgm:prSet phldrT="[Text]" custT="1"/>
      <dgm:spPr/>
      <dgm:t>
        <a:bodyPr/>
        <a:lstStyle/>
        <a:p>
          <a:r>
            <a:rPr lang="en-US" sz="2400" b="0" dirty="0">
              <a:latin typeface="Calibri" panose="020F0502020204030204" pitchFamily="34" charset="0"/>
            </a:rPr>
            <a:t>Decrease MI readmission rates</a:t>
          </a:r>
        </a:p>
      </dgm:t>
    </dgm:pt>
    <dgm:pt modelId="{832AB481-11BC-4592-B0F0-1E2057AB6B5C}" type="parTrans" cxnId="{8108F884-9586-4830-9636-050773A3C802}">
      <dgm:prSet/>
      <dgm:spPr/>
      <dgm:t>
        <a:bodyPr/>
        <a:lstStyle/>
        <a:p>
          <a:endParaRPr lang="en-US" sz="1400" b="0"/>
        </a:p>
      </dgm:t>
    </dgm:pt>
    <dgm:pt modelId="{5695A1C2-86E8-4EC2-9F7C-3B597C6AD9B3}" type="sibTrans" cxnId="{8108F884-9586-4830-9636-050773A3C802}">
      <dgm:prSet/>
      <dgm:spPr/>
      <dgm:t>
        <a:bodyPr/>
        <a:lstStyle/>
        <a:p>
          <a:endParaRPr lang="en-US" sz="1400" b="0"/>
        </a:p>
      </dgm:t>
    </dgm:pt>
    <dgm:pt modelId="{C57C8DA5-CB1A-4B12-A594-573B91E36F83}" type="pres">
      <dgm:prSet presAssocID="{A6EDFA7C-CC1B-48CD-8728-8FB3A1322293}" presName="Name0" presStyleCnt="0">
        <dgm:presLayoutVars>
          <dgm:dir/>
          <dgm:animOne val="branch"/>
          <dgm:animLvl val="lvl"/>
        </dgm:presLayoutVars>
      </dgm:prSet>
      <dgm:spPr/>
    </dgm:pt>
    <dgm:pt modelId="{B1E00059-629F-440E-B374-3B58CA16682C}" type="pres">
      <dgm:prSet presAssocID="{F6D160F8-5B69-4520-BA43-98632C2ABF4A}" presName="chaos" presStyleCnt="0"/>
      <dgm:spPr/>
    </dgm:pt>
    <dgm:pt modelId="{63A6CB68-EC82-4CC2-A7C7-2CDF71EAF8DB}" type="pres">
      <dgm:prSet presAssocID="{F6D160F8-5B69-4520-BA43-98632C2ABF4A}" presName="parTx1" presStyleLbl="revTx" presStyleIdx="0" presStyleCnt="2"/>
      <dgm:spPr/>
    </dgm:pt>
    <dgm:pt modelId="{7880BAB3-AD5D-4804-B076-4B0A1CD347BA}" type="pres">
      <dgm:prSet presAssocID="{F6D160F8-5B69-4520-BA43-98632C2ABF4A}" presName="c1" presStyleLbl="node1" presStyleIdx="0" presStyleCnt="19"/>
      <dgm:spPr/>
    </dgm:pt>
    <dgm:pt modelId="{3A4718A5-6D19-479A-8835-D8AD7B97CFFC}" type="pres">
      <dgm:prSet presAssocID="{F6D160F8-5B69-4520-BA43-98632C2ABF4A}" presName="c2" presStyleLbl="node1" presStyleIdx="1" presStyleCnt="19"/>
      <dgm:spPr/>
    </dgm:pt>
    <dgm:pt modelId="{D77A696C-C5B6-4AFC-9972-E15BB268EE98}" type="pres">
      <dgm:prSet presAssocID="{F6D160F8-5B69-4520-BA43-98632C2ABF4A}" presName="c3" presStyleLbl="node1" presStyleIdx="2" presStyleCnt="19"/>
      <dgm:spPr/>
    </dgm:pt>
    <dgm:pt modelId="{1C8000BA-A064-41B8-AE13-CACD0236CEC6}" type="pres">
      <dgm:prSet presAssocID="{F6D160F8-5B69-4520-BA43-98632C2ABF4A}" presName="c4" presStyleLbl="node1" presStyleIdx="3" presStyleCnt="19"/>
      <dgm:spPr/>
    </dgm:pt>
    <dgm:pt modelId="{546A4831-4155-4ABC-A6FF-E8F9C6A3E548}" type="pres">
      <dgm:prSet presAssocID="{F6D160F8-5B69-4520-BA43-98632C2ABF4A}" presName="c5" presStyleLbl="node1" presStyleIdx="4" presStyleCnt="19"/>
      <dgm:spPr/>
    </dgm:pt>
    <dgm:pt modelId="{196E1421-4E12-40AB-9AC6-7FAC9FB77DD4}" type="pres">
      <dgm:prSet presAssocID="{F6D160F8-5B69-4520-BA43-98632C2ABF4A}" presName="c6" presStyleLbl="node1" presStyleIdx="5" presStyleCnt="19"/>
      <dgm:spPr/>
    </dgm:pt>
    <dgm:pt modelId="{E517D71A-BD43-41F1-8BE7-DCEED90A319E}" type="pres">
      <dgm:prSet presAssocID="{F6D160F8-5B69-4520-BA43-98632C2ABF4A}" presName="c7" presStyleLbl="node1" presStyleIdx="6" presStyleCnt="19"/>
      <dgm:spPr/>
    </dgm:pt>
    <dgm:pt modelId="{1BEC508D-94C6-40AA-A517-9D7A221BE90B}" type="pres">
      <dgm:prSet presAssocID="{F6D160F8-5B69-4520-BA43-98632C2ABF4A}" presName="c8" presStyleLbl="node1" presStyleIdx="7" presStyleCnt="19"/>
      <dgm:spPr/>
    </dgm:pt>
    <dgm:pt modelId="{DC2BF999-DFC6-4024-85E2-FD8736B808FA}" type="pres">
      <dgm:prSet presAssocID="{F6D160F8-5B69-4520-BA43-98632C2ABF4A}" presName="c9" presStyleLbl="node1" presStyleIdx="8" presStyleCnt="19" custLinFactNeighborX="69256" custLinFactNeighborY="-5475"/>
      <dgm:spPr/>
    </dgm:pt>
    <dgm:pt modelId="{45CB45E7-97CA-46CB-9784-1913FD5307E7}" type="pres">
      <dgm:prSet presAssocID="{F6D160F8-5B69-4520-BA43-98632C2ABF4A}" presName="c10" presStyleLbl="node1" presStyleIdx="9" presStyleCnt="19" custLinFactNeighborX="3822" custLinFactNeighborY="-23894"/>
      <dgm:spPr/>
    </dgm:pt>
    <dgm:pt modelId="{29A99DAF-AEBA-4712-AC61-920ED189E27E}" type="pres">
      <dgm:prSet presAssocID="{F6D160F8-5B69-4520-BA43-98632C2ABF4A}" presName="c11" presStyleLbl="node1" presStyleIdx="10" presStyleCnt="19"/>
      <dgm:spPr/>
    </dgm:pt>
    <dgm:pt modelId="{9EC604A9-C254-490A-8295-FBC29B1F333C}" type="pres">
      <dgm:prSet presAssocID="{F6D160F8-5B69-4520-BA43-98632C2ABF4A}" presName="c12" presStyleLbl="node1" presStyleIdx="11" presStyleCnt="19" custLinFactNeighborX="-33805" custLinFactNeighborY="43263"/>
      <dgm:spPr/>
    </dgm:pt>
    <dgm:pt modelId="{E12D9503-BF46-425B-ABF9-384404B579FB}" type="pres">
      <dgm:prSet presAssocID="{F6D160F8-5B69-4520-BA43-98632C2ABF4A}" presName="c13" presStyleLbl="node1" presStyleIdx="12" presStyleCnt="19"/>
      <dgm:spPr/>
    </dgm:pt>
    <dgm:pt modelId="{C0CBCC61-D1B7-47EA-8524-B2498608863B}" type="pres">
      <dgm:prSet presAssocID="{F6D160F8-5B69-4520-BA43-98632C2ABF4A}" presName="c14" presStyleLbl="node1" presStyleIdx="13" presStyleCnt="19"/>
      <dgm:spPr/>
    </dgm:pt>
    <dgm:pt modelId="{FC413E5E-60FB-4BDC-A674-DC956FD43371}" type="pres">
      <dgm:prSet presAssocID="{F6D160F8-5B69-4520-BA43-98632C2ABF4A}" presName="c15" presStyleLbl="node1" presStyleIdx="14" presStyleCnt="19"/>
      <dgm:spPr/>
    </dgm:pt>
    <dgm:pt modelId="{97D56D40-93A0-4F61-A830-6FA2F6C047E9}" type="pres">
      <dgm:prSet presAssocID="{F6D160F8-5B69-4520-BA43-98632C2ABF4A}" presName="c16" presStyleLbl="node1" presStyleIdx="15" presStyleCnt="19"/>
      <dgm:spPr/>
    </dgm:pt>
    <dgm:pt modelId="{3566827E-C8B1-4365-BC97-698E14375871}" type="pres">
      <dgm:prSet presAssocID="{F6D160F8-5B69-4520-BA43-98632C2ABF4A}" presName="c17" presStyleLbl="node1" presStyleIdx="16" presStyleCnt="19" custLinFactNeighborX="17300" custLinFactNeighborY="12132"/>
      <dgm:spPr/>
    </dgm:pt>
    <dgm:pt modelId="{18604068-8410-4F00-83C2-E08C9C24572C}" type="pres">
      <dgm:prSet presAssocID="{F6D160F8-5B69-4520-BA43-98632C2ABF4A}" presName="c18" presStyleLbl="node1" presStyleIdx="17" presStyleCnt="19"/>
      <dgm:spPr/>
    </dgm:pt>
    <dgm:pt modelId="{E17D8E6A-D75B-4CC1-8690-BFD8560602BF}" type="pres">
      <dgm:prSet presAssocID="{FB51FC2F-A0AA-437A-85D2-C0505276D40F}" presName="chevronComposite1" presStyleCnt="0"/>
      <dgm:spPr/>
    </dgm:pt>
    <dgm:pt modelId="{A35934CB-7FC0-4F62-A729-04082AABDCDC}" type="pres">
      <dgm:prSet presAssocID="{FB51FC2F-A0AA-437A-85D2-C0505276D40F}" presName="chevron1" presStyleLbl="sibTrans2D1" presStyleIdx="0" presStyleCnt="2"/>
      <dgm:spPr/>
    </dgm:pt>
    <dgm:pt modelId="{0316CE78-DF74-4D9D-8704-F8E7E9C965D4}" type="pres">
      <dgm:prSet presAssocID="{FB51FC2F-A0AA-437A-85D2-C0505276D40F}" presName="spChevron1" presStyleCnt="0"/>
      <dgm:spPr/>
    </dgm:pt>
    <dgm:pt modelId="{AB69CFC1-ED75-40FF-AE13-7464E636EE32}" type="pres">
      <dgm:prSet presAssocID="{7B983A76-DE37-4120-A167-29772D5E8D86}" presName="middle" presStyleCnt="0"/>
      <dgm:spPr/>
    </dgm:pt>
    <dgm:pt modelId="{EE7F596B-7222-4EDD-A001-474344E0122A}" type="pres">
      <dgm:prSet presAssocID="{7B983A76-DE37-4120-A167-29772D5E8D86}" presName="parTxMid" presStyleLbl="revTx" presStyleIdx="1" presStyleCnt="2"/>
      <dgm:spPr/>
    </dgm:pt>
    <dgm:pt modelId="{CC35BA53-F862-4672-8650-361501E3827E}" type="pres">
      <dgm:prSet presAssocID="{7B983A76-DE37-4120-A167-29772D5E8D86}" presName="spMid" presStyleCnt="0"/>
      <dgm:spPr/>
    </dgm:pt>
    <dgm:pt modelId="{490061AC-BFE7-4F79-9846-466D8CD54FA2}" type="pres">
      <dgm:prSet presAssocID="{A0B05670-5F55-409B-8F2E-D4C7E92AA322}" presName="chevronComposite1" presStyleCnt="0"/>
      <dgm:spPr/>
    </dgm:pt>
    <dgm:pt modelId="{C57CC7A4-0277-4D24-9F39-AD5295EB11B6}" type="pres">
      <dgm:prSet presAssocID="{A0B05670-5F55-409B-8F2E-D4C7E92AA322}" presName="chevron1" presStyleLbl="sibTrans2D1" presStyleIdx="1" presStyleCnt="2"/>
      <dgm:spPr/>
    </dgm:pt>
    <dgm:pt modelId="{B91E5347-2114-4A86-BB96-36EAF321C572}" type="pres">
      <dgm:prSet presAssocID="{A0B05670-5F55-409B-8F2E-D4C7E92AA322}" presName="spChevron1" presStyleCnt="0"/>
      <dgm:spPr/>
    </dgm:pt>
    <dgm:pt modelId="{3DA4DD1A-9299-4260-BBE4-94D2245A04AE}" type="pres">
      <dgm:prSet presAssocID="{23BDA54D-CAE4-4B0F-A04A-D51C4F8D5851}" presName="last" presStyleCnt="0"/>
      <dgm:spPr/>
    </dgm:pt>
    <dgm:pt modelId="{F3274EBF-6FEA-4EDA-B9C4-2025D0A2AB11}" type="pres">
      <dgm:prSet presAssocID="{23BDA54D-CAE4-4B0F-A04A-D51C4F8D5851}" presName="circleTx" presStyleLbl="node1" presStyleIdx="18" presStyleCnt="19" custScaleX="114923"/>
      <dgm:spPr/>
    </dgm:pt>
    <dgm:pt modelId="{6EFC03A1-EA31-4D20-8278-4AEE1CC8DA1D}" type="pres">
      <dgm:prSet presAssocID="{23BDA54D-CAE4-4B0F-A04A-D51C4F8D5851}" presName="spN" presStyleCnt="0"/>
      <dgm:spPr/>
    </dgm:pt>
  </dgm:ptLst>
  <dgm:cxnLst>
    <dgm:cxn modelId="{5D245D30-3670-473A-BD63-48F074608213}" srcId="{A6EDFA7C-CC1B-48CD-8728-8FB3A1322293}" destId="{F6D160F8-5B69-4520-BA43-98632C2ABF4A}" srcOrd="0" destOrd="0" parTransId="{9D087858-3339-4D20-88DC-4972EEA95CE5}" sibTransId="{FB51FC2F-A0AA-437A-85D2-C0505276D40F}"/>
    <dgm:cxn modelId="{6858AF43-61C1-4AA0-808E-D47DCA67FA12}" type="presOf" srcId="{23BDA54D-CAE4-4B0F-A04A-D51C4F8D5851}" destId="{F3274EBF-6FEA-4EDA-B9C4-2025D0A2AB11}" srcOrd="0" destOrd="0" presId="urn:microsoft.com/office/officeart/2009/3/layout/RandomtoResultProcess"/>
    <dgm:cxn modelId="{0E20E068-E880-46A6-B367-9CEBD7B8498A}" srcId="{A6EDFA7C-CC1B-48CD-8728-8FB3A1322293}" destId="{7B983A76-DE37-4120-A167-29772D5E8D86}" srcOrd="1" destOrd="0" parTransId="{487822B3-E728-4F4A-960D-053CA434A449}" sibTransId="{A0B05670-5F55-409B-8F2E-D4C7E92AA322}"/>
    <dgm:cxn modelId="{8108F884-9586-4830-9636-050773A3C802}" srcId="{A6EDFA7C-CC1B-48CD-8728-8FB3A1322293}" destId="{23BDA54D-CAE4-4B0F-A04A-D51C4F8D5851}" srcOrd="2" destOrd="0" parTransId="{832AB481-11BC-4592-B0F0-1E2057AB6B5C}" sibTransId="{5695A1C2-86E8-4EC2-9F7C-3B597C6AD9B3}"/>
    <dgm:cxn modelId="{7B014CAF-3586-4F3D-B129-9D67E02987A4}" type="presOf" srcId="{7B983A76-DE37-4120-A167-29772D5E8D86}" destId="{EE7F596B-7222-4EDD-A001-474344E0122A}" srcOrd="0" destOrd="0" presId="urn:microsoft.com/office/officeart/2009/3/layout/RandomtoResultProcess"/>
    <dgm:cxn modelId="{31E38DC8-4242-43AF-AA95-0DF7A2A835FA}" type="presOf" srcId="{F6D160F8-5B69-4520-BA43-98632C2ABF4A}" destId="{63A6CB68-EC82-4CC2-A7C7-2CDF71EAF8DB}" srcOrd="0" destOrd="0" presId="urn:microsoft.com/office/officeart/2009/3/layout/RandomtoResultProcess"/>
    <dgm:cxn modelId="{638931F0-B88F-4345-B8F9-2DD2963A4DD1}" type="presOf" srcId="{A6EDFA7C-CC1B-48CD-8728-8FB3A1322293}" destId="{C57C8DA5-CB1A-4B12-A594-573B91E36F83}" srcOrd="0" destOrd="0" presId="urn:microsoft.com/office/officeart/2009/3/layout/RandomtoResultProcess"/>
    <dgm:cxn modelId="{CEC6A063-C27E-4288-AE28-D3D7E8BC2B21}" type="presParOf" srcId="{C57C8DA5-CB1A-4B12-A594-573B91E36F83}" destId="{B1E00059-629F-440E-B374-3B58CA16682C}" srcOrd="0" destOrd="0" presId="urn:microsoft.com/office/officeart/2009/3/layout/RandomtoResultProcess"/>
    <dgm:cxn modelId="{CC454DAC-EB36-48A4-8612-263D3F797AE8}" type="presParOf" srcId="{B1E00059-629F-440E-B374-3B58CA16682C}" destId="{63A6CB68-EC82-4CC2-A7C7-2CDF71EAF8DB}" srcOrd="0" destOrd="0" presId="urn:microsoft.com/office/officeart/2009/3/layout/RandomtoResultProcess"/>
    <dgm:cxn modelId="{C149B132-F626-485F-BC87-F5D2FB5F2736}" type="presParOf" srcId="{B1E00059-629F-440E-B374-3B58CA16682C}" destId="{7880BAB3-AD5D-4804-B076-4B0A1CD347BA}" srcOrd="1" destOrd="0" presId="urn:microsoft.com/office/officeart/2009/3/layout/RandomtoResultProcess"/>
    <dgm:cxn modelId="{19181EE9-B44A-45E9-8C47-CD1924CA8457}" type="presParOf" srcId="{B1E00059-629F-440E-B374-3B58CA16682C}" destId="{3A4718A5-6D19-479A-8835-D8AD7B97CFFC}" srcOrd="2" destOrd="0" presId="urn:microsoft.com/office/officeart/2009/3/layout/RandomtoResultProcess"/>
    <dgm:cxn modelId="{F8F65322-CAA3-455E-857D-8134F820E11C}" type="presParOf" srcId="{B1E00059-629F-440E-B374-3B58CA16682C}" destId="{D77A696C-C5B6-4AFC-9972-E15BB268EE98}" srcOrd="3" destOrd="0" presId="urn:microsoft.com/office/officeart/2009/3/layout/RandomtoResultProcess"/>
    <dgm:cxn modelId="{2338A100-B47B-4A1D-B2E8-EF22BDE05FBA}" type="presParOf" srcId="{B1E00059-629F-440E-B374-3B58CA16682C}" destId="{1C8000BA-A064-41B8-AE13-CACD0236CEC6}" srcOrd="4" destOrd="0" presId="urn:microsoft.com/office/officeart/2009/3/layout/RandomtoResultProcess"/>
    <dgm:cxn modelId="{E156D1D4-B43B-45F9-AE5C-0723001730C4}" type="presParOf" srcId="{B1E00059-629F-440E-B374-3B58CA16682C}" destId="{546A4831-4155-4ABC-A6FF-E8F9C6A3E548}" srcOrd="5" destOrd="0" presId="urn:microsoft.com/office/officeart/2009/3/layout/RandomtoResultProcess"/>
    <dgm:cxn modelId="{C818E743-18EB-4357-AA18-CEA3E6C6B04B}" type="presParOf" srcId="{B1E00059-629F-440E-B374-3B58CA16682C}" destId="{196E1421-4E12-40AB-9AC6-7FAC9FB77DD4}" srcOrd="6" destOrd="0" presId="urn:microsoft.com/office/officeart/2009/3/layout/RandomtoResultProcess"/>
    <dgm:cxn modelId="{067846E8-AC63-4510-ABD6-AE90BBCC91CB}" type="presParOf" srcId="{B1E00059-629F-440E-B374-3B58CA16682C}" destId="{E517D71A-BD43-41F1-8BE7-DCEED90A319E}" srcOrd="7" destOrd="0" presId="urn:microsoft.com/office/officeart/2009/3/layout/RandomtoResultProcess"/>
    <dgm:cxn modelId="{35236760-796E-4034-B979-F3BDABA2A68E}" type="presParOf" srcId="{B1E00059-629F-440E-B374-3B58CA16682C}" destId="{1BEC508D-94C6-40AA-A517-9D7A221BE90B}" srcOrd="8" destOrd="0" presId="urn:microsoft.com/office/officeart/2009/3/layout/RandomtoResultProcess"/>
    <dgm:cxn modelId="{F2F14BF8-B2C8-458F-A9FE-5A7097EE9417}" type="presParOf" srcId="{B1E00059-629F-440E-B374-3B58CA16682C}" destId="{DC2BF999-DFC6-4024-85E2-FD8736B808FA}" srcOrd="9" destOrd="0" presId="urn:microsoft.com/office/officeart/2009/3/layout/RandomtoResultProcess"/>
    <dgm:cxn modelId="{D2C7442F-0B59-4F36-9E33-F246A9AACE95}" type="presParOf" srcId="{B1E00059-629F-440E-B374-3B58CA16682C}" destId="{45CB45E7-97CA-46CB-9784-1913FD5307E7}" srcOrd="10" destOrd="0" presId="urn:microsoft.com/office/officeart/2009/3/layout/RandomtoResultProcess"/>
    <dgm:cxn modelId="{B4D1C9C0-BF95-417A-8C50-FAA99E1A4636}" type="presParOf" srcId="{B1E00059-629F-440E-B374-3B58CA16682C}" destId="{29A99DAF-AEBA-4712-AC61-920ED189E27E}" srcOrd="11" destOrd="0" presId="urn:microsoft.com/office/officeart/2009/3/layout/RandomtoResultProcess"/>
    <dgm:cxn modelId="{6F21BA9F-A6C4-48C7-88D1-4CA7BA9853DB}" type="presParOf" srcId="{B1E00059-629F-440E-B374-3B58CA16682C}" destId="{9EC604A9-C254-490A-8295-FBC29B1F333C}" srcOrd="12" destOrd="0" presId="urn:microsoft.com/office/officeart/2009/3/layout/RandomtoResultProcess"/>
    <dgm:cxn modelId="{76AA5231-1CDD-4481-874D-4F75AF770411}" type="presParOf" srcId="{B1E00059-629F-440E-B374-3B58CA16682C}" destId="{E12D9503-BF46-425B-ABF9-384404B579FB}" srcOrd="13" destOrd="0" presId="urn:microsoft.com/office/officeart/2009/3/layout/RandomtoResultProcess"/>
    <dgm:cxn modelId="{A28CA4CF-E8F4-451B-AC8F-A89D1E9B99B1}" type="presParOf" srcId="{B1E00059-629F-440E-B374-3B58CA16682C}" destId="{C0CBCC61-D1B7-47EA-8524-B2498608863B}" srcOrd="14" destOrd="0" presId="urn:microsoft.com/office/officeart/2009/3/layout/RandomtoResultProcess"/>
    <dgm:cxn modelId="{87BCF1DC-F883-4613-9927-E138F3416A7C}" type="presParOf" srcId="{B1E00059-629F-440E-B374-3B58CA16682C}" destId="{FC413E5E-60FB-4BDC-A674-DC956FD43371}" srcOrd="15" destOrd="0" presId="urn:microsoft.com/office/officeart/2009/3/layout/RandomtoResultProcess"/>
    <dgm:cxn modelId="{C40F269A-52C5-4875-B6BD-D6027C5B2278}" type="presParOf" srcId="{B1E00059-629F-440E-B374-3B58CA16682C}" destId="{97D56D40-93A0-4F61-A830-6FA2F6C047E9}" srcOrd="16" destOrd="0" presId="urn:microsoft.com/office/officeart/2009/3/layout/RandomtoResultProcess"/>
    <dgm:cxn modelId="{91CB5641-ADEA-4AEB-8DF2-770B61642FE0}" type="presParOf" srcId="{B1E00059-629F-440E-B374-3B58CA16682C}" destId="{3566827E-C8B1-4365-BC97-698E14375871}" srcOrd="17" destOrd="0" presId="urn:microsoft.com/office/officeart/2009/3/layout/RandomtoResultProcess"/>
    <dgm:cxn modelId="{9536C241-9C0A-4E26-9FDE-09F5B89F82FE}" type="presParOf" srcId="{B1E00059-629F-440E-B374-3B58CA16682C}" destId="{18604068-8410-4F00-83C2-E08C9C24572C}" srcOrd="18" destOrd="0" presId="urn:microsoft.com/office/officeart/2009/3/layout/RandomtoResultProcess"/>
    <dgm:cxn modelId="{0A1071E0-9ED1-4BC5-A91E-6EBD039E34A2}" type="presParOf" srcId="{C57C8DA5-CB1A-4B12-A594-573B91E36F83}" destId="{E17D8E6A-D75B-4CC1-8690-BFD8560602BF}" srcOrd="1" destOrd="0" presId="urn:microsoft.com/office/officeart/2009/3/layout/RandomtoResultProcess"/>
    <dgm:cxn modelId="{72635A47-5FE1-45A5-8D14-A297FE1818FF}" type="presParOf" srcId="{E17D8E6A-D75B-4CC1-8690-BFD8560602BF}" destId="{A35934CB-7FC0-4F62-A729-04082AABDCDC}" srcOrd="0" destOrd="0" presId="urn:microsoft.com/office/officeart/2009/3/layout/RandomtoResultProcess"/>
    <dgm:cxn modelId="{F0C8570C-D2AE-4B36-8403-AEE406322F9B}" type="presParOf" srcId="{E17D8E6A-D75B-4CC1-8690-BFD8560602BF}" destId="{0316CE78-DF74-4D9D-8704-F8E7E9C965D4}" srcOrd="1" destOrd="0" presId="urn:microsoft.com/office/officeart/2009/3/layout/RandomtoResultProcess"/>
    <dgm:cxn modelId="{93A1EC7D-4078-4671-ABD3-11434A4A1016}" type="presParOf" srcId="{C57C8DA5-CB1A-4B12-A594-573B91E36F83}" destId="{AB69CFC1-ED75-40FF-AE13-7464E636EE32}" srcOrd="2" destOrd="0" presId="urn:microsoft.com/office/officeart/2009/3/layout/RandomtoResultProcess"/>
    <dgm:cxn modelId="{5E5DD0FA-63E7-4E5C-8D9F-E9ACBDAC7983}" type="presParOf" srcId="{AB69CFC1-ED75-40FF-AE13-7464E636EE32}" destId="{EE7F596B-7222-4EDD-A001-474344E0122A}" srcOrd="0" destOrd="0" presId="urn:microsoft.com/office/officeart/2009/3/layout/RandomtoResultProcess"/>
    <dgm:cxn modelId="{B4318C58-1204-45DD-B705-1CD65A88D8D1}" type="presParOf" srcId="{AB69CFC1-ED75-40FF-AE13-7464E636EE32}" destId="{CC35BA53-F862-4672-8650-361501E3827E}" srcOrd="1" destOrd="0" presId="urn:microsoft.com/office/officeart/2009/3/layout/RandomtoResultProcess"/>
    <dgm:cxn modelId="{C463401B-4F30-4847-9194-903DB3A18AF5}" type="presParOf" srcId="{C57C8DA5-CB1A-4B12-A594-573B91E36F83}" destId="{490061AC-BFE7-4F79-9846-466D8CD54FA2}" srcOrd="3" destOrd="0" presId="urn:microsoft.com/office/officeart/2009/3/layout/RandomtoResultProcess"/>
    <dgm:cxn modelId="{8C4ED8C8-9F16-410E-BDED-E256E867D8E6}" type="presParOf" srcId="{490061AC-BFE7-4F79-9846-466D8CD54FA2}" destId="{C57CC7A4-0277-4D24-9F39-AD5295EB11B6}" srcOrd="0" destOrd="0" presId="urn:microsoft.com/office/officeart/2009/3/layout/RandomtoResultProcess"/>
    <dgm:cxn modelId="{8FEE90B8-DA6F-4CEE-B384-EC910F1E4C2C}" type="presParOf" srcId="{490061AC-BFE7-4F79-9846-466D8CD54FA2}" destId="{B91E5347-2114-4A86-BB96-36EAF321C572}" srcOrd="1" destOrd="0" presId="urn:microsoft.com/office/officeart/2009/3/layout/RandomtoResultProcess"/>
    <dgm:cxn modelId="{A3730E86-99F2-4A0B-8082-7319E494B6AA}" type="presParOf" srcId="{C57C8DA5-CB1A-4B12-A594-573B91E36F83}" destId="{3DA4DD1A-9299-4260-BBE4-94D2245A04AE}" srcOrd="4" destOrd="0" presId="urn:microsoft.com/office/officeart/2009/3/layout/RandomtoResultProcess"/>
    <dgm:cxn modelId="{928A3670-9DAE-481F-BABB-876014F7CCFB}" type="presParOf" srcId="{3DA4DD1A-9299-4260-BBE4-94D2245A04AE}" destId="{F3274EBF-6FEA-4EDA-B9C4-2025D0A2AB11}" srcOrd="0" destOrd="0" presId="urn:microsoft.com/office/officeart/2009/3/layout/RandomtoResultProcess"/>
    <dgm:cxn modelId="{71EA3C82-C6BA-4B35-81DD-F648550E09F8}" type="presParOf" srcId="{3DA4DD1A-9299-4260-BBE4-94D2245A04AE}" destId="{6EFC03A1-EA31-4D20-8278-4AEE1CC8DA1D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AE70DD9-3298-405C-92AD-34E0E9568CF7}" type="doc">
      <dgm:prSet loTypeId="urn:microsoft.com/office/officeart/2005/8/layout/venn2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77A28142-DBC8-48DD-86B0-A943CA9D3836}">
      <dgm:prSet phldrT="[Text]" custT="1"/>
      <dgm:spPr/>
      <dgm:t>
        <a:bodyPr/>
        <a:lstStyle/>
        <a:p>
          <a:endParaRPr lang="en-US" sz="2400" dirty="0"/>
        </a:p>
        <a:p>
          <a:endParaRPr lang="en-US" sz="2400" dirty="0"/>
        </a:p>
        <a:p>
          <a:r>
            <a:rPr lang="en-US" sz="2800" b="1" dirty="0"/>
            <a:t>National Program</a:t>
          </a:r>
        </a:p>
      </dgm:t>
    </dgm:pt>
    <dgm:pt modelId="{74EB4184-31BA-4304-BAE0-065E41A3F88C}" type="parTrans" cxnId="{B9A1D010-2A59-4668-A589-308B572667E1}">
      <dgm:prSet/>
      <dgm:spPr/>
      <dgm:t>
        <a:bodyPr/>
        <a:lstStyle/>
        <a:p>
          <a:endParaRPr lang="en-US"/>
        </a:p>
      </dgm:t>
    </dgm:pt>
    <dgm:pt modelId="{DDC0C060-1EDD-43C6-922D-451BF3C75182}" type="sibTrans" cxnId="{B9A1D010-2A59-4668-A589-308B572667E1}">
      <dgm:prSet/>
      <dgm:spPr/>
      <dgm:t>
        <a:bodyPr/>
        <a:lstStyle/>
        <a:p>
          <a:endParaRPr lang="en-US"/>
        </a:p>
      </dgm:t>
    </dgm:pt>
    <dgm:pt modelId="{2A417199-3A53-429A-BD64-6B07F854752B}">
      <dgm:prSet phldrT="[Text]" custT="1"/>
      <dgm:spPr>
        <a:noFill/>
        <a:ln>
          <a:noFill/>
        </a:ln>
      </dgm:spPr>
      <dgm:t>
        <a:bodyPr/>
        <a:lstStyle/>
        <a:p>
          <a:endParaRPr lang="en-US" sz="2400" b="1" dirty="0">
            <a:solidFill>
              <a:schemeClr val="bg1"/>
            </a:solidFill>
          </a:endParaRPr>
        </a:p>
      </dgm:t>
    </dgm:pt>
    <dgm:pt modelId="{1123F9A7-48E2-4A0D-A257-ADB3D34B8677}" type="sibTrans" cxnId="{AA381131-4243-4FF7-8ECB-747E3C308F1A}">
      <dgm:prSet/>
      <dgm:spPr/>
      <dgm:t>
        <a:bodyPr/>
        <a:lstStyle/>
        <a:p>
          <a:endParaRPr lang="en-US"/>
        </a:p>
      </dgm:t>
    </dgm:pt>
    <dgm:pt modelId="{961F42E0-479E-44FE-A9AA-6C74F74BFB86}" type="parTrans" cxnId="{AA381131-4243-4FF7-8ECB-747E3C308F1A}">
      <dgm:prSet/>
      <dgm:spPr/>
      <dgm:t>
        <a:bodyPr/>
        <a:lstStyle/>
        <a:p>
          <a:endParaRPr lang="en-US"/>
        </a:p>
      </dgm:t>
    </dgm:pt>
    <dgm:pt modelId="{B79E5350-CF53-4452-A25B-AC93E49012ED}" type="pres">
      <dgm:prSet presAssocID="{BAE70DD9-3298-405C-92AD-34E0E9568CF7}" presName="Name0" presStyleCnt="0">
        <dgm:presLayoutVars>
          <dgm:chMax val="7"/>
          <dgm:resizeHandles val="exact"/>
        </dgm:presLayoutVars>
      </dgm:prSet>
      <dgm:spPr/>
    </dgm:pt>
    <dgm:pt modelId="{D4234819-A306-4450-A0F7-CAFF44388E01}" type="pres">
      <dgm:prSet presAssocID="{BAE70DD9-3298-405C-92AD-34E0E9568CF7}" presName="comp1" presStyleCnt="0"/>
      <dgm:spPr/>
    </dgm:pt>
    <dgm:pt modelId="{EDB42CB3-18DE-493A-BC8C-E3FE85663EC4}" type="pres">
      <dgm:prSet presAssocID="{BAE70DD9-3298-405C-92AD-34E0E9568CF7}" presName="circle1" presStyleLbl="node1" presStyleIdx="0" presStyleCnt="2" custScaleX="106378"/>
      <dgm:spPr/>
    </dgm:pt>
    <dgm:pt modelId="{C5CA4F17-2A93-48B7-A879-D5B044EE456F}" type="pres">
      <dgm:prSet presAssocID="{BAE70DD9-3298-405C-92AD-34E0E9568CF7}" presName="c1text" presStyleLbl="node1" presStyleIdx="0" presStyleCnt="2">
        <dgm:presLayoutVars>
          <dgm:bulletEnabled val="1"/>
        </dgm:presLayoutVars>
      </dgm:prSet>
      <dgm:spPr/>
    </dgm:pt>
    <dgm:pt modelId="{967B6170-C582-4F23-931E-791318F250FF}" type="pres">
      <dgm:prSet presAssocID="{BAE70DD9-3298-405C-92AD-34E0E9568CF7}" presName="comp2" presStyleCnt="0"/>
      <dgm:spPr/>
    </dgm:pt>
    <dgm:pt modelId="{162EF678-497A-4970-8A03-9B370F1C5C3E}" type="pres">
      <dgm:prSet presAssocID="{BAE70DD9-3298-405C-92AD-34E0E9568CF7}" presName="circle2" presStyleLbl="node1" presStyleIdx="1" presStyleCnt="2" custScaleX="93405" custScaleY="67885" custLinFactNeighborY="16339"/>
      <dgm:spPr/>
    </dgm:pt>
    <dgm:pt modelId="{10E9BF3B-C5A2-4EAA-8D99-83779F2A3BDA}" type="pres">
      <dgm:prSet presAssocID="{BAE70DD9-3298-405C-92AD-34E0E9568CF7}" presName="c2text" presStyleLbl="node1" presStyleIdx="1" presStyleCnt="2">
        <dgm:presLayoutVars>
          <dgm:bulletEnabled val="1"/>
        </dgm:presLayoutVars>
      </dgm:prSet>
      <dgm:spPr/>
    </dgm:pt>
  </dgm:ptLst>
  <dgm:cxnLst>
    <dgm:cxn modelId="{B9A1D010-2A59-4668-A589-308B572667E1}" srcId="{BAE70DD9-3298-405C-92AD-34E0E9568CF7}" destId="{77A28142-DBC8-48DD-86B0-A943CA9D3836}" srcOrd="0" destOrd="0" parTransId="{74EB4184-31BA-4304-BAE0-065E41A3F88C}" sibTransId="{DDC0C060-1EDD-43C6-922D-451BF3C75182}"/>
    <dgm:cxn modelId="{D97E5511-C634-4488-ACF1-BA3D437E4689}" type="presOf" srcId="{2A417199-3A53-429A-BD64-6B07F854752B}" destId="{162EF678-497A-4970-8A03-9B370F1C5C3E}" srcOrd="0" destOrd="0" presId="urn:microsoft.com/office/officeart/2005/8/layout/venn2"/>
    <dgm:cxn modelId="{FAADB41E-4F0E-4804-8EA7-AE77D155E6F3}" type="presOf" srcId="{77A28142-DBC8-48DD-86B0-A943CA9D3836}" destId="{C5CA4F17-2A93-48B7-A879-D5B044EE456F}" srcOrd="1" destOrd="0" presId="urn:microsoft.com/office/officeart/2005/8/layout/venn2"/>
    <dgm:cxn modelId="{AA381131-4243-4FF7-8ECB-747E3C308F1A}" srcId="{BAE70DD9-3298-405C-92AD-34E0E9568CF7}" destId="{2A417199-3A53-429A-BD64-6B07F854752B}" srcOrd="1" destOrd="0" parTransId="{961F42E0-479E-44FE-A9AA-6C74F74BFB86}" sibTransId="{1123F9A7-48E2-4A0D-A257-ADB3D34B8677}"/>
    <dgm:cxn modelId="{8CE0BF8A-093A-4D1B-9AA3-1CE274107CD8}" type="presOf" srcId="{BAE70DD9-3298-405C-92AD-34E0E9568CF7}" destId="{B79E5350-CF53-4452-A25B-AC93E49012ED}" srcOrd="0" destOrd="0" presId="urn:microsoft.com/office/officeart/2005/8/layout/venn2"/>
    <dgm:cxn modelId="{512FEDE6-688A-4801-9B66-19FBCDBC5BBE}" type="presOf" srcId="{2A417199-3A53-429A-BD64-6B07F854752B}" destId="{10E9BF3B-C5A2-4EAA-8D99-83779F2A3BDA}" srcOrd="1" destOrd="0" presId="urn:microsoft.com/office/officeart/2005/8/layout/venn2"/>
    <dgm:cxn modelId="{862369FE-0644-47D3-8A7B-2267557A8A5E}" type="presOf" srcId="{77A28142-DBC8-48DD-86B0-A943CA9D3836}" destId="{EDB42CB3-18DE-493A-BC8C-E3FE85663EC4}" srcOrd="0" destOrd="0" presId="urn:microsoft.com/office/officeart/2005/8/layout/venn2"/>
    <dgm:cxn modelId="{B0CF8288-22C1-48BD-91D2-0B8EC697C20E}" type="presParOf" srcId="{B79E5350-CF53-4452-A25B-AC93E49012ED}" destId="{D4234819-A306-4450-A0F7-CAFF44388E01}" srcOrd="0" destOrd="0" presId="urn:microsoft.com/office/officeart/2005/8/layout/venn2"/>
    <dgm:cxn modelId="{2B670FC1-5114-42AC-A98B-50D9D33A2859}" type="presParOf" srcId="{D4234819-A306-4450-A0F7-CAFF44388E01}" destId="{EDB42CB3-18DE-493A-BC8C-E3FE85663EC4}" srcOrd="0" destOrd="0" presId="urn:microsoft.com/office/officeart/2005/8/layout/venn2"/>
    <dgm:cxn modelId="{E572D19F-E554-4492-8C7D-DB114CBA071A}" type="presParOf" srcId="{D4234819-A306-4450-A0F7-CAFF44388E01}" destId="{C5CA4F17-2A93-48B7-A879-D5B044EE456F}" srcOrd="1" destOrd="0" presId="urn:microsoft.com/office/officeart/2005/8/layout/venn2"/>
    <dgm:cxn modelId="{E61E8FC9-54DA-4FA4-A038-1CAAAC091725}" type="presParOf" srcId="{B79E5350-CF53-4452-A25B-AC93E49012ED}" destId="{967B6170-C582-4F23-931E-791318F250FF}" srcOrd="1" destOrd="0" presId="urn:microsoft.com/office/officeart/2005/8/layout/venn2"/>
    <dgm:cxn modelId="{BCE53794-F5F9-4CD6-AD47-3C08A69E52F1}" type="presParOf" srcId="{967B6170-C582-4F23-931E-791318F250FF}" destId="{162EF678-497A-4970-8A03-9B370F1C5C3E}" srcOrd="0" destOrd="0" presId="urn:microsoft.com/office/officeart/2005/8/layout/venn2"/>
    <dgm:cxn modelId="{3DE56A06-5BF6-4957-B74A-7C868F4AB643}" type="presParOf" srcId="{967B6170-C582-4F23-931E-791318F250FF}" destId="{10E9BF3B-C5A2-4EAA-8D99-83779F2A3BDA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AE70DD9-3298-405C-92AD-34E0E9568CF7}" type="doc">
      <dgm:prSet loTypeId="urn:microsoft.com/office/officeart/2005/8/layout/venn2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77A28142-DBC8-48DD-86B0-A943CA9D3836}">
      <dgm:prSet phldrT="[Text]" custT="1"/>
      <dgm:spPr/>
      <dgm:t>
        <a:bodyPr/>
        <a:lstStyle/>
        <a:p>
          <a:endParaRPr lang="en-US" sz="2400" dirty="0"/>
        </a:p>
        <a:p>
          <a:endParaRPr lang="en-US" sz="2400" dirty="0"/>
        </a:p>
        <a:p>
          <a:r>
            <a:rPr lang="en-US" sz="2800" b="1" dirty="0"/>
            <a:t>National Program</a:t>
          </a:r>
        </a:p>
      </dgm:t>
    </dgm:pt>
    <dgm:pt modelId="{74EB4184-31BA-4304-BAE0-065E41A3F88C}" type="parTrans" cxnId="{B9A1D010-2A59-4668-A589-308B572667E1}">
      <dgm:prSet/>
      <dgm:spPr/>
      <dgm:t>
        <a:bodyPr/>
        <a:lstStyle/>
        <a:p>
          <a:endParaRPr lang="en-US"/>
        </a:p>
      </dgm:t>
    </dgm:pt>
    <dgm:pt modelId="{DDC0C060-1EDD-43C6-922D-451BF3C75182}" type="sibTrans" cxnId="{B9A1D010-2A59-4668-A589-308B572667E1}">
      <dgm:prSet/>
      <dgm:spPr/>
      <dgm:t>
        <a:bodyPr/>
        <a:lstStyle/>
        <a:p>
          <a:endParaRPr lang="en-US"/>
        </a:p>
      </dgm:t>
    </dgm:pt>
    <dgm:pt modelId="{2A417199-3A53-429A-BD64-6B07F854752B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2400" b="1" dirty="0">
              <a:solidFill>
                <a:schemeClr val="bg1"/>
              </a:solidFill>
            </a:rPr>
            <a:t>Cohort Program</a:t>
          </a:r>
        </a:p>
      </dgm:t>
    </dgm:pt>
    <dgm:pt modelId="{961F42E0-479E-44FE-A9AA-6C74F74BFB86}" type="parTrans" cxnId="{AA381131-4243-4FF7-8ECB-747E3C308F1A}">
      <dgm:prSet/>
      <dgm:spPr/>
      <dgm:t>
        <a:bodyPr/>
        <a:lstStyle/>
        <a:p>
          <a:endParaRPr lang="en-US"/>
        </a:p>
      </dgm:t>
    </dgm:pt>
    <dgm:pt modelId="{1123F9A7-48E2-4A0D-A257-ADB3D34B8677}" type="sibTrans" cxnId="{AA381131-4243-4FF7-8ECB-747E3C308F1A}">
      <dgm:prSet/>
      <dgm:spPr/>
      <dgm:t>
        <a:bodyPr/>
        <a:lstStyle/>
        <a:p>
          <a:endParaRPr lang="en-US"/>
        </a:p>
      </dgm:t>
    </dgm:pt>
    <dgm:pt modelId="{B79E5350-CF53-4452-A25B-AC93E49012ED}" type="pres">
      <dgm:prSet presAssocID="{BAE70DD9-3298-405C-92AD-34E0E9568CF7}" presName="Name0" presStyleCnt="0">
        <dgm:presLayoutVars>
          <dgm:chMax val="7"/>
          <dgm:resizeHandles val="exact"/>
        </dgm:presLayoutVars>
      </dgm:prSet>
      <dgm:spPr/>
    </dgm:pt>
    <dgm:pt modelId="{D4234819-A306-4450-A0F7-CAFF44388E01}" type="pres">
      <dgm:prSet presAssocID="{BAE70DD9-3298-405C-92AD-34E0E9568CF7}" presName="comp1" presStyleCnt="0"/>
      <dgm:spPr/>
    </dgm:pt>
    <dgm:pt modelId="{EDB42CB3-18DE-493A-BC8C-E3FE85663EC4}" type="pres">
      <dgm:prSet presAssocID="{BAE70DD9-3298-405C-92AD-34E0E9568CF7}" presName="circle1" presStyleLbl="node1" presStyleIdx="0" presStyleCnt="2" custScaleX="106378"/>
      <dgm:spPr/>
    </dgm:pt>
    <dgm:pt modelId="{C5CA4F17-2A93-48B7-A879-D5B044EE456F}" type="pres">
      <dgm:prSet presAssocID="{BAE70DD9-3298-405C-92AD-34E0E9568CF7}" presName="c1text" presStyleLbl="node1" presStyleIdx="0" presStyleCnt="2">
        <dgm:presLayoutVars>
          <dgm:bulletEnabled val="1"/>
        </dgm:presLayoutVars>
      </dgm:prSet>
      <dgm:spPr/>
    </dgm:pt>
    <dgm:pt modelId="{967B6170-C582-4F23-931E-791318F250FF}" type="pres">
      <dgm:prSet presAssocID="{BAE70DD9-3298-405C-92AD-34E0E9568CF7}" presName="comp2" presStyleCnt="0"/>
      <dgm:spPr/>
    </dgm:pt>
    <dgm:pt modelId="{162EF678-497A-4970-8A03-9B370F1C5C3E}" type="pres">
      <dgm:prSet presAssocID="{BAE70DD9-3298-405C-92AD-34E0E9568CF7}" presName="circle2" presStyleLbl="node1" presStyleIdx="1" presStyleCnt="2" custScaleX="93405" custScaleY="67885" custLinFactNeighborY="16339"/>
      <dgm:spPr/>
    </dgm:pt>
    <dgm:pt modelId="{10E9BF3B-C5A2-4EAA-8D99-83779F2A3BDA}" type="pres">
      <dgm:prSet presAssocID="{BAE70DD9-3298-405C-92AD-34E0E9568CF7}" presName="c2text" presStyleLbl="node1" presStyleIdx="1" presStyleCnt="2">
        <dgm:presLayoutVars>
          <dgm:bulletEnabled val="1"/>
        </dgm:presLayoutVars>
      </dgm:prSet>
      <dgm:spPr/>
    </dgm:pt>
  </dgm:ptLst>
  <dgm:cxnLst>
    <dgm:cxn modelId="{B9A1D010-2A59-4668-A589-308B572667E1}" srcId="{BAE70DD9-3298-405C-92AD-34E0E9568CF7}" destId="{77A28142-DBC8-48DD-86B0-A943CA9D3836}" srcOrd="0" destOrd="0" parTransId="{74EB4184-31BA-4304-BAE0-065E41A3F88C}" sibTransId="{DDC0C060-1EDD-43C6-922D-451BF3C75182}"/>
    <dgm:cxn modelId="{D97E5511-C634-4488-ACF1-BA3D437E4689}" type="presOf" srcId="{2A417199-3A53-429A-BD64-6B07F854752B}" destId="{162EF678-497A-4970-8A03-9B370F1C5C3E}" srcOrd="0" destOrd="0" presId="urn:microsoft.com/office/officeart/2005/8/layout/venn2"/>
    <dgm:cxn modelId="{FAADB41E-4F0E-4804-8EA7-AE77D155E6F3}" type="presOf" srcId="{77A28142-DBC8-48DD-86B0-A943CA9D3836}" destId="{C5CA4F17-2A93-48B7-A879-D5B044EE456F}" srcOrd="1" destOrd="0" presId="urn:microsoft.com/office/officeart/2005/8/layout/venn2"/>
    <dgm:cxn modelId="{AA381131-4243-4FF7-8ECB-747E3C308F1A}" srcId="{BAE70DD9-3298-405C-92AD-34E0E9568CF7}" destId="{2A417199-3A53-429A-BD64-6B07F854752B}" srcOrd="1" destOrd="0" parTransId="{961F42E0-479E-44FE-A9AA-6C74F74BFB86}" sibTransId="{1123F9A7-48E2-4A0D-A257-ADB3D34B8677}"/>
    <dgm:cxn modelId="{8CE0BF8A-093A-4D1B-9AA3-1CE274107CD8}" type="presOf" srcId="{BAE70DD9-3298-405C-92AD-34E0E9568CF7}" destId="{B79E5350-CF53-4452-A25B-AC93E49012ED}" srcOrd="0" destOrd="0" presId="urn:microsoft.com/office/officeart/2005/8/layout/venn2"/>
    <dgm:cxn modelId="{512FEDE6-688A-4801-9B66-19FBCDBC5BBE}" type="presOf" srcId="{2A417199-3A53-429A-BD64-6B07F854752B}" destId="{10E9BF3B-C5A2-4EAA-8D99-83779F2A3BDA}" srcOrd="1" destOrd="0" presId="urn:microsoft.com/office/officeart/2005/8/layout/venn2"/>
    <dgm:cxn modelId="{862369FE-0644-47D3-8A7B-2267557A8A5E}" type="presOf" srcId="{77A28142-DBC8-48DD-86B0-A943CA9D3836}" destId="{EDB42CB3-18DE-493A-BC8C-E3FE85663EC4}" srcOrd="0" destOrd="0" presId="urn:microsoft.com/office/officeart/2005/8/layout/venn2"/>
    <dgm:cxn modelId="{B0CF8288-22C1-48BD-91D2-0B8EC697C20E}" type="presParOf" srcId="{B79E5350-CF53-4452-A25B-AC93E49012ED}" destId="{D4234819-A306-4450-A0F7-CAFF44388E01}" srcOrd="0" destOrd="0" presId="urn:microsoft.com/office/officeart/2005/8/layout/venn2"/>
    <dgm:cxn modelId="{2B670FC1-5114-42AC-A98B-50D9D33A2859}" type="presParOf" srcId="{D4234819-A306-4450-A0F7-CAFF44388E01}" destId="{EDB42CB3-18DE-493A-BC8C-E3FE85663EC4}" srcOrd="0" destOrd="0" presId="urn:microsoft.com/office/officeart/2005/8/layout/venn2"/>
    <dgm:cxn modelId="{E572D19F-E554-4492-8C7D-DB114CBA071A}" type="presParOf" srcId="{D4234819-A306-4450-A0F7-CAFF44388E01}" destId="{C5CA4F17-2A93-48B7-A879-D5B044EE456F}" srcOrd="1" destOrd="0" presId="urn:microsoft.com/office/officeart/2005/8/layout/venn2"/>
    <dgm:cxn modelId="{E61E8FC9-54DA-4FA4-A038-1CAAAC091725}" type="presParOf" srcId="{B79E5350-CF53-4452-A25B-AC93E49012ED}" destId="{967B6170-C582-4F23-931E-791318F250FF}" srcOrd="1" destOrd="0" presId="urn:microsoft.com/office/officeart/2005/8/layout/venn2"/>
    <dgm:cxn modelId="{BCE53794-F5F9-4CD6-AD47-3C08A69E52F1}" type="presParOf" srcId="{967B6170-C582-4F23-931E-791318F250FF}" destId="{162EF678-497A-4970-8A03-9B370F1C5C3E}" srcOrd="0" destOrd="0" presId="urn:microsoft.com/office/officeart/2005/8/layout/venn2"/>
    <dgm:cxn modelId="{3DE56A06-5BF6-4957-B74A-7C868F4AB643}" type="presParOf" srcId="{967B6170-C582-4F23-931E-791318F250FF}" destId="{10E9BF3B-C5A2-4EAA-8D99-83779F2A3BDA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E4BDBA-26D5-48B5-B9CD-970F745E5B11}">
      <dsp:nvSpPr>
        <dsp:cNvPr id="0" name=""/>
        <dsp:cNvSpPr/>
      </dsp:nvSpPr>
      <dsp:spPr>
        <a:xfrm>
          <a:off x="1783088" y="0"/>
          <a:ext cx="2777309" cy="2121735"/>
        </a:xfrm>
        <a:prstGeom prst="ellipse">
          <a:avLst/>
        </a:prstGeom>
        <a:solidFill>
          <a:schemeClr val="accent1">
            <a:alpha val="50000"/>
          </a:schemeClr>
        </a:solidFill>
        <a:ln w="25400" cap="flat" cmpd="sng" algn="ctr">
          <a:solidFill>
            <a:schemeClr val="tx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>
                  <a:lumMod val="50000"/>
                </a:schemeClr>
              </a:solidFill>
            </a:rPr>
            <a:t>patient-centered</a:t>
          </a:r>
        </a:p>
      </dsp:txBody>
      <dsp:txXfrm>
        <a:off x="2153396" y="371303"/>
        <a:ext cx="2036693" cy="954780"/>
      </dsp:txXfrm>
    </dsp:sp>
    <dsp:sp modelId="{C595D2FA-2F6D-4E3F-A690-D076E85132BD}">
      <dsp:nvSpPr>
        <dsp:cNvPr id="0" name=""/>
        <dsp:cNvSpPr/>
      </dsp:nvSpPr>
      <dsp:spPr>
        <a:xfrm>
          <a:off x="3019313" y="1427462"/>
          <a:ext cx="2692927" cy="2159056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3842900" y="1985219"/>
        <a:ext cx="1615756" cy="1187481"/>
      </dsp:txXfrm>
    </dsp:sp>
    <dsp:sp modelId="{BA41B951-E1C8-406C-B0D6-8163B106A350}">
      <dsp:nvSpPr>
        <dsp:cNvPr id="0" name=""/>
        <dsp:cNvSpPr/>
      </dsp:nvSpPr>
      <dsp:spPr>
        <a:xfrm>
          <a:off x="707700" y="1531185"/>
          <a:ext cx="2822544" cy="2121735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chemeClr val="tx1">
                <a:lumMod val="50000"/>
              </a:schemeClr>
            </a:solidFill>
          </a:endParaRPr>
        </a:p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chemeClr val="tx1">
                <a:lumMod val="50000"/>
              </a:schemeClr>
            </a:solidFill>
          </a:endParaRPr>
        </a:p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chemeClr val="tx1">
                <a:lumMod val="50000"/>
              </a:schemeClr>
            </a:solidFill>
          </a:endParaRPr>
        </a:p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chemeClr val="tx1">
                <a:lumMod val="50000"/>
              </a:schemeClr>
            </a:solidFill>
          </a:endParaRPr>
        </a:p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973490" y="2079300"/>
        <a:ext cx="1693526" cy="11669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E4BDBA-26D5-48B5-B9CD-970F745E5B11}">
      <dsp:nvSpPr>
        <dsp:cNvPr id="0" name=""/>
        <dsp:cNvSpPr/>
      </dsp:nvSpPr>
      <dsp:spPr>
        <a:xfrm>
          <a:off x="1783088" y="0"/>
          <a:ext cx="2777309" cy="2121735"/>
        </a:xfrm>
        <a:prstGeom prst="ellipse">
          <a:avLst/>
        </a:prstGeom>
        <a:solidFill>
          <a:schemeClr val="accent1">
            <a:alpha val="50000"/>
          </a:schemeClr>
        </a:solidFill>
        <a:ln w="25400" cap="flat" cmpd="sng" algn="ctr">
          <a:solidFill>
            <a:schemeClr val="tx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>
                  <a:lumMod val="50000"/>
                </a:schemeClr>
              </a:solidFill>
            </a:rPr>
            <a:t>patient-centered</a:t>
          </a:r>
        </a:p>
      </dsp:txBody>
      <dsp:txXfrm>
        <a:off x="2153396" y="371303"/>
        <a:ext cx="2036693" cy="954780"/>
      </dsp:txXfrm>
    </dsp:sp>
    <dsp:sp modelId="{C595D2FA-2F6D-4E3F-A690-D076E85132BD}">
      <dsp:nvSpPr>
        <dsp:cNvPr id="0" name=""/>
        <dsp:cNvSpPr/>
      </dsp:nvSpPr>
      <dsp:spPr>
        <a:xfrm>
          <a:off x="3019313" y="1427462"/>
          <a:ext cx="2692927" cy="2159056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3842900" y="1985219"/>
        <a:ext cx="1615756" cy="1187481"/>
      </dsp:txXfrm>
    </dsp:sp>
    <dsp:sp modelId="{BA41B951-E1C8-406C-B0D6-8163B106A350}">
      <dsp:nvSpPr>
        <dsp:cNvPr id="0" name=""/>
        <dsp:cNvSpPr/>
      </dsp:nvSpPr>
      <dsp:spPr>
        <a:xfrm>
          <a:off x="707700" y="1531185"/>
          <a:ext cx="2822544" cy="2121735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tx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>
                  <a:lumMod val="50000"/>
                </a:schemeClr>
              </a:solidFill>
            </a:rPr>
            <a:t>leverages evidence based best practices </a:t>
          </a:r>
        </a:p>
      </dsp:txBody>
      <dsp:txXfrm>
        <a:off x="973490" y="2079300"/>
        <a:ext cx="1693526" cy="11669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E4BDBA-26D5-48B5-B9CD-970F745E5B11}">
      <dsp:nvSpPr>
        <dsp:cNvPr id="0" name=""/>
        <dsp:cNvSpPr/>
      </dsp:nvSpPr>
      <dsp:spPr>
        <a:xfrm>
          <a:off x="1783088" y="0"/>
          <a:ext cx="2777309" cy="2121735"/>
        </a:xfrm>
        <a:prstGeom prst="ellipse">
          <a:avLst/>
        </a:prstGeom>
        <a:solidFill>
          <a:schemeClr val="accent1">
            <a:alpha val="50000"/>
          </a:schemeClr>
        </a:solidFill>
        <a:ln w="25400" cap="flat" cmpd="sng" algn="ctr">
          <a:solidFill>
            <a:schemeClr val="tx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>
                  <a:lumMod val="50000"/>
                </a:schemeClr>
              </a:solidFill>
            </a:rPr>
            <a:t>patient-centered</a:t>
          </a:r>
        </a:p>
      </dsp:txBody>
      <dsp:txXfrm>
        <a:off x="2153396" y="371303"/>
        <a:ext cx="2036693" cy="954780"/>
      </dsp:txXfrm>
    </dsp:sp>
    <dsp:sp modelId="{C595D2FA-2F6D-4E3F-A690-D076E85132BD}">
      <dsp:nvSpPr>
        <dsp:cNvPr id="0" name=""/>
        <dsp:cNvSpPr/>
      </dsp:nvSpPr>
      <dsp:spPr>
        <a:xfrm>
          <a:off x="3019313" y="1427462"/>
          <a:ext cx="2692927" cy="2159056"/>
        </a:xfrm>
        <a:prstGeom prst="ellipse">
          <a:avLst/>
        </a:prstGeom>
        <a:solidFill>
          <a:schemeClr val="accent1">
            <a:alpha val="50000"/>
          </a:schemeClr>
        </a:solidFill>
        <a:ln w="25400" cap="flat" cmpd="sng" algn="ctr">
          <a:solidFill>
            <a:schemeClr val="tx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>
                  <a:lumMod val="50000"/>
                </a:schemeClr>
              </a:solidFill>
            </a:rPr>
            <a:t>team-based approach</a:t>
          </a:r>
        </a:p>
      </dsp:txBody>
      <dsp:txXfrm>
        <a:off x="3842900" y="1985219"/>
        <a:ext cx="1615756" cy="1187481"/>
      </dsp:txXfrm>
    </dsp:sp>
    <dsp:sp modelId="{BA41B951-E1C8-406C-B0D6-8163B106A350}">
      <dsp:nvSpPr>
        <dsp:cNvPr id="0" name=""/>
        <dsp:cNvSpPr/>
      </dsp:nvSpPr>
      <dsp:spPr>
        <a:xfrm>
          <a:off x="707700" y="1531185"/>
          <a:ext cx="2822544" cy="2121735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tx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>
                  <a:lumMod val="50000"/>
                </a:schemeClr>
              </a:solidFill>
            </a:rPr>
            <a:t>leverages evidence based best practices </a:t>
          </a:r>
        </a:p>
      </dsp:txBody>
      <dsp:txXfrm>
        <a:off x="973490" y="2079300"/>
        <a:ext cx="1693526" cy="11669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A6CB68-EC82-4CC2-A7C7-2CDF71EAF8DB}">
      <dsp:nvSpPr>
        <dsp:cNvPr id="0" name=""/>
        <dsp:cNvSpPr/>
      </dsp:nvSpPr>
      <dsp:spPr>
        <a:xfrm>
          <a:off x="146835" y="1369829"/>
          <a:ext cx="2189785" cy="721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/>
            <a:t>Develop compendium of best practices</a:t>
          </a:r>
        </a:p>
      </dsp:txBody>
      <dsp:txXfrm>
        <a:off x="146835" y="1369829"/>
        <a:ext cx="2189785" cy="721634"/>
      </dsp:txXfrm>
    </dsp:sp>
    <dsp:sp modelId="{7880BAB3-AD5D-4804-B076-4B0A1CD347BA}">
      <dsp:nvSpPr>
        <dsp:cNvPr id="0" name=""/>
        <dsp:cNvSpPr/>
      </dsp:nvSpPr>
      <dsp:spPr>
        <a:xfrm>
          <a:off x="144346" y="1150353"/>
          <a:ext cx="174187" cy="1741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4718A5-6D19-479A-8835-D8AD7B97CFFC}">
      <dsp:nvSpPr>
        <dsp:cNvPr id="0" name=""/>
        <dsp:cNvSpPr/>
      </dsp:nvSpPr>
      <dsp:spPr>
        <a:xfrm>
          <a:off x="266278" y="906491"/>
          <a:ext cx="174187" cy="174187"/>
        </a:xfrm>
        <a:prstGeom prst="ellipse">
          <a:avLst/>
        </a:prstGeom>
        <a:solidFill>
          <a:schemeClr val="accent3">
            <a:hueOff val="495"/>
            <a:satOff val="29"/>
            <a:lumOff val="-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7A696C-C5B6-4AFC-9972-E15BB268EE98}">
      <dsp:nvSpPr>
        <dsp:cNvPr id="0" name=""/>
        <dsp:cNvSpPr/>
      </dsp:nvSpPr>
      <dsp:spPr>
        <a:xfrm>
          <a:off x="558913" y="955263"/>
          <a:ext cx="273723" cy="273723"/>
        </a:xfrm>
        <a:prstGeom prst="ellipse">
          <a:avLst/>
        </a:prstGeom>
        <a:solidFill>
          <a:schemeClr val="accent3">
            <a:hueOff val="990"/>
            <a:satOff val="59"/>
            <a:lumOff val="-39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8000BA-A064-41B8-AE13-CACD0236CEC6}">
      <dsp:nvSpPr>
        <dsp:cNvPr id="0" name=""/>
        <dsp:cNvSpPr/>
      </dsp:nvSpPr>
      <dsp:spPr>
        <a:xfrm>
          <a:off x="802775" y="687014"/>
          <a:ext cx="174187" cy="174187"/>
        </a:xfrm>
        <a:prstGeom prst="ellipse">
          <a:avLst/>
        </a:prstGeom>
        <a:solidFill>
          <a:schemeClr val="accent3">
            <a:hueOff val="1484"/>
            <a:satOff val="88"/>
            <a:lumOff val="-58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6A4831-4155-4ABC-A6FF-E8F9C6A3E548}">
      <dsp:nvSpPr>
        <dsp:cNvPr id="0" name=""/>
        <dsp:cNvSpPr/>
      </dsp:nvSpPr>
      <dsp:spPr>
        <a:xfrm>
          <a:off x="1119796" y="589469"/>
          <a:ext cx="174187" cy="174187"/>
        </a:xfrm>
        <a:prstGeom prst="ellipse">
          <a:avLst/>
        </a:prstGeom>
        <a:solidFill>
          <a:schemeClr val="accent3">
            <a:hueOff val="1979"/>
            <a:satOff val="117"/>
            <a:lumOff val="-78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6E1421-4E12-40AB-9AC6-7FAC9FB77DD4}">
      <dsp:nvSpPr>
        <dsp:cNvPr id="0" name=""/>
        <dsp:cNvSpPr/>
      </dsp:nvSpPr>
      <dsp:spPr>
        <a:xfrm>
          <a:off x="1509976" y="760173"/>
          <a:ext cx="174187" cy="174187"/>
        </a:xfrm>
        <a:prstGeom prst="ellipse">
          <a:avLst/>
        </a:prstGeom>
        <a:solidFill>
          <a:schemeClr val="accent3">
            <a:hueOff val="2474"/>
            <a:satOff val="147"/>
            <a:lumOff val="-98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17D71A-BD43-41F1-8BE7-DCEED90A319E}">
      <dsp:nvSpPr>
        <dsp:cNvPr id="0" name=""/>
        <dsp:cNvSpPr/>
      </dsp:nvSpPr>
      <dsp:spPr>
        <a:xfrm>
          <a:off x="1753839" y="882104"/>
          <a:ext cx="273723" cy="273723"/>
        </a:xfrm>
        <a:prstGeom prst="ellipse">
          <a:avLst/>
        </a:prstGeom>
        <a:solidFill>
          <a:schemeClr val="accent3">
            <a:hueOff val="2969"/>
            <a:satOff val="176"/>
            <a:lumOff val="-117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EC508D-94C6-40AA-A517-9D7A221BE90B}">
      <dsp:nvSpPr>
        <dsp:cNvPr id="0" name=""/>
        <dsp:cNvSpPr/>
      </dsp:nvSpPr>
      <dsp:spPr>
        <a:xfrm>
          <a:off x="2095246" y="1150353"/>
          <a:ext cx="174187" cy="174187"/>
        </a:xfrm>
        <a:prstGeom prst="ellipse">
          <a:avLst/>
        </a:prstGeom>
        <a:solidFill>
          <a:schemeClr val="accent3">
            <a:hueOff val="3464"/>
            <a:satOff val="205"/>
            <a:lumOff val="-1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2BF999-DFC6-4024-85E2-FD8736B808FA}">
      <dsp:nvSpPr>
        <dsp:cNvPr id="0" name=""/>
        <dsp:cNvSpPr/>
      </dsp:nvSpPr>
      <dsp:spPr>
        <a:xfrm>
          <a:off x="2362199" y="1409065"/>
          <a:ext cx="174187" cy="174187"/>
        </a:xfrm>
        <a:prstGeom prst="ellipse">
          <a:avLst/>
        </a:prstGeom>
        <a:solidFill>
          <a:schemeClr val="accent3">
            <a:hueOff val="3958"/>
            <a:satOff val="235"/>
            <a:lumOff val="-15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CB45E7-97CA-46CB-9784-1913FD5307E7}">
      <dsp:nvSpPr>
        <dsp:cNvPr id="0" name=""/>
        <dsp:cNvSpPr/>
      </dsp:nvSpPr>
      <dsp:spPr>
        <a:xfrm>
          <a:off x="990598" y="799467"/>
          <a:ext cx="447910" cy="447910"/>
        </a:xfrm>
        <a:prstGeom prst="ellipse">
          <a:avLst/>
        </a:prstGeom>
        <a:solidFill>
          <a:schemeClr val="accent3">
            <a:hueOff val="4453"/>
            <a:satOff val="264"/>
            <a:lumOff val="-176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A99DAF-AEBA-4712-AC61-920ED189E27E}">
      <dsp:nvSpPr>
        <dsp:cNvPr id="0" name=""/>
        <dsp:cNvSpPr/>
      </dsp:nvSpPr>
      <dsp:spPr>
        <a:xfrm>
          <a:off x="22415" y="1833168"/>
          <a:ext cx="174187" cy="174187"/>
        </a:xfrm>
        <a:prstGeom prst="ellipse">
          <a:avLst/>
        </a:prstGeom>
        <a:solidFill>
          <a:schemeClr val="accent3">
            <a:hueOff val="4948"/>
            <a:satOff val="293"/>
            <a:lumOff val="-196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C604A9-C254-490A-8295-FBC29B1F333C}">
      <dsp:nvSpPr>
        <dsp:cNvPr id="0" name=""/>
        <dsp:cNvSpPr/>
      </dsp:nvSpPr>
      <dsp:spPr>
        <a:xfrm>
          <a:off x="76200" y="2171065"/>
          <a:ext cx="273723" cy="273723"/>
        </a:xfrm>
        <a:prstGeom prst="ellipse">
          <a:avLst/>
        </a:prstGeom>
        <a:solidFill>
          <a:schemeClr val="accent3">
            <a:hueOff val="5443"/>
            <a:satOff val="323"/>
            <a:lumOff val="-215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2D9503-BF46-425B-ABF9-384404B579FB}">
      <dsp:nvSpPr>
        <dsp:cNvPr id="0" name=""/>
        <dsp:cNvSpPr/>
      </dsp:nvSpPr>
      <dsp:spPr>
        <a:xfrm>
          <a:off x="534526" y="2247735"/>
          <a:ext cx="398142" cy="398142"/>
        </a:xfrm>
        <a:prstGeom prst="ellipse">
          <a:avLst/>
        </a:prstGeom>
        <a:solidFill>
          <a:schemeClr val="accent3">
            <a:hueOff val="5938"/>
            <a:satOff val="352"/>
            <a:lumOff val="-235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CBCC61-D1B7-47EA-8524-B2498608863B}">
      <dsp:nvSpPr>
        <dsp:cNvPr id="0" name=""/>
        <dsp:cNvSpPr/>
      </dsp:nvSpPr>
      <dsp:spPr>
        <a:xfrm>
          <a:off x="1046638" y="2564756"/>
          <a:ext cx="174187" cy="174187"/>
        </a:xfrm>
        <a:prstGeom prst="ellipse">
          <a:avLst/>
        </a:prstGeom>
        <a:solidFill>
          <a:schemeClr val="accent3">
            <a:hueOff val="6432"/>
            <a:satOff val="381"/>
            <a:lumOff val="-254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413E5E-60FB-4BDC-A674-DC956FD43371}">
      <dsp:nvSpPr>
        <dsp:cNvPr id="0" name=""/>
        <dsp:cNvSpPr/>
      </dsp:nvSpPr>
      <dsp:spPr>
        <a:xfrm>
          <a:off x="1144183" y="2247735"/>
          <a:ext cx="273723" cy="273723"/>
        </a:xfrm>
        <a:prstGeom prst="ellipse">
          <a:avLst/>
        </a:prstGeom>
        <a:solidFill>
          <a:schemeClr val="accent3">
            <a:hueOff val="6927"/>
            <a:satOff val="411"/>
            <a:lumOff val="-274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D56D40-93A0-4F61-A830-6FA2F6C047E9}">
      <dsp:nvSpPr>
        <dsp:cNvPr id="0" name=""/>
        <dsp:cNvSpPr/>
      </dsp:nvSpPr>
      <dsp:spPr>
        <a:xfrm>
          <a:off x="1388045" y="2589142"/>
          <a:ext cx="174187" cy="174187"/>
        </a:xfrm>
        <a:prstGeom prst="ellipse">
          <a:avLst/>
        </a:prstGeom>
        <a:solidFill>
          <a:schemeClr val="accent3">
            <a:hueOff val="7422"/>
            <a:satOff val="440"/>
            <a:lumOff val="-294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66827E-C8B1-4365-BC97-698E14375871}">
      <dsp:nvSpPr>
        <dsp:cNvPr id="0" name=""/>
        <dsp:cNvSpPr/>
      </dsp:nvSpPr>
      <dsp:spPr>
        <a:xfrm>
          <a:off x="1676400" y="2247265"/>
          <a:ext cx="398142" cy="398142"/>
        </a:xfrm>
        <a:prstGeom prst="ellipse">
          <a:avLst/>
        </a:prstGeom>
        <a:solidFill>
          <a:schemeClr val="accent3">
            <a:hueOff val="7917"/>
            <a:satOff val="469"/>
            <a:lumOff val="-313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604068-8410-4F00-83C2-E08C9C24572C}">
      <dsp:nvSpPr>
        <dsp:cNvPr id="0" name=""/>
        <dsp:cNvSpPr/>
      </dsp:nvSpPr>
      <dsp:spPr>
        <a:xfrm>
          <a:off x="2144019" y="2101417"/>
          <a:ext cx="273723" cy="273723"/>
        </a:xfrm>
        <a:prstGeom prst="ellipse">
          <a:avLst/>
        </a:prstGeom>
        <a:solidFill>
          <a:schemeClr val="accent3">
            <a:hueOff val="8411"/>
            <a:satOff val="499"/>
            <a:lumOff val="-333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5934CB-7FC0-4F62-A729-04082AABDCDC}">
      <dsp:nvSpPr>
        <dsp:cNvPr id="0" name=""/>
        <dsp:cNvSpPr/>
      </dsp:nvSpPr>
      <dsp:spPr>
        <a:xfrm>
          <a:off x="2417742" y="954858"/>
          <a:ext cx="803886" cy="1534706"/>
        </a:xfrm>
        <a:prstGeom prst="chevron">
          <a:avLst>
            <a:gd name="adj" fmla="val 623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F596B-7222-4EDD-A001-474344E0122A}">
      <dsp:nvSpPr>
        <dsp:cNvPr id="0" name=""/>
        <dsp:cNvSpPr/>
      </dsp:nvSpPr>
      <dsp:spPr>
        <a:xfrm>
          <a:off x="3221628" y="955603"/>
          <a:ext cx="2192416" cy="1534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0" kern="1200" dirty="0"/>
        </a:p>
      </dsp:txBody>
      <dsp:txXfrm>
        <a:off x="3221628" y="955603"/>
        <a:ext cx="2192416" cy="1534691"/>
      </dsp:txXfrm>
    </dsp:sp>
    <dsp:sp modelId="{C57CC7A4-0277-4D24-9F39-AD5295EB11B6}">
      <dsp:nvSpPr>
        <dsp:cNvPr id="0" name=""/>
        <dsp:cNvSpPr/>
      </dsp:nvSpPr>
      <dsp:spPr>
        <a:xfrm>
          <a:off x="5414045" y="954858"/>
          <a:ext cx="803886" cy="1534706"/>
        </a:xfrm>
        <a:prstGeom prst="chevron">
          <a:avLst>
            <a:gd name="adj" fmla="val 6231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274EBF-6FEA-4EDA-B9C4-2025D0A2AB11}">
      <dsp:nvSpPr>
        <dsp:cNvPr id="0" name=""/>
        <dsp:cNvSpPr/>
      </dsp:nvSpPr>
      <dsp:spPr>
        <a:xfrm>
          <a:off x="6217931" y="828026"/>
          <a:ext cx="2141652" cy="1863554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0" kern="1200" dirty="0">
            <a:latin typeface="Calibri" panose="020F0502020204030204" pitchFamily="34" charset="0"/>
          </a:endParaRPr>
        </a:p>
      </dsp:txBody>
      <dsp:txXfrm>
        <a:off x="6531569" y="1100937"/>
        <a:ext cx="1514376" cy="13177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A6CB68-EC82-4CC2-A7C7-2CDF71EAF8DB}">
      <dsp:nvSpPr>
        <dsp:cNvPr id="0" name=""/>
        <dsp:cNvSpPr/>
      </dsp:nvSpPr>
      <dsp:spPr>
        <a:xfrm>
          <a:off x="146835" y="1369829"/>
          <a:ext cx="2189785" cy="721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/>
            <a:t>Develop compendium of best practices</a:t>
          </a:r>
        </a:p>
      </dsp:txBody>
      <dsp:txXfrm>
        <a:off x="146835" y="1369829"/>
        <a:ext cx="2189785" cy="721634"/>
      </dsp:txXfrm>
    </dsp:sp>
    <dsp:sp modelId="{7880BAB3-AD5D-4804-B076-4B0A1CD347BA}">
      <dsp:nvSpPr>
        <dsp:cNvPr id="0" name=""/>
        <dsp:cNvSpPr/>
      </dsp:nvSpPr>
      <dsp:spPr>
        <a:xfrm>
          <a:off x="144346" y="1150353"/>
          <a:ext cx="174187" cy="1741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4718A5-6D19-479A-8835-D8AD7B97CFFC}">
      <dsp:nvSpPr>
        <dsp:cNvPr id="0" name=""/>
        <dsp:cNvSpPr/>
      </dsp:nvSpPr>
      <dsp:spPr>
        <a:xfrm>
          <a:off x="266278" y="906491"/>
          <a:ext cx="174187" cy="174187"/>
        </a:xfrm>
        <a:prstGeom prst="ellipse">
          <a:avLst/>
        </a:prstGeom>
        <a:solidFill>
          <a:schemeClr val="accent3">
            <a:hueOff val="495"/>
            <a:satOff val="29"/>
            <a:lumOff val="-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7A696C-C5B6-4AFC-9972-E15BB268EE98}">
      <dsp:nvSpPr>
        <dsp:cNvPr id="0" name=""/>
        <dsp:cNvSpPr/>
      </dsp:nvSpPr>
      <dsp:spPr>
        <a:xfrm>
          <a:off x="558913" y="955263"/>
          <a:ext cx="273723" cy="273723"/>
        </a:xfrm>
        <a:prstGeom prst="ellipse">
          <a:avLst/>
        </a:prstGeom>
        <a:solidFill>
          <a:schemeClr val="accent3">
            <a:hueOff val="990"/>
            <a:satOff val="59"/>
            <a:lumOff val="-39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8000BA-A064-41B8-AE13-CACD0236CEC6}">
      <dsp:nvSpPr>
        <dsp:cNvPr id="0" name=""/>
        <dsp:cNvSpPr/>
      </dsp:nvSpPr>
      <dsp:spPr>
        <a:xfrm>
          <a:off x="802775" y="687014"/>
          <a:ext cx="174187" cy="174187"/>
        </a:xfrm>
        <a:prstGeom prst="ellipse">
          <a:avLst/>
        </a:prstGeom>
        <a:solidFill>
          <a:schemeClr val="accent3">
            <a:hueOff val="1484"/>
            <a:satOff val="88"/>
            <a:lumOff val="-58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6A4831-4155-4ABC-A6FF-E8F9C6A3E548}">
      <dsp:nvSpPr>
        <dsp:cNvPr id="0" name=""/>
        <dsp:cNvSpPr/>
      </dsp:nvSpPr>
      <dsp:spPr>
        <a:xfrm>
          <a:off x="1119796" y="589469"/>
          <a:ext cx="174187" cy="174187"/>
        </a:xfrm>
        <a:prstGeom prst="ellipse">
          <a:avLst/>
        </a:prstGeom>
        <a:solidFill>
          <a:schemeClr val="accent3">
            <a:hueOff val="1979"/>
            <a:satOff val="117"/>
            <a:lumOff val="-78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6E1421-4E12-40AB-9AC6-7FAC9FB77DD4}">
      <dsp:nvSpPr>
        <dsp:cNvPr id="0" name=""/>
        <dsp:cNvSpPr/>
      </dsp:nvSpPr>
      <dsp:spPr>
        <a:xfrm>
          <a:off x="1509976" y="760173"/>
          <a:ext cx="174187" cy="174187"/>
        </a:xfrm>
        <a:prstGeom prst="ellipse">
          <a:avLst/>
        </a:prstGeom>
        <a:solidFill>
          <a:schemeClr val="accent3">
            <a:hueOff val="2474"/>
            <a:satOff val="147"/>
            <a:lumOff val="-98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17D71A-BD43-41F1-8BE7-DCEED90A319E}">
      <dsp:nvSpPr>
        <dsp:cNvPr id="0" name=""/>
        <dsp:cNvSpPr/>
      </dsp:nvSpPr>
      <dsp:spPr>
        <a:xfrm>
          <a:off x="1753839" y="882104"/>
          <a:ext cx="273723" cy="273723"/>
        </a:xfrm>
        <a:prstGeom prst="ellipse">
          <a:avLst/>
        </a:prstGeom>
        <a:solidFill>
          <a:schemeClr val="accent3">
            <a:hueOff val="2969"/>
            <a:satOff val="176"/>
            <a:lumOff val="-117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EC508D-94C6-40AA-A517-9D7A221BE90B}">
      <dsp:nvSpPr>
        <dsp:cNvPr id="0" name=""/>
        <dsp:cNvSpPr/>
      </dsp:nvSpPr>
      <dsp:spPr>
        <a:xfrm>
          <a:off x="2095246" y="1150353"/>
          <a:ext cx="174187" cy="174187"/>
        </a:xfrm>
        <a:prstGeom prst="ellipse">
          <a:avLst/>
        </a:prstGeom>
        <a:solidFill>
          <a:schemeClr val="accent3">
            <a:hueOff val="3464"/>
            <a:satOff val="205"/>
            <a:lumOff val="-1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2BF999-DFC6-4024-85E2-FD8736B808FA}">
      <dsp:nvSpPr>
        <dsp:cNvPr id="0" name=""/>
        <dsp:cNvSpPr/>
      </dsp:nvSpPr>
      <dsp:spPr>
        <a:xfrm>
          <a:off x="2362199" y="1409065"/>
          <a:ext cx="174187" cy="174187"/>
        </a:xfrm>
        <a:prstGeom prst="ellipse">
          <a:avLst/>
        </a:prstGeom>
        <a:solidFill>
          <a:schemeClr val="accent3">
            <a:hueOff val="3958"/>
            <a:satOff val="235"/>
            <a:lumOff val="-15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CB45E7-97CA-46CB-9784-1913FD5307E7}">
      <dsp:nvSpPr>
        <dsp:cNvPr id="0" name=""/>
        <dsp:cNvSpPr/>
      </dsp:nvSpPr>
      <dsp:spPr>
        <a:xfrm>
          <a:off x="990598" y="799467"/>
          <a:ext cx="447910" cy="447910"/>
        </a:xfrm>
        <a:prstGeom prst="ellipse">
          <a:avLst/>
        </a:prstGeom>
        <a:solidFill>
          <a:schemeClr val="accent3">
            <a:hueOff val="4453"/>
            <a:satOff val="264"/>
            <a:lumOff val="-176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A99DAF-AEBA-4712-AC61-920ED189E27E}">
      <dsp:nvSpPr>
        <dsp:cNvPr id="0" name=""/>
        <dsp:cNvSpPr/>
      </dsp:nvSpPr>
      <dsp:spPr>
        <a:xfrm>
          <a:off x="22415" y="1833168"/>
          <a:ext cx="174187" cy="174187"/>
        </a:xfrm>
        <a:prstGeom prst="ellipse">
          <a:avLst/>
        </a:prstGeom>
        <a:solidFill>
          <a:schemeClr val="accent3">
            <a:hueOff val="4948"/>
            <a:satOff val="293"/>
            <a:lumOff val="-196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C604A9-C254-490A-8295-FBC29B1F333C}">
      <dsp:nvSpPr>
        <dsp:cNvPr id="0" name=""/>
        <dsp:cNvSpPr/>
      </dsp:nvSpPr>
      <dsp:spPr>
        <a:xfrm>
          <a:off x="76200" y="2171065"/>
          <a:ext cx="273723" cy="273723"/>
        </a:xfrm>
        <a:prstGeom prst="ellipse">
          <a:avLst/>
        </a:prstGeom>
        <a:solidFill>
          <a:schemeClr val="accent3">
            <a:hueOff val="5443"/>
            <a:satOff val="323"/>
            <a:lumOff val="-215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2D9503-BF46-425B-ABF9-384404B579FB}">
      <dsp:nvSpPr>
        <dsp:cNvPr id="0" name=""/>
        <dsp:cNvSpPr/>
      </dsp:nvSpPr>
      <dsp:spPr>
        <a:xfrm>
          <a:off x="534526" y="2247735"/>
          <a:ext cx="398142" cy="398142"/>
        </a:xfrm>
        <a:prstGeom prst="ellipse">
          <a:avLst/>
        </a:prstGeom>
        <a:solidFill>
          <a:schemeClr val="accent3">
            <a:hueOff val="5938"/>
            <a:satOff val="352"/>
            <a:lumOff val="-235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CBCC61-D1B7-47EA-8524-B2498608863B}">
      <dsp:nvSpPr>
        <dsp:cNvPr id="0" name=""/>
        <dsp:cNvSpPr/>
      </dsp:nvSpPr>
      <dsp:spPr>
        <a:xfrm>
          <a:off x="1046638" y="2564756"/>
          <a:ext cx="174187" cy="174187"/>
        </a:xfrm>
        <a:prstGeom prst="ellipse">
          <a:avLst/>
        </a:prstGeom>
        <a:solidFill>
          <a:schemeClr val="accent3">
            <a:hueOff val="6432"/>
            <a:satOff val="381"/>
            <a:lumOff val="-254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413E5E-60FB-4BDC-A674-DC956FD43371}">
      <dsp:nvSpPr>
        <dsp:cNvPr id="0" name=""/>
        <dsp:cNvSpPr/>
      </dsp:nvSpPr>
      <dsp:spPr>
        <a:xfrm>
          <a:off x="1144183" y="2247735"/>
          <a:ext cx="273723" cy="273723"/>
        </a:xfrm>
        <a:prstGeom prst="ellipse">
          <a:avLst/>
        </a:prstGeom>
        <a:solidFill>
          <a:schemeClr val="accent3">
            <a:hueOff val="6927"/>
            <a:satOff val="411"/>
            <a:lumOff val="-274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D56D40-93A0-4F61-A830-6FA2F6C047E9}">
      <dsp:nvSpPr>
        <dsp:cNvPr id="0" name=""/>
        <dsp:cNvSpPr/>
      </dsp:nvSpPr>
      <dsp:spPr>
        <a:xfrm>
          <a:off x="1388045" y="2589142"/>
          <a:ext cx="174187" cy="174187"/>
        </a:xfrm>
        <a:prstGeom prst="ellipse">
          <a:avLst/>
        </a:prstGeom>
        <a:solidFill>
          <a:schemeClr val="accent3">
            <a:hueOff val="7422"/>
            <a:satOff val="440"/>
            <a:lumOff val="-294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66827E-C8B1-4365-BC97-698E14375871}">
      <dsp:nvSpPr>
        <dsp:cNvPr id="0" name=""/>
        <dsp:cNvSpPr/>
      </dsp:nvSpPr>
      <dsp:spPr>
        <a:xfrm>
          <a:off x="1676400" y="2247265"/>
          <a:ext cx="398142" cy="398142"/>
        </a:xfrm>
        <a:prstGeom prst="ellipse">
          <a:avLst/>
        </a:prstGeom>
        <a:solidFill>
          <a:schemeClr val="accent3">
            <a:hueOff val="7917"/>
            <a:satOff val="469"/>
            <a:lumOff val="-313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604068-8410-4F00-83C2-E08C9C24572C}">
      <dsp:nvSpPr>
        <dsp:cNvPr id="0" name=""/>
        <dsp:cNvSpPr/>
      </dsp:nvSpPr>
      <dsp:spPr>
        <a:xfrm>
          <a:off x="2144019" y="2101417"/>
          <a:ext cx="273723" cy="273723"/>
        </a:xfrm>
        <a:prstGeom prst="ellipse">
          <a:avLst/>
        </a:prstGeom>
        <a:solidFill>
          <a:schemeClr val="accent3">
            <a:hueOff val="8411"/>
            <a:satOff val="499"/>
            <a:lumOff val="-333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5934CB-7FC0-4F62-A729-04082AABDCDC}">
      <dsp:nvSpPr>
        <dsp:cNvPr id="0" name=""/>
        <dsp:cNvSpPr/>
      </dsp:nvSpPr>
      <dsp:spPr>
        <a:xfrm>
          <a:off x="2417742" y="954858"/>
          <a:ext cx="803886" cy="1534706"/>
        </a:xfrm>
        <a:prstGeom prst="chevron">
          <a:avLst>
            <a:gd name="adj" fmla="val 623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F596B-7222-4EDD-A001-474344E0122A}">
      <dsp:nvSpPr>
        <dsp:cNvPr id="0" name=""/>
        <dsp:cNvSpPr/>
      </dsp:nvSpPr>
      <dsp:spPr>
        <a:xfrm>
          <a:off x="3221628" y="955603"/>
          <a:ext cx="2192416" cy="1534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/>
            <a:t>Improve MI transitions of care in inpatient and outpatient settings</a:t>
          </a:r>
        </a:p>
      </dsp:txBody>
      <dsp:txXfrm>
        <a:off x="3221628" y="955603"/>
        <a:ext cx="2192416" cy="1534691"/>
      </dsp:txXfrm>
    </dsp:sp>
    <dsp:sp modelId="{C57CC7A4-0277-4D24-9F39-AD5295EB11B6}">
      <dsp:nvSpPr>
        <dsp:cNvPr id="0" name=""/>
        <dsp:cNvSpPr/>
      </dsp:nvSpPr>
      <dsp:spPr>
        <a:xfrm>
          <a:off x="5414045" y="954858"/>
          <a:ext cx="803886" cy="1534706"/>
        </a:xfrm>
        <a:prstGeom prst="chevron">
          <a:avLst>
            <a:gd name="adj" fmla="val 62310"/>
          </a:avLst>
        </a:prstGeom>
        <a:solidFill>
          <a:schemeClr val="accent3">
            <a:hueOff val="8906"/>
            <a:satOff val="528"/>
            <a:lumOff val="-3529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274EBF-6FEA-4EDA-B9C4-2025D0A2AB11}">
      <dsp:nvSpPr>
        <dsp:cNvPr id="0" name=""/>
        <dsp:cNvSpPr/>
      </dsp:nvSpPr>
      <dsp:spPr>
        <a:xfrm>
          <a:off x="6217931" y="828026"/>
          <a:ext cx="2141652" cy="1863554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0" kern="1200" dirty="0">
            <a:latin typeface="Calibri" panose="020F0502020204030204" pitchFamily="34" charset="0"/>
          </a:endParaRPr>
        </a:p>
      </dsp:txBody>
      <dsp:txXfrm>
        <a:off x="6531569" y="1100937"/>
        <a:ext cx="1514376" cy="13177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A6CB68-EC82-4CC2-A7C7-2CDF71EAF8DB}">
      <dsp:nvSpPr>
        <dsp:cNvPr id="0" name=""/>
        <dsp:cNvSpPr/>
      </dsp:nvSpPr>
      <dsp:spPr>
        <a:xfrm>
          <a:off x="146835" y="1369829"/>
          <a:ext cx="2189785" cy="721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/>
            <a:t>Develop compendium of best practices</a:t>
          </a:r>
        </a:p>
      </dsp:txBody>
      <dsp:txXfrm>
        <a:off x="146835" y="1369829"/>
        <a:ext cx="2189785" cy="721634"/>
      </dsp:txXfrm>
    </dsp:sp>
    <dsp:sp modelId="{7880BAB3-AD5D-4804-B076-4B0A1CD347BA}">
      <dsp:nvSpPr>
        <dsp:cNvPr id="0" name=""/>
        <dsp:cNvSpPr/>
      </dsp:nvSpPr>
      <dsp:spPr>
        <a:xfrm>
          <a:off x="144346" y="1150353"/>
          <a:ext cx="174187" cy="1741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4718A5-6D19-479A-8835-D8AD7B97CFFC}">
      <dsp:nvSpPr>
        <dsp:cNvPr id="0" name=""/>
        <dsp:cNvSpPr/>
      </dsp:nvSpPr>
      <dsp:spPr>
        <a:xfrm>
          <a:off x="266278" y="906491"/>
          <a:ext cx="174187" cy="174187"/>
        </a:xfrm>
        <a:prstGeom prst="ellipse">
          <a:avLst/>
        </a:prstGeom>
        <a:solidFill>
          <a:schemeClr val="accent3">
            <a:hueOff val="495"/>
            <a:satOff val="29"/>
            <a:lumOff val="-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7A696C-C5B6-4AFC-9972-E15BB268EE98}">
      <dsp:nvSpPr>
        <dsp:cNvPr id="0" name=""/>
        <dsp:cNvSpPr/>
      </dsp:nvSpPr>
      <dsp:spPr>
        <a:xfrm>
          <a:off x="558913" y="955263"/>
          <a:ext cx="273723" cy="273723"/>
        </a:xfrm>
        <a:prstGeom prst="ellipse">
          <a:avLst/>
        </a:prstGeom>
        <a:solidFill>
          <a:schemeClr val="accent3">
            <a:hueOff val="990"/>
            <a:satOff val="59"/>
            <a:lumOff val="-39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8000BA-A064-41B8-AE13-CACD0236CEC6}">
      <dsp:nvSpPr>
        <dsp:cNvPr id="0" name=""/>
        <dsp:cNvSpPr/>
      </dsp:nvSpPr>
      <dsp:spPr>
        <a:xfrm>
          <a:off x="802775" y="687014"/>
          <a:ext cx="174187" cy="174187"/>
        </a:xfrm>
        <a:prstGeom prst="ellipse">
          <a:avLst/>
        </a:prstGeom>
        <a:solidFill>
          <a:schemeClr val="accent3">
            <a:hueOff val="1484"/>
            <a:satOff val="88"/>
            <a:lumOff val="-58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6A4831-4155-4ABC-A6FF-E8F9C6A3E548}">
      <dsp:nvSpPr>
        <dsp:cNvPr id="0" name=""/>
        <dsp:cNvSpPr/>
      </dsp:nvSpPr>
      <dsp:spPr>
        <a:xfrm>
          <a:off x="1119796" y="589469"/>
          <a:ext cx="174187" cy="174187"/>
        </a:xfrm>
        <a:prstGeom prst="ellipse">
          <a:avLst/>
        </a:prstGeom>
        <a:solidFill>
          <a:schemeClr val="accent3">
            <a:hueOff val="1979"/>
            <a:satOff val="117"/>
            <a:lumOff val="-78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6E1421-4E12-40AB-9AC6-7FAC9FB77DD4}">
      <dsp:nvSpPr>
        <dsp:cNvPr id="0" name=""/>
        <dsp:cNvSpPr/>
      </dsp:nvSpPr>
      <dsp:spPr>
        <a:xfrm>
          <a:off x="1509976" y="760173"/>
          <a:ext cx="174187" cy="174187"/>
        </a:xfrm>
        <a:prstGeom prst="ellipse">
          <a:avLst/>
        </a:prstGeom>
        <a:solidFill>
          <a:schemeClr val="accent3">
            <a:hueOff val="2474"/>
            <a:satOff val="147"/>
            <a:lumOff val="-98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17D71A-BD43-41F1-8BE7-DCEED90A319E}">
      <dsp:nvSpPr>
        <dsp:cNvPr id="0" name=""/>
        <dsp:cNvSpPr/>
      </dsp:nvSpPr>
      <dsp:spPr>
        <a:xfrm>
          <a:off x="1753839" y="882104"/>
          <a:ext cx="273723" cy="273723"/>
        </a:xfrm>
        <a:prstGeom prst="ellipse">
          <a:avLst/>
        </a:prstGeom>
        <a:solidFill>
          <a:schemeClr val="accent3">
            <a:hueOff val="2969"/>
            <a:satOff val="176"/>
            <a:lumOff val="-117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EC508D-94C6-40AA-A517-9D7A221BE90B}">
      <dsp:nvSpPr>
        <dsp:cNvPr id="0" name=""/>
        <dsp:cNvSpPr/>
      </dsp:nvSpPr>
      <dsp:spPr>
        <a:xfrm>
          <a:off x="2095246" y="1150353"/>
          <a:ext cx="174187" cy="174187"/>
        </a:xfrm>
        <a:prstGeom prst="ellipse">
          <a:avLst/>
        </a:prstGeom>
        <a:solidFill>
          <a:schemeClr val="accent3">
            <a:hueOff val="3464"/>
            <a:satOff val="205"/>
            <a:lumOff val="-1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2BF999-DFC6-4024-85E2-FD8736B808FA}">
      <dsp:nvSpPr>
        <dsp:cNvPr id="0" name=""/>
        <dsp:cNvSpPr/>
      </dsp:nvSpPr>
      <dsp:spPr>
        <a:xfrm>
          <a:off x="2362199" y="1409065"/>
          <a:ext cx="174187" cy="174187"/>
        </a:xfrm>
        <a:prstGeom prst="ellipse">
          <a:avLst/>
        </a:prstGeom>
        <a:solidFill>
          <a:schemeClr val="accent3">
            <a:hueOff val="3958"/>
            <a:satOff val="235"/>
            <a:lumOff val="-15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CB45E7-97CA-46CB-9784-1913FD5307E7}">
      <dsp:nvSpPr>
        <dsp:cNvPr id="0" name=""/>
        <dsp:cNvSpPr/>
      </dsp:nvSpPr>
      <dsp:spPr>
        <a:xfrm>
          <a:off x="990598" y="799467"/>
          <a:ext cx="447910" cy="447910"/>
        </a:xfrm>
        <a:prstGeom prst="ellipse">
          <a:avLst/>
        </a:prstGeom>
        <a:solidFill>
          <a:schemeClr val="accent3">
            <a:hueOff val="4453"/>
            <a:satOff val="264"/>
            <a:lumOff val="-176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A99DAF-AEBA-4712-AC61-920ED189E27E}">
      <dsp:nvSpPr>
        <dsp:cNvPr id="0" name=""/>
        <dsp:cNvSpPr/>
      </dsp:nvSpPr>
      <dsp:spPr>
        <a:xfrm>
          <a:off x="22415" y="1833168"/>
          <a:ext cx="174187" cy="174187"/>
        </a:xfrm>
        <a:prstGeom prst="ellipse">
          <a:avLst/>
        </a:prstGeom>
        <a:solidFill>
          <a:schemeClr val="accent3">
            <a:hueOff val="4948"/>
            <a:satOff val="293"/>
            <a:lumOff val="-196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C604A9-C254-490A-8295-FBC29B1F333C}">
      <dsp:nvSpPr>
        <dsp:cNvPr id="0" name=""/>
        <dsp:cNvSpPr/>
      </dsp:nvSpPr>
      <dsp:spPr>
        <a:xfrm>
          <a:off x="76200" y="2171065"/>
          <a:ext cx="273723" cy="273723"/>
        </a:xfrm>
        <a:prstGeom prst="ellipse">
          <a:avLst/>
        </a:prstGeom>
        <a:solidFill>
          <a:schemeClr val="accent3">
            <a:hueOff val="5443"/>
            <a:satOff val="323"/>
            <a:lumOff val="-215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2D9503-BF46-425B-ABF9-384404B579FB}">
      <dsp:nvSpPr>
        <dsp:cNvPr id="0" name=""/>
        <dsp:cNvSpPr/>
      </dsp:nvSpPr>
      <dsp:spPr>
        <a:xfrm>
          <a:off x="534526" y="2247735"/>
          <a:ext cx="398142" cy="398142"/>
        </a:xfrm>
        <a:prstGeom prst="ellipse">
          <a:avLst/>
        </a:prstGeom>
        <a:solidFill>
          <a:schemeClr val="accent3">
            <a:hueOff val="5938"/>
            <a:satOff val="352"/>
            <a:lumOff val="-235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CBCC61-D1B7-47EA-8524-B2498608863B}">
      <dsp:nvSpPr>
        <dsp:cNvPr id="0" name=""/>
        <dsp:cNvSpPr/>
      </dsp:nvSpPr>
      <dsp:spPr>
        <a:xfrm>
          <a:off x="1046638" y="2564756"/>
          <a:ext cx="174187" cy="174187"/>
        </a:xfrm>
        <a:prstGeom prst="ellipse">
          <a:avLst/>
        </a:prstGeom>
        <a:solidFill>
          <a:schemeClr val="accent3">
            <a:hueOff val="6432"/>
            <a:satOff val="381"/>
            <a:lumOff val="-254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413E5E-60FB-4BDC-A674-DC956FD43371}">
      <dsp:nvSpPr>
        <dsp:cNvPr id="0" name=""/>
        <dsp:cNvSpPr/>
      </dsp:nvSpPr>
      <dsp:spPr>
        <a:xfrm>
          <a:off x="1144183" y="2247735"/>
          <a:ext cx="273723" cy="273723"/>
        </a:xfrm>
        <a:prstGeom prst="ellipse">
          <a:avLst/>
        </a:prstGeom>
        <a:solidFill>
          <a:schemeClr val="accent3">
            <a:hueOff val="6927"/>
            <a:satOff val="411"/>
            <a:lumOff val="-274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D56D40-93A0-4F61-A830-6FA2F6C047E9}">
      <dsp:nvSpPr>
        <dsp:cNvPr id="0" name=""/>
        <dsp:cNvSpPr/>
      </dsp:nvSpPr>
      <dsp:spPr>
        <a:xfrm>
          <a:off x="1388045" y="2589142"/>
          <a:ext cx="174187" cy="174187"/>
        </a:xfrm>
        <a:prstGeom prst="ellipse">
          <a:avLst/>
        </a:prstGeom>
        <a:solidFill>
          <a:schemeClr val="accent3">
            <a:hueOff val="7422"/>
            <a:satOff val="440"/>
            <a:lumOff val="-294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66827E-C8B1-4365-BC97-698E14375871}">
      <dsp:nvSpPr>
        <dsp:cNvPr id="0" name=""/>
        <dsp:cNvSpPr/>
      </dsp:nvSpPr>
      <dsp:spPr>
        <a:xfrm>
          <a:off x="1676400" y="2247265"/>
          <a:ext cx="398142" cy="398142"/>
        </a:xfrm>
        <a:prstGeom prst="ellipse">
          <a:avLst/>
        </a:prstGeom>
        <a:solidFill>
          <a:schemeClr val="accent3">
            <a:hueOff val="7917"/>
            <a:satOff val="469"/>
            <a:lumOff val="-313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604068-8410-4F00-83C2-E08C9C24572C}">
      <dsp:nvSpPr>
        <dsp:cNvPr id="0" name=""/>
        <dsp:cNvSpPr/>
      </dsp:nvSpPr>
      <dsp:spPr>
        <a:xfrm>
          <a:off x="2144019" y="2101417"/>
          <a:ext cx="273723" cy="273723"/>
        </a:xfrm>
        <a:prstGeom prst="ellipse">
          <a:avLst/>
        </a:prstGeom>
        <a:solidFill>
          <a:schemeClr val="accent3">
            <a:hueOff val="8411"/>
            <a:satOff val="499"/>
            <a:lumOff val="-333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5934CB-7FC0-4F62-A729-04082AABDCDC}">
      <dsp:nvSpPr>
        <dsp:cNvPr id="0" name=""/>
        <dsp:cNvSpPr/>
      </dsp:nvSpPr>
      <dsp:spPr>
        <a:xfrm>
          <a:off x="2417742" y="954858"/>
          <a:ext cx="803886" cy="1534706"/>
        </a:xfrm>
        <a:prstGeom prst="chevron">
          <a:avLst>
            <a:gd name="adj" fmla="val 623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F596B-7222-4EDD-A001-474344E0122A}">
      <dsp:nvSpPr>
        <dsp:cNvPr id="0" name=""/>
        <dsp:cNvSpPr/>
      </dsp:nvSpPr>
      <dsp:spPr>
        <a:xfrm>
          <a:off x="3221628" y="955603"/>
          <a:ext cx="2192416" cy="1534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/>
            <a:t>Improve MI transitions of care in inpatient and outpatient settings</a:t>
          </a:r>
        </a:p>
      </dsp:txBody>
      <dsp:txXfrm>
        <a:off x="3221628" y="955603"/>
        <a:ext cx="2192416" cy="1534691"/>
      </dsp:txXfrm>
    </dsp:sp>
    <dsp:sp modelId="{C57CC7A4-0277-4D24-9F39-AD5295EB11B6}">
      <dsp:nvSpPr>
        <dsp:cNvPr id="0" name=""/>
        <dsp:cNvSpPr/>
      </dsp:nvSpPr>
      <dsp:spPr>
        <a:xfrm>
          <a:off x="5414045" y="954858"/>
          <a:ext cx="803886" cy="1534706"/>
        </a:xfrm>
        <a:prstGeom prst="chevron">
          <a:avLst>
            <a:gd name="adj" fmla="val 62310"/>
          </a:avLst>
        </a:prstGeom>
        <a:solidFill>
          <a:schemeClr val="accent3">
            <a:hueOff val="8906"/>
            <a:satOff val="528"/>
            <a:lumOff val="-3529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274EBF-6FEA-4EDA-B9C4-2025D0A2AB11}">
      <dsp:nvSpPr>
        <dsp:cNvPr id="0" name=""/>
        <dsp:cNvSpPr/>
      </dsp:nvSpPr>
      <dsp:spPr>
        <a:xfrm>
          <a:off x="6217931" y="828026"/>
          <a:ext cx="2141652" cy="1863554"/>
        </a:xfrm>
        <a:prstGeom prst="ellipse">
          <a:avLst/>
        </a:prstGeom>
        <a:solidFill>
          <a:schemeClr val="accent3">
            <a:hueOff val="8906"/>
            <a:satOff val="528"/>
            <a:lumOff val="-352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latin typeface="Calibri" panose="020F0502020204030204" pitchFamily="34" charset="0"/>
            </a:rPr>
            <a:t>Decrease MI readmission rates</a:t>
          </a:r>
        </a:p>
      </dsp:txBody>
      <dsp:txXfrm>
        <a:off x="6531569" y="1100937"/>
        <a:ext cx="1514376" cy="13177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B42CB3-18DE-493A-BC8C-E3FE85663EC4}">
      <dsp:nvSpPr>
        <dsp:cNvPr id="0" name=""/>
        <dsp:cNvSpPr/>
      </dsp:nvSpPr>
      <dsp:spPr>
        <a:xfrm>
          <a:off x="381005" y="0"/>
          <a:ext cx="3124188" cy="2936875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National Program</a:t>
          </a:r>
        </a:p>
      </dsp:txBody>
      <dsp:txXfrm>
        <a:off x="1123000" y="220265"/>
        <a:ext cx="1640199" cy="499268"/>
      </dsp:txXfrm>
    </dsp:sp>
    <dsp:sp modelId="{162EF678-497A-4970-8A03-9B370F1C5C3E}">
      <dsp:nvSpPr>
        <dsp:cNvPr id="0" name=""/>
        <dsp:cNvSpPr/>
      </dsp:nvSpPr>
      <dsp:spPr>
        <a:xfrm>
          <a:off x="914404" y="1441601"/>
          <a:ext cx="2057391" cy="1495273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chemeClr val="bg1"/>
            </a:solidFill>
          </a:endParaRPr>
        </a:p>
      </dsp:txBody>
      <dsp:txXfrm>
        <a:off x="1215702" y="1815420"/>
        <a:ext cx="1454795" cy="74763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B42CB3-18DE-493A-BC8C-E3FE85663EC4}">
      <dsp:nvSpPr>
        <dsp:cNvPr id="0" name=""/>
        <dsp:cNvSpPr/>
      </dsp:nvSpPr>
      <dsp:spPr>
        <a:xfrm>
          <a:off x="381005" y="0"/>
          <a:ext cx="3124188" cy="2936875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National Program</a:t>
          </a:r>
        </a:p>
      </dsp:txBody>
      <dsp:txXfrm>
        <a:off x="1123000" y="220265"/>
        <a:ext cx="1640199" cy="499268"/>
      </dsp:txXfrm>
    </dsp:sp>
    <dsp:sp modelId="{162EF678-497A-4970-8A03-9B370F1C5C3E}">
      <dsp:nvSpPr>
        <dsp:cNvPr id="0" name=""/>
        <dsp:cNvSpPr/>
      </dsp:nvSpPr>
      <dsp:spPr>
        <a:xfrm>
          <a:off x="914404" y="1441601"/>
          <a:ext cx="2057391" cy="1495273"/>
        </a:xfrm>
        <a:prstGeom prst="ellipse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Cohort Program</a:t>
          </a:r>
        </a:p>
      </dsp:txBody>
      <dsp:txXfrm>
        <a:off x="1215702" y="1815420"/>
        <a:ext cx="1454795" cy="7476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880C2-CD5F-44CA-990C-BD0359F578F7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DA564-4F3F-4150-A611-F126EE1A4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27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1A8BF-A530-4C77-8727-F1885175D26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585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color of background circles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1A8BF-A530-4C77-8727-F1885175D26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959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color of background circles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1A8BF-A530-4C77-8727-F1885175D26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452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color of background circles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1A8BF-A530-4C77-8727-F1885175D26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743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color of background circles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1A8BF-A530-4C77-8727-F1885175D26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1329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1A8BF-A530-4C77-8727-F1885175D26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955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1A8BF-A530-4C77-8727-F1885175D26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6777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1A8BF-A530-4C77-8727-F1885175D26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2118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what the diplomat hospitals do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1A8BF-A530-4C77-8727-F1885175D26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099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what the diplomat hospitals do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1A8BF-A530-4C77-8727-F1885175D26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0899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/>
              <a:t>Selected hospitals are a combination of those which received the hospital readmission reimbursement penalty and those who did not.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1A8BF-A530-4C77-8727-F1885175D26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860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webinar: how to read your dashboards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1A8BF-A530-4C77-8727-F1885175D26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9478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Original Patient Navigator Hospitals</a:t>
            </a:r>
          </a:p>
          <a:p>
            <a:r>
              <a:rPr lang="en-US" dirty="0"/>
              <a:t>Focus MI Hospital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1A8BF-A530-4C77-8727-F1885175D26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7710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 Metrics from (ACTION Registry)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1A8BF-A530-4C77-8727-F1885175D26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256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Non-ACTION care transition metrics</a:t>
            </a:r>
          </a:p>
          <a:p>
            <a:endParaRPr lang="en-US" dirty="0"/>
          </a:p>
          <a:p>
            <a:r>
              <a:rPr lang="en-US" dirty="0"/>
              <a:t>Metrics</a:t>
            </a:r>
            <a:r>
              <a:rPr lang="en-US" baseline="0" dirty="0"/>
              <a:t> are captured at baseline, quarterly, and annually.  The non ACTION metrics will be captured in survey collection tool.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1A8BF-A530-4C77-8727-F1885175D26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8523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Non-ACTION care transition metrics</a:t>
            </a:r>
          </a:p>
          <a:p>
            <a:endParaRPr lang="en-US" dirty="0"/>
          </a:p>
          <a:p>
            <a:r>
              <a:rPr lang="en-US" dirty="0"/>
              <a:t>Metrics</a:t>
            </a:r>
            <a:r>
              <a:rPr lang="en-US" baseline="0" dirty="0"/>
              <a:t> are captured at baseline, quarterly, and annually.  The non ACTION metrics will be captured in survey collection tool.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1A8BF-A530-4C77-8727-F1885175D26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8328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Reinforce point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1A8BF-A530-4C77-8727-F1885175D26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7837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/>
              <a:t>To access the </a:t>
            </a:r>
            <a:r>
              <a:rPr lang="en-US" altLang="en-US" sz="1200" b="1" dirty="0"/>
              <a:t>“</a:t>
            </a:r>
            <a:r>
              <a:rPr lang="en-US" altLang="en-US" sz="1200" b="1" dirty="0" err="1"/>
              <a:t>Opt</a:t>
            </a:r>
            <a:r>
              <a:rPr lang="en-US" altLang="en-US" sz="1200" b="1" dirty="0"/>
              <a:t> in” page</a:t>
            </a:r>
            <a:r>
              <a:rPr lang="en-US" altLang="en-US" sz="1200" dirty="0"/>
              <a:t>, the link is found on either the QII home page, or the ACTION </a:t>
            </a:r>
            <a:r>
              <a:rPr lang="en-US" altLang="en-US" sz="1200" b="1" dirty="0"/>
              <a:t>Start Page. </a:t>
            </a:r>
            <a:r>
              <a:rPr lang="en-US" b="0" dirty="0"/>
              <a:t>To </a:t>
            </a:r>
            <a:r>
              <a:rPr lang="en-US" b="0" dirty="0" err="1"/>
              <a:t>Opt</a:t>
            </a:r>
            <a:r>
              <a:rPr lang="en-US" b="0" dirty="0"/>
              <a:t> In from QII, click Campaigns, and then select Patient Navigator: Focus MI from the drop down.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1A8BF-A530-4C77-8727-F1885175D26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9067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/>
              <a:t>On the Pt. </a:t>
            </a:r>
            <a:r>
              <a:rPr lang="en-US" altLang="en-US" sz="1200" b="0" dirty="0" err="1"/>
              <a:t>Nav</a:t>
            </a:r>
            <a:r>
              <a:rPr lang="en-US" altLang="en-US" sz="1200" b="0" dirty="0"/>
              <a:t> Focus MI main page, you can select the hyperlink “opt into the program”, and after you log into NCDR, you will be brought to this screen.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/>
              <a:t>Select the box to accept the terms and conditions of the program, and at that point the submit button will enable.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1A8BF-A530-4C77-8727-F1885175D26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6538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opt in from the ACTION registry, log in and then click the “</a:t>
            </a:r>
            <a:r>
              <a:rPr lang="en-US" dirty="0" err="1"/>
              <a:t>Adminstration</a:t>
            </a:r>
            <a:r>
              <a:rPr lang="en-US" dirty="0"/>
              <a:t>” tab from the home page. Then, select “Pt. </a:t>
            </a:r>
            <a:r>
              <a:rPr lang="en-US" dirty="0" err="1"/>
              <a:t>Nav</a:t>
            </a:r>
            <a:r>
              <a:rPr lang="en-US" dirty="0"/>
              <a:t> Focus MI” to go to the “</a:t>
            </a:r>
            <a:r>
              <a:rPr lang="en-US" dirty="0" err="1"/>
              <a:t>Opt</a:t>
            </a:r>
            <a:r>
              <a:rPr lang="en-US" dirty="0"/>
              <a:t> In” screen.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1A8BF-A530-4C77-8727-F1885175D26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0651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Opt In:  </a:t>
            </a:r>
            <a:r>
              <a:rPr lang="en-US" altLang="en-US" sz="1200" dirty="0"/>
              <a:t>Once the Registry Site Manager has opted into the program, it is necessary to assign privileges.</a:t>
            </a:r>
            <a:r>
              <a:rPr lang="en-US" altLang="en-US" sz="1200" baseline="0" dirty="0"/>
              <a:t>  </a:t>
            </a:r>
            <a:r>
              <a:rPr lang="en-US" altLang="en-US" sz="1200" dirty="0"/>
              <a:t>Go to the site profile to assign privileges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/>
              <a:t>Under the Site User Administration, select the Patient Navigator Survey Collection Tool (for data collection) and/or the Patient Navigator Dashboard (for Dashboard access)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1A8BF-A530-4C77-8727-F1885175D26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9542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Accessing the Tool: </a:t>
            </a:r>
            <a:r>
              <a:rPr lang="en-US" altLang="en-US" sz="1200" dirty="0"/>
              <a:t>By logging into the ACTION registry, the left navigation bar will reflect the </a:t>
            </a:r>
            <a:r>
              <a:rPr lang="en-US" altLang="en-US" sz="1200" i="1" dirty="0"/>
              <a:t>Patient Navigator Program Focus MI </a:t>
            </a:r>
            <a:r>
              <a:rPr lang="en-US" altLang="en-US" sz="1200" dirty="0"/>
              <a:t>option. 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0" i="1" dirty="0"/>
              <a:t>(Second bullet point has been whited out.)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1A8BF-A530-4C77-8727-F1885175D260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765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webinar: how to read your dashboards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1A8BF-A530-4C77-8727-F1885175D26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0333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/>
              <a:t>By clicking on Save and Continue, you will be directed to the next section of the survey questions.  </a:t>
            </a:r>
            <a:r>
              <a:rPr lang="en-US" altLang="en-US" sz="1200" i="1" dirty="0"/>
              <a:t>-Notice a checkmark after “Instructions.” As you complete a section, the survey will check it off for you to help you navigate back where you need to with ease.</a:t>
            </a:r>
          </a:p>
          <a:p>
            <a:endParaRPr lang="en-US" dirty="0"/>
          </a:p>
          <a:p>
            <a:r>
              <a:rPr lang="en-US" dirty="0"/>
              <a:t>Save frequently and often!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1A8BF-A530-4C77-8727-F1885175D260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9264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/>
              <a:t>The Process Metrics page functions to inform you of the metrics that will automatically pull from the ACTION Registry Report.  When you get to this page, simply Save and Continue.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1A8BF-A530-4C77-8727-F1885175D260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727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Exploring QII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1A8BF-A530-4C77-8727-F1885175D260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8643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/>
              <a:t>NOTE: Check your junk folder to make sure you aren’t missing emails once you’ve been added to the list.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1A8BF-A530-4C77-8727-F1885175D260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9534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97013" y="1200150"/>
            <a:ext cx="4321175" cy="32400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fld id="{5290F632-399A-40F2-B25C-52A2359682A7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4395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58732987-2014-48DC-A4F3-B20F2F488B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97013" y="1200150"/>
            <a:ext cx="4321175" cy="32400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CF2415C8-7FC6-48B0-B6BD-8B621A1877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1229AA6F-C99F-44AF-98BD-E73D3897C1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84225" indent="-301625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208088" indent="-2413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90688" indent="-2413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174875" indent="-2413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632075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3089275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546475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4003675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fld id="{CEA21B0C-72E3-4066-B374-94A6D3526BB4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7600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Getting started: define your goals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1A8BF-A530-4C77-8727-F1885175D260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5638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80C1FC55-51D1-4FB6-BE37-3A78BCD468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97013" y="1200150"/>
            <a:ext cx="4321175" cy="32400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738B61FE-D1C5-4839-A07F-B48B2F15B0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D1E10EF1-B898-4D6F-97B8-1394BF0F8E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84225" indent="-301625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208088" indent="-2413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90688" indent="-2413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174875" indent="-2413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632075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3089275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546475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4003675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fld id="{A7F27504-6F01-4BB6-8A85-D5D56EAA57CA}" type="slidenum">
              <a:rPr lang="en-US" altLang="en-US" smtClean="0"/>
              <a:pPr/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5070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webinar: how to read your dashboards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1A8BF-A530-4C77-8727-F1885175D26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629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webinar: how to read your dashboards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1A8BF-A530-4C77-8727-F1885175D26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145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webinar: how to read your dashboards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1A8BF-A530-4C77-8727-F1885175D26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417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HF and AMI readmission rates for Medicare patients averaged 24.4% and 19.5% nationally in 2010.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Nearly 1 in 5 patients hospitalized with an MI and 1 in 4 patients hospitalized with HF were readmitted within 30 days of discharge.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total cost of these readmissions was $17.4 billion (in 2004).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1A8BF-A530-4C77-8727-F1885175D26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389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HF and AMI readmission rates for Medicare patients averaged 24.4% and 19.5% nationally in 2010.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Nearly 1 in 5 patients hospitalized with an MI and 1 in 4 patients hospitalized with HF were readmitted within 30 days of discharge.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total cost of these readmissions was $17.4 billion (in 2004).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1A8BF-A530-4C77-8727-F1885175D26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757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HF and AMI readmission rates for Medicare patients averaged 24.4% and 19.5% nationally in 2010.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Nearly 1 in 5 patients hospitalized with an MI and 1 in 4 patients hospitalized with HF were readmitted within 30 days of discharge.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total cost of these readmissions was $17.4 billion (in 2004).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1A8BF-A530-4C77-8727-F1885175D26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054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9AE77-531B-4409-9814-6D18EC38A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289E4-0167-4929-A460-EF019B8DD4F0}" type="datetimeFigureOut">
              <a:rPr lang="en-US" altLang="en-US"/>
              <a:pPr>
                <a:defRPr/>
              </a:pPr>
              <a:t>2/15/2018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43BAA-A608-4C71-B307-58200B222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ADA31-1F1E-4A24-9F28-18E1CE241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9CE58-3A38-4BE5-9332-ACDDE4624F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3022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991100" y="2857500"/>
            <a:ext cx="6248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93420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7C634-5C74-4442-8A93-6BD65FD470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-7937" y="541337"/>
            <a:ext cx="838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ECDA2-671A-4A48-84EF-3F003AFEC7AB}" type="datetimeFigureOut">
              <a:rPr lang="en-US" altLang="en-US"/>
              <a:pPr>
                <a:defRPr/>
              </a:pPr>
              <a:t>2/15/2018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65BBB-E7CB-4F3C-82F1-AAA287E33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036637" y="2408237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A302F-3C3E-4F13-8226-16959AEC1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8366125" y="5959475"/>
            <a:ext cx="838200" cy="349250"/>
          </a:xfrm>
        </p:spPr>
        <p:txBody>
          <a:bodyPr/>
          <a:lstStyle>
            <a:lvl1pPr>
              <a:defRPr/>
            </a:lvl1pPr>
          </a:lstStyle>
          <a:p>
            <a:fld id="{D30BA020-D731-44E2-8E44-0786A899C3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698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274638"/>
            <a:ext cx="1219200" cy="6278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6629400" cy="62484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48790-47DA-40E9-9AD8-1480DB584F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-7937" y="541337"/>
            <a:ext cx="838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1300B-1704-42FB-9269-1E6288772CB5}" type="datetimeFigureOut">
              <a:rPr lang="en-US" altLang="en-US"/>
              <a:pPr>
                <a:defRPr/>
              </a:pPr>
              <a:t>2/15/2018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0D3EA-8D18-4A47-9927-54FB84826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036637" y="2408237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37161-F54B-4678-A6F7-BE8BBD84A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8366125" y="5959475"/>
            <a:ext cx="838200" cy="349250"/>
          </a:xfrm>
        </p:spPr>
        <p:txBody>
          <a:bodyPr/>
          <a:lstStyle>
            <a:lvl1pPr>
              <a:defRPr/>
            </a:lvl1pPr>
          </a:lstStyle>
          <a:p>
            <a:fld id="{E1750803-82D3-4359-A7DD-8A6C3638C8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2434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8CF97-CA05-4A81-B82A-7964A8EF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ED0A0-234A-47A8-9E14-28AD232942D9}" type="datetimeFigureOut">
              <a:rPr lang="en-US" altLang="en-US"/>
              <a:pPr>
                <a:defRPr/>
              </a:pPr>
              <a:t>2/15/2018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15011-43BE-4056-B81C-D9541C3B2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2FCAC-B6D2-43B2-A8CD-8982B0222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86B0A-7623-4FBD-8860-7280CF88E9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0104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4FA97-0F54-4491-ABE2-9DEF9BBFF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F1591-8D0B-4D8F-96C6-8E3B59AC794A}" type="datetimeFigureOut">
              <a:rPr lang="en-US" altLang="en-US"/>
              <a:pPr>
                <a:defRPr/>
              </a:pPr>
              <a:t>2/15/2018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FBF325-80F1-439E-956A-45FB76E45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4B16E-C90F-4902-8038-E4CEE95C7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2D047-5AA4-4FE6-8D90-81A5E94039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6736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7E0D1-686D-45C8-9CCC-50511D2DF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55D69-2CA0-44AB-A9FF-18045FFD149F}" type="datetimeFigureOut">
              <a:rPr lang="en-US" altLang="en-US"/>
              <a:pPr>
                <a:defRPr/>
              </a:pPr>
              <a:t>2/15/2018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6EF40-E070-44E2-8322-6BBB75CAC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D1576-EED9-4433-BE3C-99CD8EFC1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B3295-BFC9-4F77-93A0-EC84C9ACE5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116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3B193CA-98C0-4A0B-AFB6-AAA9906D4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20B5B-9063-449C-A6E4-655A31BBE2DE}" type="datetimeFigureOut">
              <a:rPr lang="en-US" altLang="en-US"/>
              <a:pPr>
                <a:defRPr/>
              </a:pPr>
              <a:t>2/15/2018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EA6269A-B55A-4095-ADCC-D3934BC5A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09BFF58-7344-48DD-9725-768500E98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59D23-DC21-4448-AF3D-38A30D192B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0045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50DBB55-A9AE-400D-866C-4947C620C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53C38-DC4C-40C9-BCF4-2F43C8E03A1A}" type="datetimeFigureOut">
              <a:rPr lang="en-US" altLang="en-US"/>
              <a:pPr>
                <a:defRPr/>
              </a:pPr>
              <a:t>2/15/2018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CD5AB7F-BE5D-4161-B7C8-A52526C20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A7B536E-8B1B-41EF-995D-CCCBAD406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E057A-3555-4C64-B216-D2200CB18A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6634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1B2E636-A1AB-4114-B4FB-2E9CB8942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77827-2B3F-4A52-BF54-E2CC90280CED}" type="datetimeFigureOut">
              <a:rPr lang="en-US" altLang="en-US"/>
              <a:pPr>
                <a:defRPr/>
              </a:pPr>
              <a:t>2/15/2018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297D216-D8FD-4035-BCB8-B2A101674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DD0F94D-CC64-45DD-9A7F-D5565E76A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01B7E-8F10-4E1E-BA67-C1D3BB3F43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77038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DDAEC19-1760-49C8-969A-DC847516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8155E-CDD8-40BE-B838-8BFD064C4016}" type="datetimeFigureOut">
              <a:rPr lang="en-US" altLang="en-US"/>
              <a:pPr>
                <a:defRPr/>
              </a:pPr>
              <a:t>2/15/2018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E61D4D6-F9B4-47C5-9428-F9852158F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1D03B25-D5BA-44EC-A150-03FF9A2C8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D97BA-5A8E-4415-9524-22E7077440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6149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1948F7A-5071-4287-AF60-203624053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9E7C6-FF62-4C87-814B-3A413E83430D}" type="datetimeFigureOut">
              <a:rPr lang="en-US" altLang="en-US"/>
              <a:pPr>
                <a:defRPr/>
              </a:pPr>
              <a:t>2/15/2018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587BF0-B86A-45F0-8CB4-E12F74943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CB50178-B575-4B12-B0B2-99E1FB171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253AB6-F867-473F-9B64-5507F6D019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018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82228-D6F3-43BA-AA48-C7673E44C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A57CF-13D2-44A4-A699-BEC140012513}" type="datetimeFigureOut">
              <a:rPr lang="en-US" altLang="en-US"/>
              <a:pPr>
                <a:defRPr/>
              </a:pPr>
              <a:t>2/15/2018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330AF-20BE-4061-B27B-76CB518D4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59FAF0-9696-4E7F-8D6D-EDF9D6D72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5B6CA-390A-4FFA-B7C3-6B2AAABC36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96957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F132A0C-EC19-4E2B-8EBF-8F60469EE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900A2-1CAA-4EE4-9515-ADC071E990E7}" type="datetimeFigureOut">
              <a:rPr lang="en-US" altLang="en-US"/>
              <a:pPr>
                <a:defRPr/>
              </a:pPr>
              <a:t>2/15/2018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383FE1E-FCED-4A52-9E0B-EA521C0BF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068FFB-2F85-4227-905D-A6260FD9B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91A0E2-0B3F-4310-B4E3-0EB80E41A9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7780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4C9FE-70E6-4A94-AFE5-EA08C21C3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46555-1E8F-4325-BF2A-E2E17ECC9F23}" type="datetimeFigureOut">
              <a:rPr lang="en-US" altLang="en-US"/>
              <a:pPr>
                <a:defRPr/>
              </a:pPr>
              <a:t>2/15/2018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45867-F16F-4E37-AC7B-68C5C79D7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AB250-EDE7-4ABE-90B7-BD9ED6725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9C2BFA-CB8E-48A9-85CF-16DE68E2FC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084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CA0AA-FF23-4D04-BCCA-4A723F643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CDCAB-C4F5-47F2-8107-6738999BCED2}" type="datetimeFigureOut">
              <a:rPr lang="en-US" altLang="en-US"/>
              <a:pPr>
                <a:defRPr/>
              </a:pPr>
              <a:t>2/15/2018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0A58E-35B8-441B-8E2E-457442599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08D7A-589E-48E2-B083-91FED2E1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BEE05-9324-4310-B4E1-934235F7DC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3327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EF4AD-0418-46C8-8A8D-0866AAAB0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CAC3D-EB50-4184-AA57-64E76401C79F}" type="datetimeFigureOut">
              <a:rPr lang="en-US" altLang="en-US"/>
              <a:pPr>
                <a:defRPr/>
              </a:pPr>
              <a:t>2/15/2018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7E551-4BCF-48E8-8E35-8BB7F5CAD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D84A1-CA33-4D9C-9D65-AAD9B9FD9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230D7-75C2-4225-822A-9974EA7B25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4304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199BA3A-0C1E-4C82-A0FA-C53048D68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5F30B-FE79-4B6A-97A3-16DC7E71179E}" type="datetimeFigureOut">
              <a:rPr lang="en-US" altLang="en-US"/>
              <a:pPr>
                <a:defRPr/>
              </a:pPr>
              <a:t>2/15/2018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CE67DD6-5CCB-482D-B10D-B7845A939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C832418-D011-471F-8988-7CE61B34E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1E1BF-CCE6-47F5-A519-54B2DA2209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2290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190F177-AA11-4841-9183-85D357E2E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B2FD5-844D-4EE4-98AA-1441047216A4}" type="datetimeFigureOut">
              <a:rPr lang="en-US" altLang="en-US"/>
              <a:pPr>
                <a:defRPr/>
              </a:pPr>
              <a:t>2/15/2018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8D8EAD4-38C5-451B-A0E2-5B287EC74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AB22372-44B1-4AC3-AFFB-03B742603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E11B6-7896-48B4-9059-EA43C7B9F0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3483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C957400-C091-40FF-805D-78CC96A58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C0EF6-224F-45B5-B80D-F46098675AAF}" type="datetimeFigureOut">
              <a:rPr lang="en-US" altLang="en-US"/>
              <a:pPr>
                <a:defRPr/>
              </a:pPr>
              <a:t>2/15/2018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343BE93-8029-48DB-A06F-78B642B26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96ECFED-D5ED-48F0-AC42-E2527AB7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C855E-31D1-44DE-A5A8-C0F54C2503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7871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4D6BA69-4F76-4DDC-A43B-7A4324E79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66D68-6335-4E01-88EB-DE276FD82ABB}" type="datetimeFigureOut">
              <a:rPr lang="en-US" altLang="en-US"/>
              <a:pPr>
                <a:defRPr/>
              </a:pPr>
              <a:t>2/15/2018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38D593C-4803-4CCC-8535-C1DEF8375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680DDAC-EDFE-4D8D-AF32-308C955BC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3BEF0-3CCF-49D3-8CA8-D074262BBA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6366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C3D3EB4-137E-45ED-8E06-4D783578F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13308-42EB-46BC-968B-806255104B02}" type="datetimeFigureOut">
              <a:rPr lang="en-US" altLang="en-US"/>
              <a:pPr>
                <a:defRPr/>
              </a:pPr>
              <a:t>2/15/2018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228D647-EC15-4AFA-B6EF-D9DDEA1BD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57D2282-99FE-4543-8A46-5E1A0F777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43C93-7E72-43FC-87F0-733FA1F837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5492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9580CB8-5C9A-4BA3-A14B-31D917845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37D91-48E7-4ED8-AAD7-D06DDE9FB1EB}" type="datetimeFigureOut">
              <a:rPr lang="en-US" altLang="en-US"/>
              <a:pPr>
                <a:defRPr/>
              </a:pPr>
              <a:t>2/15/2018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0E1CAFE-5B6A-42B4-B60E-AB03287A9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5B9C79A-FF82-4DF8-8161-EADD8ED7C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824EA-DAAC-433B-A4BE-C98EA636A0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9344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15A0340-B85E-4431-B881-CE827A5AF0F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2CC599-944C-493B-8AD8-4AA0AE0E4B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73F89-9F25-47A6-89F7-81E4A7E1DC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24600"/>
            <a:ext cx="914400" cy="3968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90A2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2DD3A0DD-93C9-4B44-B298-F5A321F4EE92}" type="datetimeFigureOut">
              <a:rPr lang="en-US" altLang="en-US"/>
              <a:pPr>
                <a:defRPr/>
              </a:pPr>
              <a:t>2/15/2018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AAE3E-39D3-463C-B2A0-AEF7F0B9FD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0" y="6324600"/>
            <a:ext cx="28956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8F76E-1F3F-4C01-A636-DEC04936C5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152400"/>
            <a:ext cx="838200" cy="349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90A2"/>
                </a:solidFill>
                <a:cs typeface="Arial" panose="020B0604020202020204" pitchFamily="34" charset="0"/>
              </a:defRPr>
            </a:lvl1pPr>
          </a:lstStyle>
          <a:p>
            <a:fld id="{56FBDF3B-5328-4A47-BF7B-BAD5685A86C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18" r:id="rId10"/>
    <p:sldLayoutId id="21474838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9B8890A5-70EB-4702-9ADA-5D0B200A756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0AA7B8B9-A128-47CE-BF7F-51E9A87A4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40397-D79A-4833-9AC8-34E05373F6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D723964-A191-4F09-9BEC-A6DB14CB0F43}" type="datetimeFigureOut">
              <a:rPr lang="en-US" altLang="en-US"/>
              <a:pPr>
                <a:defRPr/>
              </a:pPr>
              <a:t>2/15/2018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BEE95-F12B-4CE2-BCC2-301080D042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01802-4B35-4E33-A229-7EAB434381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818C581-F477-4AF3-A4BA-9324A4CBD3F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pnpfocusmi@lists.acc.org" TargetMode="Externa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38848"/>
            <a:ext cx="1257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762000" y="6019800"/>
            <a:ext cx="1577579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051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</a:rPr>
              <a:t>Founding Sponsor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5321"/>
          <a:stretch/>
        </p:blipFill>
        <p:spPr>
          <a:xfrm>
            <a:off x="152400" y="1905001"/>
            <a:ext cx="5105400" cy="159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805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9B1B69C-EDD5-421E-9EBC-668C7296EF2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60174" y="1981200"/>
          <a:ext cx="22098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63B3F0D-6560-4B4A-A9EB-79E62D25E257}"/>
              </a:ext>
            </a:extLst>
          </p:cNvPr>
          <p:cNvSpPr txBox="1"/>
          <p:nvPr/>
        </p:nvSpPr>
        <p:spPr>
          <a:xfrm>
            <a:off x="812574" y="4190998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Readmission rates for 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Medicare patients</a:t>
            </a:r>
            <a:r>
              <a:rPr lang="en-US" b="1" dirty="0"/>
              <a:t> </a:t>
            </a:r>
            <a:r>
              <a:rPr lang="en-US" dirty="0"/>
              <a:t>in 2010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30B09B9-1AE8-442D-ABA3-C03D77E6BB25}"/>
              </a:ext>
            </a:extLst>
          </p:cNvPr>
          <p:cNvSpPr/>
          <p:nvPr/>
        </p:nvSpPr>
        <p:spPr>
          <a:xfrm>
            <a:off x="6274028" y="2505670"/>
            <a:ext cx="2447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$17.4 B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75E7824-5FB5-41DC-8D36-E48D0600E1C9}"/>
              </a:ext>
            </a:extLst>
          </p:cNvPr>
          <p:cNvSpPr txBox="1"/>
          <p:nvPr/>
        </p:nvSpPr>
        <p:spPr>
          <a:xfrm>
            <a:off x="6513747" y="3290751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Total cost of readmissions</a:t>
            </a:r>
          </a:p>
        </p:txBody>
      </p:sp>
      <p:pic>
        <p:nvPicPr>
          <p:cNvPr id="72" name="Graphic 22" descr="Man">
            <a:extLst>
              <a:ext uri="{FF2B5EF4-FFF2-40B4-BE49-F238E27FC236}">
                <a16:creationId xmlns:a16="http://schemas.microsoft.com/office/drawing/2014/main" id="{A463008A-8724-4015-8099-BBF306A044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33800" y="1981200"/>
            <a:ext cx="913319" cy="913319"/>
          </a:xfrm>
          <a:prstGeom prst="rect">
            <a:avLst/>
          </a:prstGeom>
        </p:spPr>
      </p:pic>
      <p:pic>
        <p:nvPicPr>
          <p:cNvPr id="73" name="Graphic 27" descr="Man">
            <a:extLst>
              <a:ext uri="{FF2B5EF4-FFF2-40B4-BE49-F238E27FC236}">
                <a16:creationId xmlns:a16="http://schemas.microsoft.com/office/drawing/2014/main" id="{D0FA3EE8-0C7D-4939-ADF1-2C773003FF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91000" y="1981200"/>
            <a:ext cx="913319" cy="913319"/>
          </a:xfrm>
          <a:prstGeom prst="rect">
            <a:avLst/>
          </a:prstGeom>
        </p:spPr>
      </p:pic>
      <p:pic>
        <p:nvPicPr>
          <p:cNvPr id="74" name="Graphic 32" descr="Man">
            <a:extLst>
              <a:ext uri="{FF2B5EF4-FFF2-40B4-BE49-F238E27FC236}">
                <a16:creationId xmlns:a16="http://schemas.microsoft.com/office/drawing/2014/main" id="{BDD151A8-0836-40F8-A5BF-7564133F28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48200" y="1981200"/>
            <a:ext cx="913319" cy="913319"/>
          </a:xfrm>
          <a:prstGeom prst="rect">
            <a:avLst/>
          </a:prstGeom>
        </p:spPr>
      </p:pic>
      <p:pic>
        <p:nvPicPr>
          <p:cNvPr id="75" name="Graphic 33" descr="Man">
            <a:extLst>
              <a:ext uri="{FF2B5EF4-FFF2-40B4-BE49-F238E27FC236}">
                <a16:creationId xmlns:a16="http://schemas.microsoft.com/office/drawing/2014/main" id="{3E4D7C38-C368-4F91-BE7B-74291F1CC8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05400" y="1981200"/>
            <a:ext cx="913319" cy="913319"/>
          </a:xfrm>
          <a:prstGeom prst="rect">
            <a:avLst/>
          </a:prstGeom>
        </p:spPr>
      </p:pic>
      <p:grpSp>
        <p:nvGrpSpPr>
          <p:cNvPr id="76" name="Graphic 8" descr="Man">
            <a:extLst>
              <a:ext uri="{FF2B5EF4-FFF2-40B4-BE49-F238E27FC236}">
                <a16:creationId xmlns:a16="http://schemas.microsoft.com/office/drawing/2014/main" id="{67D23F49-394E-4948-8616-BB4965C1F429}"/>
              </a:ext>
            </a:extLst>
          </p:cNvPr>
          <p:cNvGrpSpPr/>
          <p:nvPr/>
        </p:nvGrpSpPr>
        <p:grpSpPr>
          <a:xfrm>
            <a:off x="3276600" y="1981200"/>
            <a:ext cx="887605" cy="913319"/>
            <a:chOff x="3116663" y="1246187"/>
            <a:chExt cx="914400" cy="914400"/>
          </a:xfrm>
          <a:solidFill>
            <a:srgbClr val="FF0000"/>
          </a:solidFill>
        </p:grpSpPr>
        <p:sp>
          <p:nvSpPr>
            <p:cNvPr id="77" name="Freeform: Shape 35">
              <a:extLst>
                <a:ext uri="{FF2B5EF4-FFF2-40B4-BE49-F238E27FC236}">
                  <a16:creationId xmlns:a16="http://schemas.microsoft.com/office/drawing/2014/main" id="{5BB13F3F-523F-410B-B02C-0EC1C2734216}"/>
                </a:ext>
              </a:extLst>
            </p:cNvPr>
            <p:cNvSpPr/>
            <p:nvPr/>
          </p:nvSpPr>
          <p:spPr>
            <a:xfrm>
              <a:off x="3490519" y="1267618"/>
              <a:ext cx="161925" cy="161925"/>
            </a:xfrm>
            <a:custGeom>
              <a:avLst/>
              <a:gdLst/>
              <a:ahLst/>
              <a:cxnLst/>
              <a:rect l="0" t="0" r="0" b="0"/>
              <a:pathLst>
                <a:path w="161925" h="161925">
                  <a:moveTo>
                    <a:pt x="159544" y="83344"/>
                  </a:moveTo>
                  <a:cubicBezTo>
                    <a:pt x="159544" y="125428"/>
                    <a:pt x="125428" y="159544"/>
                    <a:pt x="83344" y="159544"/>
                  </a:cubicBezTo>
                  <a:cubicBezTo>
                    <a:pt x="41260" y="159544"/>
                    <a:pt x="7144" y="125428"/>
                    <a:pt x="7144" y="83344"/>
                  </a:cubicBezTo>
                  <a:cubicBezTo>
                    <a:pt x="7144" y="41260"/>
                    <a:pt x="41260" y="7144"/>
                    <a:pt x="83344" y="7144"/>
                  </a:cubicBezTo>
                  <a:cubicBezTo>
                    <a:pt x="125428" y="7144"/>
                    <a:pt x="159544" y="41260"/>
                    <a:pt x="159544" y="83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: Shape 36">
              <a:extLst>
                <a:ext uri="{FF2B5EF4-FFF2-40B4-BE49-F238E27FC236}">
                  <a16:creationId xmlns:a16="http://schemas.microsoft.com/office/drawing/2014/main" id="{E6FBC659-72F9-42AA-ACEE-AE796754A5AA}"/>
                </a:ext>
              </a:extLst>
            </p:cNvPr>
            <p:cNvSpPr/>
            <p:nvPr/>
          </p:nvSpPr>
          <p:spPr>
            <a:xfrm>
              <a:off x="3357169" y="1439068"/>
              <a:ext cx="428625" cy="695325"/>
            </a:xfrm>
            <a:custGeom>
              <a:avLst/>
              <a:gdLst/>
              <a:ahLst/>
              <a:cxnLst/>
              <a:rect l="0" t="0" r="0" b="0"/>
              <a:pathLst>
                <a:path w="428625" h="695325">
                  <a:moveTo>
                    <a:pt x="424339" y="304324"/>
                  </a:moveTo>
                  <a:lnTo>
                    <a:pt x="370999" y="77629"/>
                  </a:lnTo>
                  <a:cubicBezTo>
                    <a:pt x="369094" y="70009"/>
                    <a:pt x="365284" y="62389"/>
                    <a:pt x="359569" y="56674"/>
                  </a:cubicBezTo>
                  <a:cubicBezTo>
                    <a:pt x="336709" y="37624"/>
                    <a:pt x="310039" y="24289"/>
                    <a:pt x="279559" y="14764"/>
                  </a:cubicBezTo>
                  <a:cubicBezTo>
                    <a:pt x="258604" y="10954"/>
                    <a:pt x="237649" y="7144"/>
                    <a:pt x="216694" y="7144"/>
                  </a:cubicBezTo>
                  <a:cubicBezTo>
                    <a:pt x="195739" y="7144"/>
                    <a:pt x="174784" y="10954"/>
                    <a:pt x="153829" y="16669"/>
                  </a:cubicBezTo>
                  <a:cubicBezTo>
                    <a:pt x="123349" y="24289"/>
                    <a:pt x="96679" y="39529"/>
                    <a:pt x="73819" y="58579"/>
                  </a:cubicBezTo>
                  <a:cubicBezTo>
                    <a:pt x="68104" y="64294"/>
                    <a:pt x="64294" y="71914"/>
                    <a:pt x="62389" y="79534"/>
                  </a:cubicBezTo>
                  <a:lnTo>
                    <a:pt x="9049" y="306229"/>
                  </a:lnTo>
                  <a:cubicBezTo>
                    <a:pt x="9049" y="308134"/>
                    <a:pt x="7144" y="311944"/>
                    <a:pt x="7144" y="315754"/>
                  </a:cubicBezTo>
                  <a:cubicBezTo>
                    <a:pt x="7144" y="336709"/>
                    <a:pt x="24289" y="353854"/>
                    <a:pt x="45244" y="353854"/>
                  </a:cubicBezTo>
                  <a:cubicBezTo>
                    <a:pt x="62389" y="353854"/>
                    <a:pt x="77629" y="340519"/>
                    <a:pt x="81439" y="325279"/>
                  </a:cubicBezTo>
                  <a:lnTo>
                    <a:pt x="121444" y="159544"/>
                  </a:lnTo>
                  <a:lnTo>
                    <a:pt x="121444" y="692944"/>
                  </a:lnTo>
                  <a:lnTo>
                    <a:pt x="197644" y="692944"/>
                  </a:lnTo>
                  <a:lnTo>
                    <a:pt x="197644" y="350044"/>
                  </a:lnTo>
                  <a:lnTo>
                    <a:pt x="235744" y="350044"/>
                  </a:lnTo>
                  <a:lnTo>
                    <a:pt x="235744" y="692944"/>
                  </a:lnTo>
                  <a:lnTo>
                    <a:pt x="311944" y="692944"/>
                  </a:lnTo>
                  <a:lnTo>
                    <a:pt x="311944" y="157639"/>
                  </a:lnTo>
                  <a:lnTo>
                    <a:pt x="351949" y="323374"/>
                  </a:lnTo>
                  <a:cubicBezTo>
                    <a:pt x="355759" y="338614"/>
                    <a:pt x="370999" y="351949"/>
                    <a:pt x="388144" y="351949"/>
                  </a:cubicBezTo>
                  <a:cubicBezTo>
                    <a:pt x="409099" y="351949"/>
                    <a:pt x="426244" y="334804"/>
                    <a:pt x="426244" y="313849"/>
                  </a:cubicBezTo>
                  <a:cubicBezTo>
                    <a:pt x="426244" y="310039"/>
                    <a:pt x="424339" y="306229"/>
                    <a:pt x="424339" y="3043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9" name="Graphic 37" descr="Man">
            <a:extLst>
              <a:ext uri="{FF2B5EF4-FFF2-40B4-BE49-F238E27FC236}">
                <a16:creationId xmlns:a16="http://schemas.microsoft.com/office/drawing/2014/main" id="{3800C794-D693-4D00-8988-8936D2952B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41927" y="3590996"/>
            <a:ext cx="913319" cy="913319"/>
          </a:xfrm>
          <a:prstGeom prst="rect">
            <a:avLst/>
          </a:prstGeom>
        </p:spPr>
      </p:pic>
      <p:pic>
        <p:nvPicPr>
          <p:cNvPr id="80" name="Graphic 38" descr="Man">
            <a:extLst>
              <a:ext uri="{FF2B5EF4-FFF2-40B4-BE49-F238E27FC236}">
                <a16:creationId xmlns:a16="http://schemas.microsoft.com/office/drawing/2014/main" id="{F7B096CA-C293-42AF-BA92-231842A970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99127" y="3590996"/>
            <a:ext cx="913319" cy="913319"/>
          </a:xfrm>
          <a:prstGeom prst="rect">
            <a:avLst/>
          </a:prstGeom>
        </p:spPr>
      </p:pic>
      <p:pic>
        <p:nvPicPr>
          <p:cNvPr id="81" name="Graphic 39" descr="Man">
            <a:extLst>
              <a:ext uri="{FF2B5EF4-FFF2-40B4-BE49-F238E27FC236}">
                <a16:creationId xmlns:a16="http://schemas.microsoft.com/office/drawing/2014/main" id="{647BADD2-D851-4FAB-8BAF-EACEACA711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56327" y="3590996"/>
            <a:ext cx="913319" cy="913319"/>
          </a:xfrm>
          <a:prstGeom prst="rect">
            <a:avLst/>
          </a:prstGeom>
        </p:spPr>
      </p:pic>
      <p:grpSp>
        <p:nvGrpSpPr>
          <p:cNvPr id="82" name="Graphic 8" descr="Man">
            <a:extLst>
              <a:ext uri="{FF2B5EF4-FFF2-40B4-BE49-F238E27FC236}">
                <a16:creationId xmlns:a16="http://schemas.microsoft.com/office/drawing/2014/main" id="{74B43F7A-5193-4CAE-ACBF-B82EFE45E336}"/>
              </a:ext>
            </a:extLst>
          </p:cNvPr>
          <p:cNvGrpSpPr/>
          <p:nvPr/>
        </p:nvGrpSpPr>
        <p:grpSpPr>
          <a:xfrm>
            <a:off x="3484727" y="3590996"/>
            <a:ext cx="887605" cy="913319"/>
            <a:chOff x="3116663" y="1246187"/>
            <a:chExt cx="914400" cy="914400"/>
          </a:xfrm>
          <a:solidFill>
            <a:srgbClr val="C00000"/>
          </a:solidFill>
        </p:grpSpPr>
        <p:sp>
          <p:nvSpPr>
            <p:cNvPr id="83" name="Freeform: Shape 41">
              <a:extLst>
                <a:ext uri="{FF2B5EF4-FFF2-40B4-BE49-F238E27FC236}">
                  <a16:creationId xmlns:a16="http://schemas.microsoft.com/office/drawing/2014/main" id="{082C5DF1-3963-4516-BF1E-F25DCF62980F}"/>
                </a:ext>
              </a:extLst>
            </p:cNvPr>
            <p:cNvSpPr/>
            <p:nvPr/>
          </p:nvSpPr>
          <p:spPr>
            <a:xfrm>
              <a:off x="3490519" y="1267618"/>
              <a:ext cx="161925" cy="161925"/>
            </a:xfrm>
            <a:custGeom>
              <a:avLst/>
              <a:gdLst/>
              <a:ahLst/>
              <a:cxnLst/>
              <a:rect l="0" t="0" r="0" b="0"/>
              <a:pathLst>
                <a:path w="161925" h="161925">
                  <a:moveTo>
                    <a:pt x="159544" y="83344"/>
                  </a:moveTo>
                  <a:cubicBezTo>
                    <a:pt x="159544" y="125428"/>
                    <a:pt x="125428" y="159544"/>
                    <a:pt x="83344" y="159544"/>
                  </a:cubicBezTo>
                  <a:cubicBezTo>
                    <a:pt x="41260" y="159544"/>
                    <a:pt x="7144" y="125428"/>
                    <a:pt x="7144" y="83344"/>
                  </a:cubicBezTo>
                  <a:cubicBezTo>
                    <a:pt x="7144" y="41260"/>
                    <a:pt x="41260" y="7144"/>
                    <a:pt x="83344" y="7144"/>
                  </a:cubicBezTo>
                  <a:cubicBezTo>
                    <a:pt x="125428" y="7144"/>
                    <a:pt x="159544" y="41260"/>
                    <a:pt x="159544" y="83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: Shape 42">
              <a:extLst>
                <a:ext uri="{FF2B5EF4-FFF2-40B4-BE49-F238E27FC236}">
                  <a16:creationId xmlns:a16="http://schemas.microsoft.com/office/drawing/2014/main" id="{E744C7B7-E084-487F-AA78-B8CE347A206E}"/>
                </a:ext>
              </a:extLst>
            </p:cNvPr>
            <p:cNvSpPr/>
            <p:nvPr/>
          </p:nvSpPr>
          <p:spPr>
            <a:xfrm>
              <a:off x="3357169" y="1439068"/>
              <a:ext cx="428625" cy="695325"/>
            </a:xfrm>
            <a:custGeom>
              <a:avLst/>
              <a:gdLst/>
              <a:ahLst/>
              <a:cxnLst/>
              <a:rect l="0" t="0" r="0" b="0"/>
              <a:pathLst>
                <a:path w="428625" h="695325">
                  <a:moveTo>
                    <a:pt x="424339" y="304324"/>
                  </a:moveTo>
                  <a:lnTo>
                    <a:pt x="370999" y="77629"/>
                  </a:lnTo>
                  <a:cubicBezTo>
                    <a:pt x="369094" y="70009"/>
                    <a:pt x="365284" y="62389"/>
                    <a:pt x="359569" y="56674"/>
                  </a:cubicBezTo>
                  <a:cubicBezTo>
                    <a:pt x="336709" y="37624"/>
                    <a:pt x="310039" y="24289"/>
                    <a:pt x="279559" y="14764"/>
                  </a:cubicBezTo>
                  <a:cubicBezTo>
                    <a:pt x="258604" y="10954"/>
                    <a:pt x="237649" y="7144"/>
                    <a:pt x="216694" y="7144"/>
                  </a:cubicBezTo>
                  <a:cubicBezTo>
                    <a:pt x="195739" y="7144"/>
                    <a:pt x="174784" y="10954"/>
                    <a:pt x="153829" y="16669"/>
                  </a:cubicBezTo>
                  <a:cubicBezTo>
                    <a:pt x="123349" y="24289"/>
                    <a:pt x="96679" y="39529"/>
                    <a:pt x="73819" y="58579"/>
                  </a:cubicBezTo>
                  <a:cubicBezTo>
                    <a:pt x="68104" y="64294"/>
                    <a:pt x="64294" y="71914"/>
                    <a:pt x="62389" y="79534"/>
                  </a:cubicBezTo>
                  <a:lnTo>
                    <a:pt x="9049" y="306229"/>
                  </a:lnTo>
                  <a:cubicBezTo>
                    <a:pt x="9049" y="308134"/>
                    <a:pt x="7144" y="311944"/>
                    <a:pt x="7144" y="315754"/>
                  </a:cubicBezTo>
                  <a:cubicBezTo>
                    <a:pt x="7144" y="336709"/>
                    <a:pt x="24289" y="353854"/>
                    <a:pt x="45244" y="353854"/>
                  </a:cubicBezTo>
                  <a:cubicBezTo>
                    <a:pt x="62389" y="353854"/>
                    <a:pt x="77629" y="340519"/>
                    <a:pt x="81439" y="325279"/>
                  </a:cubicBezTo>
                  <a:lnTo>
                    <a:pt x="121444" y="159544"/>
                  </a:lnTo>
                  <a:lnTo>
                    <a:pt x="121444" y="692944"/>
                  </a:lnTo>
                  <a:lnTo>
                    <a:pt x="197644" y="692944"/>
                  </a:lnTo>
                  <a:lnTo>
                    <a:pt x="197644" y="350044"/>
                  </a:lnTo>
                  <a:lnTo>
                    <a:pt x="235744" y="350044"/>
                  </a:lnTo>
                  <a:lnTo>
                    <a:pt x="235744" y="692944"/>
                  </a:lnTo>
                  <a:lnTo>
                    <a:pt x="311944" y="692944"/>
                  </a:lnTo>
                  <a:lnTo>
                    <a:pt x="311944" y="157639"/>
                  </a:lnTo>
                  <a:lnTo>
                    <a:pt x="351949" y="323374"/>
                  </a:lnTo>
                  <a:cubicBezTo>
                    <a:pt x="355759" y="338614"/>
                    <a:pt x="370999" y="351949"/>
                    <a:pt x="388144" y="351949"/>
                  </a:cubicBezTo>
                  <a:cubicBezTo>
                    <a:pt x="409099" y="351949"/>
                    <a:pt x="426244" y="334804"/>
                    <a:pt x="426244" y="313849"/>
                  </a:cubicBezTo>
                  <a:cubicBezTo>
                    <a:pt x="426244" y="310039"/>
                    <a:pt x="424339" y="306229"/>
                    <a:pt x="424339" y="3043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3486369E-85F6-490C-A6B1-0786D8D162F1}"/>
              </a:ext>
            </a:extLst>
          </p:cNvPr>
          <p:cNvSpPr txBox="1"/>
          <p:nvPr/>
        </p:nvSpPr>
        <p:spPr>
          <a:xfrm>
            <a:off x="3581395" y="4642258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Readmitted within 30 days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65D48BE-9932-4D2C-A170-9CA0F4876A96}"/>
              </a:ext>
            </a:extLst>
          </p:cNvPr>
          <p:cNvSpPr txBox="1"/>
          <p:nvPr/>
        </p:nvSpPr>
        <p:spPr>
          <a:xfrm>
            <a:off x="4000834" y="1682086"/>
            <a:ext cx="1292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MI patients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8D75103-A66A-4D98-89DC-F70FFB9E4E39}"/>
              </a:ext>
            </a:extLst>
          </p:cNvPr>
          <p:cNvSpPr txBox="1"/>
          <p:nvPr/>
        </p:nvSpPr>
        <p:spPr>
          <a:xfrm>
            <a:off x="4019879" y="3282286"/>
            <a:ext cx="1292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HF patients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67B3B7-BCB2-47B4-AD22-B480C74AE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The Problem</a:t>
            </a:r>
          </a:p>
        </p:txBody>
      </p:sp>
    </p:spTree>
    <p:extLst>
      <p:ext uri="{BB962C8B-B14F-4D97-AF65-F5344CB8AC3E}">
        <p14:creationId xmlns:p14="http://schemas.microsoft.com/office/powerpoint/2010/main" val="1552085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78121"/>
            <a:ext cx="3886200" cy="172711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4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Improves care for cardiovascular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patients</a:t>
            </a:r>
            <a:br>
              <a:rPr lang="en-US" sz="3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7E0EDAA-55DF-4294-A984-50CDE731D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Patient Navigator Program</a:t>
            </a:r>
          </a:p>
        </p:txBody>
      </p:sp>
    </p:spTree>
    <p:extLst>
      <p:ext uri="{BB962C8B-B14F-4D97-AF65-F5344CB8AC3E}">
        <p14:creationId xmlns:p14="http://schemas.microsoft.com/office/powerpoint/2010/main" val="3136739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78121"/>
            <a:ext cx="3810000" cy="172711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4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Improves care for cardiovascular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patients</a:t>
            </a:r>
            <a:br>
              <a:rPr lang="en-US" sz="3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7E0EDAA-55DF-4294-A984-50CDE731D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Patient Navigator Program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8E583FB-DE80-45C4-B939-A7E83428C6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2027536"/>
              </p:ext>
            </p:extLst>
          </p:nvPr>
        </p:nvGraphicFramePr>
        <p:xfrm>
          <a:off x="2819400" y="1676400"/>
          <a:ext cx="5867400" cy="3652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15041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78121"/>
            <a:ext cx="3810000" cy="172711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4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Improves care for cardiovascular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patients</a:t>
            </a:r>
            <a:br>
              <a:rPr lang="en-US" sz="3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816806"/>
              </p:ext>
            </p:extLst>
          </p:nvPr>
        </p:nvGraphicFramePr>
        <p:xfrm>
          <a:off x="2819400" y="1676400"/>
          <a:ext cx="5867400" cy="3652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F7E0EDAA-55DF-4294-A984-50CDE731D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Patient Navigator Program</a:t>
            </a:r>
          </a:p>
        </p:txBody>
      </p:sp>
    </p:spTree>
    <p:extLst>
      <p:ext uri="{BB962C8B-B14F-4D97-AF65-F5344CB8AC3E}">
        <p14:creationId xmlns:p14="http://schemas.microsoft.com/office/powerpoint/2010/main" val="990725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78121"/>
            <a:ext cx="3810000" cy="172711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4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Improves care for cardiovascular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patients</a:t>
            </a:r>
            <a:br>
              <a:rPr lang="en-US" sz="3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2819400" y="1676400"/>
          <a:ext cx="5867400" cy="3652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F7E0EDAA-55DF-4294-A984-50CDE731D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Patient Navigator Program</a:t>
            </a:r>
          </a:p>
        </p:txBody>
      </p:sp>
    </p:spTree>
    <p:extLst>
      <p:ext uri="{BB962C8B-B14F-4D97-AF65-F5344CB8AC3E}">
        <p14:creationId xmlns:p14="http://schemas.microsoft.com/office/powerpoint/2010/main" val="1759709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50725345"/>
              </p:ext>
            </p:extLst>
          </p:nvPr>
        </p:nvGraphicFramePr>
        <p:xfrm>
          <a:off x="381000" y="1752600"/>
          <a:ext cx="83820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2">
            <a:extLst>
              <a:ext uri="{FF2B5EF4-FFF2-40B4-BE49-F238E27FC236}">
                <a16:creationId xmlns:a16="http://schemas.microsoft.com/office/drawing/2014/main" id="{B1763ABC-BECB-4663-8C07-ED2775903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lvl="0" eaLnBrk="1" fontAlgn="auto" hangingPunct="1">
              <a:spcAft>
                <a:spcPts val="0"/>
              </a:spcAft>
              <a:defRPr/>
            </a:pPr>
            <a:r>
              <a:rPr lang="en-US" altLang="en-US" b="1" dirty="0">
                <a:solidFill>
                  <a:srgbClr val="00386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Goals</a:t>
            </a:r>
            <a:endParaRPr lang="en-US" sz="8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943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67399074"/>
              </p:ext>
            </p:extLst>
          </p:nvPr>
        </p:nvGraphicFramePr>
        <p:xfrm>
          <a:off x="381000" y="1752600"/>
          <a:ext cx="83820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2">
            <a:extLst>
              <a:ext uri="{FF2B5EF4-FFF2-40B4-BE49-F238E27FC236}">
                <a16:creationId xmlns:a16="http://schemas.microsoft.com/office/drawing/2014/main" id="{B1763ABC-BECB-4663-8C07-ED2775903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lvl="0" eaLnBrk="1" fontAlgn="auto" hangingPunct="1">
              <a:spcAft>
                <a:spcPts val="0"/>
              </a:spcAft>
              <a:defRPr/>
            </a:pPr>
            <a:r>
              <a:rPr lang="en-US" altLang="en-US" b="1" dirty="0">
                <a:solidFill>
                  <a:srgbClr val="00386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Goals</a:t>
            </a:r>
            <a:endParaRPr lang="en-US" sz="8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245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381000" y="1752600"/>
          <a:ext cx="83820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2">
            <a:extLst>
              <a:ext uri="{FF2B5EF4-FFF2-40B4-BE49-F238E27FC236}">
                <a16:creationId xmlns:a16="http://schemas.microsoft.com/office/drawing/2014/main" id="{B1763ABC-BECB-4663-8C07-ED2775903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lvl="0" eaLnBrk="1" fontAlgn="auto" hangingPunct="1">
              <a:spcAft>
                <a:spcPts val="0"/>
              </a:spcAft>
              <a:defRPr/>
            </a:pPr>
            <a:r>
              <a:rPr lang="en-US" altLang="en-US" b="1" dirty="0">
                <a:solidFill>
                  <a:srgbClr val="00386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Goals</a:t>
            </a:r>
            <a:endParaRPr lang="en-US" sz="8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575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CDAB4-2821-4AE7-8FD4-87976273B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84498"/>
            <a:ext cx="4343400" cy="4092287"/>
          </a:xfrm>
        </p:spPr>
        <p:txBody>
          <a:bodyPr/>
          <a:lstStyle/>
          <a:p>
            <a:r>
              <a:rPr lang="en-US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Campaign 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broad implementation of the original Patient Navigator program (MI)</a:t>
            </a:r>
          </a:p>
          <a:p>
            <a:pPr marL="0" indent="0">
              <a:buNone/>
            </a:pPr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3B4A168-7FA9-44AD-85D0-B33576D3EE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9892267"/>
              </p:ext>
            </p:extLst>
          </p:nvPr>
        </p:nvGraphicFramePr>
        <p:xfrm>
          <a:off x="4800600" y="2362203"/>
          <a:ext cx="3886200" cy="293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2">
            <a:extLst>
              <a:ext uri="{FF2B5EF4-FFF2-40B4-BE49-F238E27FC236}">
                <a16:creationId xmlns:a16="http://schemas.microsoft.com/office/drawing/2014/main" id="{C1CEAAAA-3C64-43AA-8EA1-EE0709F76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lvl="0" eaLnBrk="1" fontAlgn="auto" hangingPunct="1">
              <a:spcAft>
                <a:spcPts val="0"/>
              </a:spcAft>
              <a:defRPr/>
            </a:pPr>
            <a:r>
              <a:rPr lang="en-US" altLang="en-US" sz="4000" b="1" dirty="0">
                <a:solidFill>
                  <a:srgbClr val="00386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National and Cohort QI Campaign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896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CDAB4-2821-4AE7-8FD4-87976273B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84498"/>
            <a:ext cx="4343400" cy="4092287"/>
          </a:xfrm>
        </p:spPr>
        <p:txBody>
          <a:bodyPr/>
          <a:lstStyle/>
          <a:p>
            <a:r>
              <a:rPr lang="en-US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Campaign 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broad implementation of the original Patient Navigator program (MI)</a:t>
            </a:r>
          </a:p>
          <a:p>
            <a:pPr marL="0" indent="0">
              <a:buNone/>
            </a:pPr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Cohort Campaign 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develop new strategies that support 90-day readmission reduction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3B4A168-7FA9-44AD-85D0-B33576D3EE2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800600" y="2362203"/>
          <a:ext cx="3886200" cy="293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2">
            <a:extLst>
              <a:ext uri="{FF2B5EF4-FFF2-40B4-BE49-F238E27FC236}">
                <a16:creationId xmlns:a16="http://schemas.microsoft.com/office/drawing/2014/main" id="{C1CEAAAA-3C64-43AA-8EA1-EE0709F76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lvl="0" eaLnBrk="1" fontAlgn="auto" hangingPunct="1">
              <a:spcAft>
                <a:spcPts val="0"/>
              </a:spcAft>
              <a:defRPr/>
            </a:pPr>
            <a:r>
              <a:rPr lang="en-US" altLang="en-US" sz="4000" b="1" dirty="0">
                <a:solidFill>
                  <a:srgbClr val="00386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National and Cohort QI Campaign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58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tle 1"/>
          <p:cNvSpPr txBox="1">
            <a:spLocks/>
          </p:cNvSpPr>
          <p:nvPr/>
        </p:nvSpPr>
        <p:spPr bwMode="auto">
          <a:xfrm>
            <a:off x="1033463" y="4127278"/>
            <a:ext cx="6934200" cy="116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18415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273050" indent="1841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273050" indent="18415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273050" indent="1841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73050" indent="18415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730250" indent="18415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1187450" indent="18415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644650" indent="18415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2101850" indent="18415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1F497D"/>
                </a:solidFill>
              </a:rPr>
              <a:t>Please submit your questions for the moderated question and answer session</a:t>
            </a:r>
            <a:r>
              <a:rPr lang="en-US" altLang="en-US" sz="2400" dirty="0">
                <a:solidFill>
                  <a:srgbClr val="1F497D"/>
                </a:solidFill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363F9C-695D-4F78-94A2-AAC5E227FB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321"/>
          <a:stretch/>
        </p:blipFill>
        <p:spPr>
          <a:xfrm>
            <a:off x="152400" y="1905001"/>
            <a:ext cx="5105400" cy="159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3771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4418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Participation in the original Patient Navigator Program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Completed a recruitment survey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Selection criteria:  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Self-Identified Interest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Varied Geographic Location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ACC Member leadership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Infrastructure to support the Navigator Program</a:t>
            </a:r>
          </a:p>
          <a:p>
            <a:pPr marL="342883" lvl="1" indent="-342883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2668F220-E4DC-4FE6-9ABE-08693641F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lvl="0" eaLnBrk="1" fontAlgn="auto" hangingPunct="1">
              <a:spcAft>
                <a:spcPts val="0"/>
              </a:spcAft>
              <a:defRPr/>
            </a:pPr>
            <a:r>
              <a:rPr lang="en-US" altLang="en-US" sz="4000" b="1" dirty="0">
                <a:solidFill>
                  <a:srgbClr val="00386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the 15 Cohort Hospitals Were Chosen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333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8D753433-1051-4587-BF9D-C8A939F77144}"/>
              </a:ext>
            </a:extLst>
          </p:cNvPr>
          <p:cNvGrpSpPr/>
          <p:nvPr/>
        </p:nvGrpSpPr>
        <p:grpSpPr>
          <a:xfrm>
            <a:off x="76200" y="503238"/>
            <a:ext cx="8991600" cy="5364162"/>
            <a:chOff x="155575" y="-144463"/>
            <a:chExt cx="8845550" cy="528796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C754895-4B36-43CF-8142-AC9213832AC2}"/>
                </a:ext>
              </a:extLst>
            </p:cNvPr>
            <p:cNvGrpSpPr/>
            <p:nvPr/>
          </p:nvGrpSpPr>
          <p:grpSpPr>
            <a:xfrm>
              <a:off x="295275" y="15397"/>
              <a:ext cx="8705850" cy="5128103"/>
              <a:chOff x="295275" y="15397"/>
              <a:chExt cx="8705850" cy="5128103"/>
            </a:xfrm>
          </p:grpSpPr>
          <p:pic>
            <p:nvPicPr>
              <p:cNvPr id="14338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275" y="15397"/>
                <a:ext cx="8705850" cy="5128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5-Point Star 2"/>
              <p:cNvSpPr/>
              <p:nvPr/>
            </p:nvSpPr>
            <p:spPr>
              <a:xfrm>
                <a:off x="7086600" y="3943350"/>
                <a:ext cx="457200" cy="457200"/>
              </a:xfrm>
              <a:prstGeom prst="star5">
                <a:avLst/>
              </a:prstGeom>
              <a:solidFill>
                <a:srgbClr val="A500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5-Point Star 15"/>
              <p:cNvSpPr/>
              <p:nvPr/>
            </p:nvSpPr>
            <p:spPr>
              <a:xfrm>
                <a:off x="5562600" y="1276350"/>
                <a:ext cx="533400" cy="457200"/>
              </a:xfrm>
              <a:prstGeom prst="star5">
                <a:avLst/>
              </a:prstGeom>
              <a:solidFill>
                <a:srgbClr val="A500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5-Point Star 16"/>
              <p:cNvSpPr/>
              <p:nvPr/>
            </p:nvSpPr>
            <p:spPr>
              <a:xfrm>
                <a:off x="609600" y="1962150"/>
                <a:ext cx="533400" cy="457200"/>
              </a:xfrm>
              <a:prstGeom prst="star5">
                <a:avLst/>
              </a:prstGeom>
              <a:solidFill>
                <a:srgbClr val="A500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5-Point Star 17"/>
              <p:cNvSpPr/>
              <p:nvPr/>
            </p:nvSpPr>
            <p:spPr>
              <a:xfrm>
                <a:off x="4761794" y="1733549"/>
                <a:ext cx="533400" cy="457200"/>
              </a:xfrm>
              <a:prstGeom prst="star5">
                <a:avLst/>
              </a:prstGeom>
              <a:solidFill>
                <a:srgbClr val="A500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5-Point Star 18"/>
              <p:cNvSpPr/>
              <p:nvPr/>
            </p:nvSpPr>
            <p:spPr>
              <a:xfrm>
                <a:off x="5943600" y="1988256"/>
                <a:ext cx="533400" cy="457200"/>
              </a:xfrm>
              <a:prstGeom prst="star5">
                <a:avLst/>
              </a:prstGeom>
              <a:solidFill>
                <a:srgbClr val="A500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5-Point Star 19"/>
              <p:cNvSpPr/>
              <p:nvPr/>
            </p:nvSpPr>
            <p:spPr>
              <a:xfrm>
                <a:off x="990600" y="342422"/>
                <a:ext cx="457200" cy="457200"/>
              </a:xfrm>
              <a:prstGeom prst="star5">
                <a:avLst/>
              </a:prstGeom>
              <a:solidFill>
                <a:srgbClr val="A500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5-Point Star 20"/>
              <p:cNvSpPr/>
              <p:nvPr/>
            </p:nvSpPr>
            <p:spPr>
              <a:xfrm>
                <a:off x="5676900" y="1733549"/>
                <a:ext cx="533400" cy="384881"/>
              </a:xfrm>
              <a:prstGeom prst="star5">
                <a:avLst/>
              </a:prstGeom>
              <a:solidFill>
                <a:srgbClr val="A500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5-Point Star 21"/>
              <p:cNvSpPr/>
              <p:nvPr/>
            </p:nvSpPr>
            <p:spPr>
              <a:xfrm>
                <a:off x="4204000" y="3588585"/>
                <a:ext cx="557794" cy="457200"/>
              </a:xfrm>
              <a:prstGeom prst="star5">
                <a:avLst/>
              </a:prstGeom>
              <a:solidFill>
                <a:srgbClr val="A500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5-Point Star 22"/>
              <p:cNvSpPr/>
              <p:nvPr/>
            </p:nvSpPr>
            <p:spPr>
              <a:xfrm>
                <a:off x="4605338" y="2375315"/>
                <a:ext cx="533400" cy="457200"/>
              </a:xfrm>
              <a:prstGeom prst="star5">
                <a:avLst/>
              </a:prstGeom>
              <a:solidFill>
                <a:srgbClr val="A500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5-Point Star 23"/>
              <p:cNvSpPr/>
              <p:nvPr/>
            </p:nvSpPr>
            <p:spPr>
              <a:xfrm>
                <a:off x="4468282" y="3289974"/>
                <a:ext cx="533400" cy="500976"/>
              </a:xfrm>
              <a:prstGeom prst="star5">
                <a:avLst/>
              </a:prstGeom>
              <a:solidFill>
                <a:srgbClr val="A500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5-Point Star 24"/>
              <p:cNvSpPr/>
              <p:nvPr/>
            </p:nvSpPr>
            <p:spPr>
              <a:xfrm>
                <a:off x="7086600" y="2684959"/>
                <a:ext cx="457200" cy="440267"/>
              </a:xfrm>
              <a:prstGeom prst="star5">
                <a:avLst/>
              </a:prstGeom>
              <a:solidFill>
                <a:srgbClr val="A500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5-Point Star 25"/>
              <p:cNvSpPr/>
              <p:nvPr/>
            </p:nvSpPr>
            <p:spPr>
              <a:xfrm>
                <a:off x="7281862" y="2033670"/>
                <a:ext cx="457200" cy="457200"/>
              </a:xfrm>
              <a:prstGeom prst="star5">
                <a:avLst/>
              </a:prstGeom>
              <a:solidFill>
                <a:srgbClr val="A500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5-Point Star 26"/>
              <p:cNvSpPr/>
              <p:nvPr/>
            </p:nvSpPr>
            <p:spPr>
              <a:xfrm>
                <a:off x="7010400" y="2335585"/>
                <a:ext cx="457200" cy="457200"/>
              </a:xfrm>
              <a:prstGeom prst="star5">
                <a:avLst/>
              </a:prstGeom>
              <a:solidFill>
                <a:srgbClr val="A500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5-Point Star 27"/>
              <p:cNvSpPr/>
              <p:nvPr/>
            </p:nvSpPr>
            <p:spPr>
              <a:xfrm>
                <a:off x="7142339" y="3131385"/>
                <a:ext cx="457200" cy="457200"/>
              </a:xfrm>
              <a:prstGeom prst="star5">
                <a:avLst/>
              </a:prstGeom>
              <a:solidFill>
                <a:srgbClr val="A500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5-Point Star 28"/>
              <p:cNvSpPr/>
              <p:nvPr/>
            </p:nvSpPr>
            <p:spPr>
              <a:xfrm>
                <a:off x="8372827" y="1576470"/>
                <a:ext cx="533400" cy="457200"/>
              </a:xfrm>
              <a:prstGeom prst="star5">
                <a:avLst/>
              </a:prstGeom>
              <a:solidFill>
                <a:srgbClr val="A500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572430" y="4095751"/>
              <a:ext cx="2619220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1200" dirty="0">
                  <a:latin typeface="Calibri" panose="020F0502020204030204" pitchFamily="34" charset="0"/>
                </a:rPr>
                <a:t>Original Patient Navigator Hospital</a:t>
              </a:r>
            </a:p>
            <a:p>
              <a:pPr>
                <a:lnSpc>
                  <a:spcPct val="200000"/>
                </a:lnSpc>
              </a:pPr>
              <a:r>
                <a:rPr lang="en-US" sz="1200" dirty="0">
                  <a:latin typeface="Calibri" panose="020F0502020204030204" pitchFamily="34" charset="0"/>
                </a:rPr>
                <a:t>Focus MI Hospital</a:t>
              </a:r>
            </a:p>
          </p:txBody>
        </p:sp>
        <p:sp>
          <p:nvSpPr>
            <p:cNvPr id="5" name="AutoShape 2" descr="Image result for 15 point yellow star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AutoShape 4" descr="Image result for 15 point yellow star"/>
            <p:cNvSpPr>
              <a:spLocks noChangeAspect="1" noChangeArrowheads="1"/>
            </p:cNvSpPr>
            <p:nvPr/>
          </p:nvSpPr>
          <p:spPr bwMode="auto">
            <a:xfrm>
              <a:off x="307975" y="79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124200" y="4248150"/>
              <a:ext cx="152400" cy="76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304800" y="4629150"/>
              <a:ext cx="294655" cy="256148"/>
            </a:xfrm>
            <a:prstGeom prst="star5">
              <a:avLst/>
            </a:prstGeom>
            <a:solidFill>
              <a:srgbClr val="A50021"/>
            </a:solidFill>
            <a:ln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14043" y="4171950"/>
              <a:ext cx="276167" cy="320040"/>
              <a:chOff x="-657168" y="2613900"/>
              <a:chExt cx="276167" cy="239409"/>
            </a:xfrm>
          </p:grpSpPr>
          <p:sp>
            <p:nvSpPr>
              <p:cNvPr id="9" name="Isosceles Triangle 8"/>
              <p:cNvSpPr/>
              <p:nvPr/>
            </p:nvSpPr>
            <p:spPr>
              <a:xfrm>
                <a:off x="-657168" y="2613900"/>
                <a:ext cx="274320" cy="182880"/>
              </a:xfrm>
              <a:prstGeom prst="triangle">
                <a:avLst/>
              </a:prstGeom>
              <a:solidFill>
                <a:srgbClr val="FFCC00"/>
              </a:solidFill>
              <a:ln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Isosceles Triangle 9"/>
              <p:cNvSpPr/>
              <p:nvPr/>
            </p:nvSpPr>
            <p:spPr>
              <a:xfrm rot="10800000">
                <a:off x="-655321" y="2670429"/>
                <a:ext cx="274320" cy="182880"/>
              </a:xfrm>
              <a:prstGeom prst="triangle">
                <a:avLst/>
              </a:prstGeom>
              <a:solidFill>
                <a:srgbClr val="FFCC00"/>
              </a:solidFill>
              <a:ln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601953B-76B6-4A64-B593-E3AB01941EB5}"/>
                </a:ext>
              </a:extLst>
            </p:cNvPr>
            <p:cNvSpPr/>
            <p:nvPr/>
          </p:nvSpPr>
          <p:spPr>
            <a:xfrm>
              <a:off x="1524000" y="4926747"/>
              <a:ext cx="228600" cy="834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55913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75972"/>
            <a:ext cx="4038600" cy="2570044"/>
          </a:xfrm>
        </p:spPr>
        <p:txBody>
          <a:bodyPr/>
          <a:lstStyle/>
          <a:p>
            <a:r>
              <a:rPr lang="en-US" dirty="0"/>
              <a:t>STEMI Performance Composite</a:t>
            </a:r>
          </a:p>
          <a:p>
            <a:r>
              <a:rPr lang="en-US" dirty="0"/>
              <a:t>NSTEMI Performance Composite</a:t>
            </a:r>
          </a:p>
          <a:p>
            <a:r>
              <a:rPr lang="en-US" dirty="0"/>
              <a:t>Defect Free Care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3CCB2F0F-A6AC-4C70-98BD-517A901EFD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5127" y="2375972"/>
            <a:ext cx="4038600" cy="2722444"/>
          </a:xfrm>
        </p:spPr>
        <p:txBody>
          <a:bodyPr/>
          <a:lstStyle/>
          <a:p>
            <a:r>
              <a:rPr lang="en-US" dirty="0"/>
              <a:t>Aldosterone blocking agent for LVSD</a:t>
            </a:r>
          </a:p>
          <a:p>
            <a:r>
              <a:rPr lang="en-US" dirty="0"/>
              <a:t>Bleeding</a:t>
            </a:r>
          </a:p>
          <a:p>
            <a:r>
              <a:rPr lang="en-US" dirty="0"/>
              <a:t>Mortality</a:t>
            </a:r>
          </a:p>
          <a:p>
            <a:r>
              <a:rPr lang="en-US" dirty="0"/>
              <a:t>Cardiac rehab referral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90A426-BCC4-46AD-B30B-6C550346825C}"/>
              </a:ext>
            </a:extLst>
          </p:cNvPr>
          <p:cNvSpPr txBox="1"/>
          <p:nvPr/>
        </p:nvSpPr>
        <p:spPr>
          <a:xfrm>
            <a:off x="1219200" y="1232972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ACTION Registry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F3C7183-A892-4262-9B09-905B03EA4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National and Cohort MI Metrics</a:t>
            </a:r>
          </a:p>
        </p:txBody>
      </p:sp>
    </p:spTree>
    <p:extLst>
      <p:ext uri="{BB962C8B-B14F-4D97-AF65-F5344CB8AC3E}">
        <p14:creationId xmlns:p14="http://schemas.microsoft.com/office/powerpoint/2010/main" val="7434320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525963"/>
          </a:xfrm>
        </p:spPr>
        <p:txBody>
          <a:bodyPr/>
          <a:lstStyle/>
          <a:p>
            <a:r>
              <a:rPr lang="en-US" dirty="0"/>
              <a:t>Readmissions</a:t>
            </a:r>
          </a:p>
          <a:p>
            <a:r>
              <a:rPr lang="en-US" dirty="0"/>
              <a:t>Patient satisfaction</a:t>
            </a:r>
          </a:p>
          <a:p>
            <a:r>
              <a:rPr lang="en-US" dirty="0"/>
              <a:t>AMI patients identified</a:t>
            </a:r>
          </a:p>
          <a:p>
            <a:r>
              <a:rPr lang="en-US" dirty="0"/>
              <a:t>AMI patients assessed for risk of readmission</a:t>
            </a:r>
          </a:p>
          <a:p>
            <a:r>
              <a:rPr lang="en-US" dirty="0"/>
              <a:t>Medication Reconciliation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9CF5DD-092F-4B9C-B104-38595BB7C2BC}"/>
              </a:ext>
            </a:extLst>
          </p:cNvPr>
          <p:cNvSpPr txBox="1"/>
          <p:nvPr/>
        </p:nvSpPr>
        <p:spPr>
          <a:xfrm>
            <a:off x="1219200" y="1232972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Other Care Transition Metrics</a:t>
            </a:r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366AE1F9-A916-40A0-8736-F32242613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National and Cohort MI Metrics</a:t>
            </a:r>
          </a:p>
        </p:txBody>
      </p:sp>
    </p:spTree>
    <p:extLst>
      <p:ext uri="{BB962C8B-B14F-4D97-AF65-F5344CB8AC3E}">
        <p14:creationId xmlns:p14="http://schemas.microsoft.com/office/powerpoint/2010/main" val="13081297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525963"/>
          </a:xfrm>
        </p:spPr>
        <p:txBody>
          <a:bodyPr/>
          <a:lstStyle/>
          <a:p>
            <a:r>
              <a:rPr lang="en-US" dirty="0"/>
              <a:t>Readmissions</a:t>
            </a:r>
          </a:p>
          <a:p>
            <a:r>
              <a:rPr lang="en-US" dirty="0"/>
              <a:t>Patient satisfaction</a:t>
            </a:r>
          </a:p>
          <a:p>
            <a:r>
              <a:rPr lang="en-US" dirty="0"/>
              <a:t>AMI patients identified</a:t>
            </a:r>
          </a:p>
          <a:p>
            <a:r>
              <a:rPr lang="en-US" dirty="0"/>
              <a:t>AMI patients assessed for risk of readmission</a:t>
            </a:r>
          </a:p>
          <a:p>
            <a:r>
              <a:rPr lang="en-US" dirty="0"/>
              <a:t>Medication Reconciliation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9CF5DD-092F-4B9C-B104-38595BB7C2BC}"/>
              </a:ext>
            </a:extLst>
          </p:cNvPr>
          <p:cNvSpPr txBox="1"/>
          <p:nvPr/>
        </p:nvSpPr>
        <p:spPr>
          <a:xfrm>
            <a:off x="1219200" y="1232972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Other Care Transition Metrics</a:t>
            </a:r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366AE1F9-A916-40A0-8736-F32242613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National and Cohort MI Metrics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86627EC-0C52-4801-9573-81AC2F2B00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525963"/>
          </a:xfrm>
        </p:spPr>
        <p:txBody>
          <a:bodyPr/>
          <a:lstStyle/>
          <a:p>
            <a:r>
              <a:rPr lang="en-US" dirty="0"/>
              <a:t>Discharge Summary Communication</a:t>
            </a:r>
          </a:p>
          <a:p>
            <a:r>
              <a:rPr lang="en-US" dirty="0"/>
              <a:t>Patient Education on self-care plan and medications</a:t>
            </a:r>
          </a:p>
          <a:p>
            <a:r>
              <a:rPr lang="en-US" dirty="0"/>
              <a:t>Providing community resources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8611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4114800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Review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program requirements</a:t>
            </a:r>
          </a:p>
          <a:p>
            <a:pPr lvl="0">
              <a:buFont typeface="Wingdings" panose="05000000000000000000" pitchFamily="2" charset="2"/>
              <a:buChar char="ü"/>
            </a:pPr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Opt-in to participate in the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Navigator Focus MI Program</a:t>
            </a:r>
          </a:p>
          <a:p>
            <a:pPr marL="400031" lvl="1" indent="0">
              <a:buNone/>
            </a:pP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Note: You will be required to log in using your NCDR user name and password to Opt into the program.</a:t>
            </a:r>
          </a:p>
          <a:p>
            <a:pPr marL="400031" lvl="1" indent="0">
              <a:buNone/>
            </a:pPr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Establish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 multidisciplinary Navigator Focus MI team </a:t>
            </a:r>
          </a:p>
          <a:p>
            <a:pPr marL="400031" lvl="1" indent="0">
              <a:buNone/>
            </a:pP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Include an administrator, physician, and nurse champion. </a:t>
            </a:r>
          </a:p>
          <a:p>
            <a:pPr marL="400031" lvl="1" indent="0">
              <a:buNone/>
            </a:pPr>
            <a:endParaRPr lang="en-US" sz="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Submit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your hospital’s baseline data in the data collection survey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FF1B72C-4B8D-4FAB-B9C1-4E469CCBF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349518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6" t="8257" r="10526" b="1661"/>
          <a:stretch/>
        </p:blipFill>
        <p:spPr>
          <a:xfrm>
            <a:off x="0" y="184552"/>
            <a:ext cx="9144000" cy="6521048"/>
          </a:xfrm>
        </p:spPr>
      </p:pic>
      <p:sp>
        <p:nvSpPr>
          <p:cNvPr id="3" name="Oval 2"/>
          <p:cNvSpPr/>
          <p:nvPr/>
        </p:nvSpPr>
        <p:spPr>
          <a:xfrm>
            <a:off x="1295400" y="2895600"/>
            <a:ext cx="1371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BD61A2-938D-4632-B50A-6A2C3B025CD3}"/>
              </a:ext>
            </a:extLst>
          </p:cNvPr>
          <p:cNvSpPr/>
          <p:nvPr/>
        </p:nvSpPr>
        <p:spPr>
          <a:xfrm>
            <a:off x="7543800" y="990600"/>
            <a:ext cx="4572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ECFC60-ACC0-41B3-9718-726526F26DAC}"/>
              </a:ext>
            </a:extLst>
          </p:cNvPr>
          <p:cNvSpPr/>
          <p:nvPr/>
        </p:nvSpPr>
        <p:spPr>
          <a:xfrm>
            <a:off x="2971800" y="1981200"/>
            <a:ext cx="990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3055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11F29C8-FD0D-4F31-B2D1-82BB2AB590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6" t="8418" r="4381"/>
          <a:stretch/>
        </p:blipFill>
        <p:spPr>
          <a:xfrm>
            <a:off x="-152400" y="419100"/>
            <a:ext cx="9296400" cy="621030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15613A-C59A-453E-BCF6-40F94B4368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85" t="6694" r="1193"/>
          <a:stretch/>
        </p:blipFill>
        <p:spPr>
          <a:xfrm>
            <a:off x="4191000" y="2057400"/>
            <a:ext cx="4919000" cy="2133600"/>
          </a:xfrm>
          <a:prstGeom prst="rect">
            <a:avLst/>
          </a:prstGeom>
        </p:spPr>
      </p:pic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088063C1-E328-4D68-A091-FC25C105391B}"/>
              </a:ext>
            </a:extLst>
          </p:cNvPr>
          <p:cNvSpPr/>
          <p:nvPr/>
        </p:nvSpPr>
        <p:spPr>
          <a:xfrm rot="16200000">
            <a:off x="2705101" y="2705099"/>
            <a:ext cx="2133601" cy="838200"/>
          </a:xfrm>
          <a:prstGeom prst="triangle">
            <a:avLst>
              <a:gd name="adj" fmla="val 2727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7E6EAE-34D9-4192-A57D-4CB76698DD32}"/>
              </a:ext>
            </a:extLst>
          </p:cNvPr>
          <p:cNvSpPr/>
          <p:nvPr/>
        </p:nvSpPr>
        <p:spPr>
          <a:xfrm>
            <a:off x="5867400" y="914400"/>
            <a:ext cx="3810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4263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463B32B-4116-432F-B1A4-612CC354DB42}"/>
              </a:ext>
            </a:extLst>
          </p:cNvPr>
          <p:cNvGrpSpPr/>
          <p:nvPr/>
        </p:nvGrpSpPr>
        <p:grpSpPr>
          <a:xfrm>
            <a:off x="23091" y="685800"/>
            <a:ext cx="9144000" cy="5928528"/>
            <a:chOff x="23091" y="685800"/>
            <a:chExt cx="9144000" cy="592852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0685184-3D49-4037-9CEA-73FCF339C9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70" r="1086" b="2222"/>
            <a:stretch/>
          </p:blipFill>
          <p:spPr>
            <a:xfrm>
              <a:off x="23091" y="685800"/>
              <a:ext cx="9144000" cy="5928528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7FBA750-BE78-4DE5-B6F8-FB23CBCC720C}"/>
                </a:ext>
              </a:extLst>
            </p:cNvPr>
            <p:cNvSpPr/>
            <p:nvPr/>
          </p:nvSpPr>
          <p:spPr>
            <a:xfrm>
              <a:off x="6781800" y="1066800"/>
              <a:ext cx="18288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FDE6550-537B-4A53-860D-064442446736}"/>
                </a:ext>
              </a:extLst>
            </p:cNvPr>
            <p:cNvSpPr/>
            <p:nvPr/>
          </p:nvSpPr>
          <p:spPr>
            <a:xfrm>
              <a:off x="304800" y="2286000"/>
              <a:ext cx="685800" cy="152400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56AB75F-61E7-402F-9A34-5A363D3DFAE2}"/>
                </a:ext>
              </a:extLst>
            </p:cNvPr>
            <p:cNvSpPr/>
            <p:nvPr/>
          </p:nvSpPr>
          <p:spPr>
            <a:xfrm>
              <a:off x="320964" y="3429000"/>
              <a:ext cx="898236" cy="152400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58063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75" t="1447" r="4000"/>
          <a:stretch/>
        </p:blipFill>
        <p:spPr>
          <a:xfrm>
            <a:off x="221798" y="762000"/>
            <a:ext cx="8700403" cy="44350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2112180"/>
            <a:ext cx="3249451" cy="30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73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B9B096E-34E6-42CE-B45F-DC3D9B38C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Webinar Objectives</a:t>
            </a:r>
          </a:p>
        </p:txBody>
      </p:sp>
    </p:spTree>
    <p:extLst>
      <p:ext uri="{BB962C8B-B14F-4D97-AF65-F5344CB8AC3E}">
        <p14:creationId xmlns:p14="http://schemas.microsoft.com/office/powerpoint/2010/main" val="32089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18D0FD9-22DD-4C29-B62C-0790E2A7A8D6}"/>
              </a:ext>
            </a:extLst>
          </p:cNvPr>
          <p:cNvGrpSpPr/>
          <p:nvPr/>
        </p:nvGrpSpPr>
        <p:grpSpPr>
          <a:xfrm>
            <a:off x="4" y="838200"/>
            <a:ext cx="9151081" cy="4477701"/>
            <a:chOff x="4" y="838200"/>
            <a:chExt cx="9151081" cy="447770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5405" y="838200"/>
              <a:ext cx="6029325" cy="89535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" y="1752600"/>
              <a:ext cx="9151081" cy="3563301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A49AC84-6D02-4658-9143-68D9A3C4A354}"/>
                </a:ext>
              </a:extLst>
            </p:cNvPr>
            <p:cNvSpPr/>
            <p:nvPr/>
          </p:nvSpPr>
          <p:spPr>
            <a:xfrm>
              <a:off x="2176467" y="4800600"/>
              <a:ext cx="42672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082612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CDDAB0F-0691-49DF-A542-79D109BB7AF3}"/>
              </a:ext>
            </a:extLst>
          </p:cNvPr>
          <p:cNvSpPr txBox="1"/>
          <p:nvPr/>
        </p:nvSpPr>
        <p:spPr>
          <a:xfrm>
            <a:off x="1457328" y="1581441"/>
            <a:ext cx="6229351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Upon opening the survey tool, you will see three main pieces:</a:t>
            </a:r>
          </a:p>
          <a:p>
            <a:pPr eaLnBrk="1" hangingPunct="1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New Surveys, Pending Surveys, Completed Surveys.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8D1D500-E2FF-4477-B02E-0CC1FF01F844}"/>
              </a:ext>
            </a:extLst>
          </p:cNvPr>
          <p:cNvGrpSpPr/>
          <p:nvPr/>
        </p:nvGrpSpPr>
        <p:grpSpPr>
          <a:xfrm>
            <a:off x="1457328" y="2251473"/>
            <a:ext cx="6229351" cy="3763567"/>
            <a:chOff x="1457328" y="2251473"/>
            <a:chExt cx="6229351" cy="3763567"/>
          </a:xfrm>
        </p:grpSpPr>
        <p:pic>
          <p:nvPicPr>
            <p:cNvPr id="6" name="Content Placeholder 3"/>
            <p:cNvPicPr>
              <a:picLocks noChangeAspect="1"/>
            </p:cNvPicPr>
            <p:nvPr/>
          </p:nvPicPr>
          <p:blipFill rotWithShape="1">
            <a:blip r:embed="rId2"/>
            <a:srcRect b="4245"/>
            <a:stretch/>
          </p:blipFill>
          <p:spPr>
            <a:xfrm>
              <a:off x="1457328" y="2251473"/>
              <a:ext cx="6229351" cy="3763567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132C08B-C19F-4936-B077-A0F9EA0734A7}"/>
                </a:ext>
              </a:extLst>
            </p:cNvPr>
            <p:cNvSpPr/>
            <p:nvPr/>
          </p:nvSpPr>
          <p:spPr>
            <a:xfrm>
              <a:off x="1546098" y="3002280"/>
              <a:ext cx="393192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773EB8D-3170-4031-8CE7-135DF230901F}"/>
                </a:ext>
              </a:extLst>
            </p:cNvPr>
            <p:cNvSpPr/>
            <p:nvPr/>
          </p:nvSpPr>
          <p:spPr>
            <a:xfrm>
              <a:off x="1559814" y="3496450"/>
              <a:ext cx="393192" cy="210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5A737F6-55BF-4A2B-BC2B-FBA3A4EEDB38}"/>
                </a:ext>
              </a:extLst>
            </p:cNvPr>
            <p:cNvSpPr/>
            <p:nvPr/>
          </p:nvSpPr>
          <p:spPr>
            <a:xfrm>
              <a:off x="1546098" y="4008121"/>
              <a:ext cx="393192" cy="2103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9839DAC-B187-4BE9-B6E4-06EF9880DA1D}"/>
                </a:ext>
              </a:extLst>
            </p:cNvPr>
            <p:cNvSpPr/>
            <p:nvPr/>
          </p:nvSpPr>
          <p:spPr>
            <a:xfrm>
              <a:off x="1559814" y="4218433"/>
              <a:ext cx="393192" cy="262808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EF54297-FAB9-44A6-AA37-97EBCCE856CE}"/>
                </a:ext>
              </a:extLst>
            </p:cNvPr>
            <p:cNvSpPr/>
            <p:nvPr/>
          </p:nvSpPr>
          <p:spPr>
            <a:xfrm>
              <a:off x="1546098" y="3714722"/>
              <a:ext cx="393192" cy="246888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3FA91FB-2600-46DD-ADBF-B98EE6FF0111}"/>
                </a:ext>
              </a:extLst>
            </p:cNvPr>
            <p:cNvSpPr/>
            <p:nvPr/>
          </p:nvSpPr>
          <p:spPr>
            <a:xfrm>
              <a:off x="1573530" y="3230880"/>
              <a:ext cx="365760" cy="228600"/>
            </a:xfrm>
            <a:prstGeom prst="rect">
              <a:avLst/>
            </a:prstGeom>
            <a:solidFill>
              <a:srgbClr val="E6E6E6"/>
            </a:solidFill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7E8F81A0-5D63-418D-A554-00B24B3DF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Survey Tool Layout</a:t>
            </a:r>
          </a:p>
        </p:txBody>
      </p:sp>
    </p:spTree>
    <p:extLst>
      <p:ext uri="{BB962C8B-B14F-4D97-AF65-F5344CB8AC3E}">
        <p14:creationId xmlns:p14="http://schemas.microsoft.com/office/powerpoint/2010/main" val="30889410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6844058-D0E3-47BF-88D4-CDAE1CA618E3}"/>
              </a:ext>
            </a:extLst>
          </p:cNvPr>
          <p:cNvGrpSpPr/>
          <p:nvPr/>
        </p:nvGrpSpPr>
        <p:grpSpPr>
          <a:xfrm>
            <a:off x="-48125" y="1600200"/>
            <a:ext cx="9220199" cy="3657600"/>
            <a:chOff x="-76200" y="742951"/>
            <a:chExt cx="9950601" cy="3962400"/>
          </a:xfrm>
        </p:grpSpPr>
        <p:pic>
          <p:nvPicPr>
            <p:cNvPr id="5" name="Content Placeholder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6200" y="742951"/>
              <a:ext cx="9950601" cy="396240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5715000" y="1352550"/>
              <a:ext cx="4114800" cy="2926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DF3CCBC1-B7DF-4375-8FD6-CAACE4417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Survey Collection Tool</a:t>
            </a:r>
          </a:p>
        </p:txBody>
      </p:sp>
    </p:spTree>
    <p:extLst>
      <p:ext uri="{BB962C8B-B14F-4D97-AF65-F5344CB8AC3E}">
        <p14:creationId xmlns:p14="http://schemas.microsoft.com/office/powerpoint/2010/main" val="21101191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1219206" y="1529834"/>
            <a:ext cx="68585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alibri" panose="020F0502020204030204" pitchFamily="34" charset="0"/>
              </a:rPr>
              <a:t>ACTION Registry Process metrics do not need to be manually entered.  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1" y="1899167"/>
            <a:ext cx="8801100" cy="46482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A521EBD-ABA2-4728-A17A-CBE36F9CE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Survey Collection Tool</a:t>
            </a:r>
          </a:p>
        </p:txBody>
      </p:sp>
    </p:spTree>
    <p:extLst>
      <p:ext uri="{BB962C8B-B14F-4D97-AF65-F5344CB8AC3E}">
        <p14:creationId xmlns:p14="http://schemas.microsoft.com/office/powerpoint/2010/main" val="41944829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887CA91-EFF9-4ED5-9882-665AC0850DD2}"/>
              </a:ext>
            </a:extLst>
          </p:cNvPr>
          <p:cNvGrpSpPr/>
          <p:nvPr/>
        </p:nvGrpSpPr>
        <p:grpSpPr>
          <a:xfrm>
            <a:off x="0" y="30362"/>
            <a:ext cx="9144000" cy="6617981"/>
            <a:chOff x="0" y="30362"/>
            <a:chExt cx="9144000" cy="661798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61EEA7D-CE66-4B0B-90D6-EC3C14B9E3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79" t="6427" r="17789"/>
            <a:stretch/>
          </p:blipFill>
          <p:spPr>
            <a:xfrm>
              <a:off x="0" y="30362"/>
              <a:ext cx="9144000" cy="6617981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531B0DA-3B9B-45B8-AE0E-11817AF35476}"/>
                </a:ext>
              </a:extLst>
            </p:cNvPr>
            <p:cNvSpPr/>
            <p:nvPr/>
          </p:nvSpPr>
          <p:spPr>
            <a:xfrm>
              <a:off x="5127522" y="1447800"/>
              <a:ext cx="663677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545BA6A-E2DC-42BE-AE8F-1FF9D7F024EA}"/>
                </a:ext>
              </a:extLst>
            </p:cNvPr>
            <p:cNvSpPr/>
            <p:nvPr/>
          </p:nvSpPr>
          <p:spPr>
            <a:xfrm>
              <a:off x="3124200" y="1524000"/>
              <a:ext cx="12954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E7CA114-559C-4248-8843-F53AE1D4123D}"/>
                </a:ext>
              </a:extLst>
            </p:cNvPr>
            <p:cNvSpPr/>
            <p:nvPr/>
          </p:nvSpPr>
          <p:spPr>
            <a:xfrm>
              <a:off x="7467600" y="6858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08146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1CAB3A9-E30E-413D-8985-D4AB630D1E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6" t="8108" r="11147"/>
          <a:stretch/>
        </p:blipFill>
        <p:spPr>
          <a:xfrm>
            <a:off x="-533400" y="-1"/>
            <a:ext cx="8991600" cy="6815365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E40277-7B52-45FD-848B-5A955A1839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3" y="1271003"/>
            <a:ext cx="4891247" cy="3145649"/>
          </a:xfrm>
          <a:prstGeom prst="rect">
            <a:avLst/>
          </a:prstGeom>
        </p:spPr>
      </p:pic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C5A4766B-BB36-424B-AE0A-1F579A22D820}"/>
              </a:ext>
            </a:extLst>
          </p:cNvPr>
          <p:cNvSpPr/>
          <p:nvPr/>
        </p:nvSpPr>
        <p:spPr>
          <a:xfrm rot="16200000">
            <a:off x="1551379" y="1243622"/>
            <a:ext cx="3145649" cy="3200407"/>
          </a:xfrm>
          <a:prstGeom prst="triangle">
            <a:avLst>
              <a:gd name="adj" fmla="val 2958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EC6E2C5-4807-4634-8E22-EED3DBBE4D9C}"/>
              </a:ext>
            </a:extLst>
          </p:cNvPr>
          <p:cNvCxnSpPr/>
          <p:nvPr/>
        </p:nvCxnSpPr>
        <p:spPr>
          <a:xfrm>
            <a:off x="4786156" y="4416647"/>
            <a:ext cx="4815047" cy="0"/>
          </a:xfrm>
          <a:prstGeom prst="line">
            <a:avLst/>
          </a:prstGeom>
          <a:ln w="190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9143A132-DDE3-4039-916D-318DAE267C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1" y="547102"/>
            <a:ext cx="464426" cy="20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4094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993D52-F2A5-492C-970D-016E1F0679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/>
          <a:stretch/>
        </p:blipFill>
        <p:spPr>
          <a:xfrm>
            <a:off x="0" y="-25678"/>
            <a:ext cx="9144000" cy="689748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2CAEDCE-37B0-43A3-89A4-078046F7E6B1}"/>
              </a:ext>
            </a:extLst>
          </p:cNvPr>
          <p:cNvSpPr/>
          <p:nvPr/>
        </p:nvSpPr>
        <p:spPr>
          <a:xfrm>
            <a:off x="2819400" y="4419600"/>
            <a:ext cx="990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D2FD9F-7E52-4D99-8376-37934389D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533400"/>
            <a:ext cx="408467" cy="17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4189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72F9981-D107-43CC-BEBF-56BAF59209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/>
          <a:stretch/>
        </p:blipFill>
        <p:spPr>
          <a:xfrm>
            <a:off x="-838200" y="-25678"/>
            <a:ext cx="9144000" cy="68974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F8C33D-F824-42FB-9055-4F2E6C3F42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6" t="21818" r="28301" b="12207"/>
          <a:stretch/>
        </p:blipFill>
        <p:spPr>
          <a:xfrm>
            <a:off x="5502763" y="1447798"/>
            <a:ext cx="3641237" cy="360215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Triangle 5">
            <a:extLst>
              <a:ext uri="{FF2B5EF4-FFF2-40B4-BE49-F238E27FC236}">
                <a16:creationId xmlns:a16="http://schemas.microsoft.com/office/drawing/2014/main" id="{451DA1F2-2639-4B4E-A653-882B90959146}"/>
              </a:ext>
            </a:extLst>
          </p:cNvPr>
          <p:cNvSpPr/>
          <p:nvPr/>
        </p:nvSpPr>
        <p:spPr>
          <a:xfrm rot="16200000">
            <a:off x="2474304" y="2021496"/>
            <a:ext cx="3602152" cy="2454760"/>
          </a:xfrm>
          <a:prstGeom prst="triangle">
            <a:avLst>
              <a:gd name="adj" fmla="val 26735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FF9EA9-AE4C-4B3D-999B-FC0F72FBC4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513169"/>
            <a:ext cx="457200" cy="19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651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DDC8440-C6B8-4A50-964D-F3661CB6DC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/>
          <a:stretch/>
        </p:blipFill>
        <p:spPr>
          <a:xfrm>
            <a:off x="-838200" y="-25678"/>
            <a:ext cx="9144000" cy="68974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0019C0-B64E-4916-B10E-B6696A84D4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4" y="2506189"/>
            <a:ext cx="4563527" cy="3437411"/>
          </a:xfrm>
          <a:prstGeom prst="rect">
            <a:avLst/>
          </a:prstGeom>
          <a:ln w="19050">
            <a:solidFill>
              <a:schemeClr val="accent5"/>
            </a:solidFill>
          </a:ln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4B8F77F6-02FD-4517-A825-764436FD270D}"/>
              </a:ext>
            </a:extLst>
          </p:cNvPr>
          <p:cNvSpPr/>
          <p:nvPr/>
        </p:nvSpPr>
        <p:spPr>
          <a:xfrm rot="16200000">
            <a:off x="2548492" y="3920094"/>
            <a:ext cx="3437413" cy="609595"/>
          </a:xfrm>
          <a:prstGeom prst="triangle">
            <a:avLst>
              <a:gd name="adj" fmla="val 168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AB168B-9198-4522-9185-5FA8C0FB9F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5300" y="533400"/>
            <a:ext cx="488900" cy="13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1882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475121-8ABE-4129-9FD4-F6438F6809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/>
          <a:stretch/>
        </p:blipFill>
        <p:spPr>
          <a:xfrm>
            <a:off x="-838200" y="-25678"/>
            <a:ext cx="9144000" cy="68974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4E3166-2EDE-4843-B981-31310D181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533400"/>
            <a:ext cx="457200" cy="1856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0F0490-CAFC-4FB7-B46B-9D164A4E4650}"/>
              </a:ext>
            </a:extLst>
          </p:cNvPr>
          <p:cNvSpPr txBox="1"/>
          <p:nvPr/>
        </p:nvSpPr>
        <p:spPr>
          <a:xfrm>
            <a:off x="5486400" y="4563321"/>
            <a:ext cx="3581400" cy="16850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68580" tIns="34291" rIns="68580" bIns="34291" rtlCol="0">
            <a:spAutoFit/>
          </a:bodyPr>
          <a:lstStyle/>
          <a:p>
            <a:r>
              <a:rPr lang="en-US" sz="2100" dirty="0">
                <a:latin typeface="Calibri" panose="020F0502020204030204" pitchFamily="34" charset="0"/>
              </a:rPr>
              <a:t>Email </a:t>
            </a:r>
            <a:r>
              <a:rPr lang="en-US" sz="2100" dirty="0">
                <a:latin typeface="Calibri" panose="020F0502020204030204" pitchFamily="34" charset="0"/>
                <a:hlinkClick r:id="rId5"/>
              </a:rPr>
              <a:t>pnpfocusmi@lists.acc.org</a:t>
            </a:r>
            <a:r>
              <a:rPr lang="en-US" sz="2100" dirty="0">
                <a:latin typeface="Calibri" panose="020F0502020204030204" pitchFamily="34" charset="0"/>
              </a:rPr>
              <a:t> to subscribe! Don’t forget to add this address to your contacts so that emails aren’t marked as spam.</a:t>
            </a:r>
          </a:p>
        </p:txBody>
      </p:sp>
      <p:sp>
        <p:nvSpPr>
          <p:cNvPr id="8" name="Triangle 4">
            <a:extLst>
              <a:ext uri="{FF2B5EF4-FFF2-40B4-BE49-F238E27FC236}">
                <a16:creationId xmlns:a16="http://schemas.microsoft.com/office/drawing/2014/main" id="{28DC51BD-6533-4D3C-8133-2DBB1846EA77}"/>
              </a:ext>
            </a:extLst>
          </p:cNvPr>
          <p:cNvSpPr/>
          <p:nvPr/>
        </p:nvSpPr>
        <p:spPr>
          <a:xfrm rot="16200000">
            <a:off x="3500863" y="4262856"/>
            <a:ext cx="1608877" cy="2362200"/>
          </a:xfrm>
          <a:prstGeom prst="triangle">
            <a:avLst>
              <a:gd name="adj" fmla="val 1833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549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4050"/>
            <a:ext cx="8229600" cy="30099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Describe the goal of the Patient Navigator Program: Focus MI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B9B096E-34E6-42CE-B45F-DC3D9B38C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Webinar Objectives</a:t>
            </a:r>
          </a:p>
        </p:txBody>
      </p:sp>
    </p:spTree>
    <p:extLst>
      <p:ext uri="{BB962C8B-B14F-4D97-AF65-F5344CB8AC3E}">
        <p14:creationId xmlns:p14="http://schemas.microsoft.com/office/powerpoint/2010/main" val="8177253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9" name="Picture 5" descr="Image result for compendi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21933">
            <a:off x="-49147" y="1468777"/>
            <a:ext cx="4156363" cy="415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0359936">
            <a:off x="710733" y="2656728"/>
            <a:ext cx="25947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Patient Navigator: Focus MI</a:t>
            </a:r>
          </a:p>
          <a:p>
            <a:pPr algn="ctr"/>
            <a:endParaRPr lang="en-US" sz="2400" b="1" dirty="0">
              <a:solidFill>
                <a:schemeClr val="accent6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Compendium of</a:t>
            </a:r>
          </a:p>
          <a:p>
            <a:pPr algn="ctr"/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Best Practices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5B15D11-3CF5-4CD4-A639-C8351FEEEB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979158"/>
              </p:ext>
            </p:extLst>
          </p:nvPr>
        </p:nvGraphicFramePr>
        <p:xfrm>
          <a:off x="4343400" y="124090"/>
          <a:ext cx="4648200" cy="65832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7408">
                  <a:extLst>
                    <a:ext uri="{9D8B030D-6E8A-4147-A177-3AD203B41FA5}">
                      <a16:colId xmlns:a16="http://schemas.microsoft.com/office/drawing/2014/main" val="2041692631"/>
                    </a:ext>
                  </a:extLst>
                </a:gridCol>
                <a:gridCol w="3440792">
                  <a:extLst>
                    <a:ext uri="{9D8B030D-6E8A-4147-A177-3AD203B41FA5}">
                      <a16:colId xmlns:a16="http://schemas.microsoft.com/office/drawing/2014/main" val="848308581"/>
                    </a:ext>
                  </a:extLst>
                </a:gridCol>
              </a:tblGrid>
              <a:tr h="433978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1. 30 day unadjusted readmission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Readmission template</a:t>
                      </a:r>
                    </a:p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Readmit interview tool for Cerner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550655"/>
                  </a:ext>
                </a:extLst>
              </a:tr>
              <a:tr h="750711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5. CMS 30 Day Risk Standardized 30 Day Episode of Payment Measure for AMI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How to extract CMS Data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076686"/>
                  </a:ext>
                </a:extLst>
              </a:tr>
              <a:tr h="1068321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6. Metrics from Action Registry GWTG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Multidisciplinary Rounds; ACS Admission; AMI in General Discharge; Outpatient cardiac rehab order in EPIC; Acute Coronary Syndrome Mini Order; Cardiac Rehab Referral and brochure; STEMINSTEMI PMs; ACTION Bleeding; Manuscript Predicting Hospital Mortality for AMI Patients; AACVPR ACCF AHA Performance Measures for Cardiac Rehab Secondary Prevention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775781"/>
                  </a:ext>
                </a:extLst>
              </a:tr>
              <a:tr h="591907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7. Heart Failure Performance Measures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Boost Tool; Core measure quality sheet; HF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</a:rPr>
                        <a:t>SmartSet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 for EPIC; Admission Order Set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081271"/>
                  </a:ext>
                </a:extLst>
              </a:tr>
              <a:tr h="591907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8. HF and AMI patients risk of readmission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Core measure quality sheet; Flor chart HF and AMI high risk patients; Admission Risk Assessment HF and AMI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811333"/>
                  </a:ext>
                </a:extLst>
              </a:tr>
              <a:tr h="591907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9. Medication reconciliation and documentation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Flow chart Med rec and counseling; Pharmacy Med rec and Counseling;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53352"/>
                  </a:ext>
                </a:extLst>
              </a:tr>
              <a:tr h="591907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10. Follow-up visit scheduled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Appointment Card and Medication Education;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</a:rPr>
                        <a:t>PostDCAApptFlowcart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; Appointment Card</a:t>
                      </a:r>
                    </a:p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254258"/>
                  </a:ext>
                </a:extLst>
              </a:tr>
              <a:tr h="433978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11. HF patient arrives at follow up appt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Call transition question; Integrated Health criteria; Post Discharge callback AMI-CHF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54955"/>
                  </a:ext>
                </a:extLst>
              </a:tr>
              <a:tr h="591907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12. Discharge summary available to follow up physician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Discharge Checklist AMI and HF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395427"/>
                  </a:ext>
                </a:extLst>
              </a:tr>
              <a:tr h="750711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13. Clinician discussion and documentation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AMI Patient ED RN Instruction checklist; HF Zones; Community Resources brochure; ACS Individualized Patient Education tool; AMI stoplight; HF Education Algorithm; MI Education Algorithm; Sample Patient cards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857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806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7013905-C6B9-4EBA-8692-856515635663}"/>
              </a:ext>
            </a:extLst>
          </p:cNvPr>
          <p:cNvSpPr txBox="1">
            <a:spLocks/>
          </p:cNvSpPr>
          <p:nvPr/>
        </p:nvSpPr>
        <p:spPr>
          <a:xfrm>
            <a:off x="3666469" y="2209805"/>
            <a:ext cx="5440363" cy="2555875"/>
          </a:xfrm>
          <a:prstGeom prst="rect">
            <a:avLst/>
          </a:prstGeom>
        </p:spPr>
        <p:txBody>
          <a:bodyPr lIns="68580" tIns="34291" rIns="68580" bIns="34291">
            <a:norm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0045" lvl="1" indent="-257162" defTabSz="457166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>
                <a:solidFill>
                  <a:sysClr val="windowText" lastClr="000000"/>
                </a:solidFill>
              </a:rPr>
              <a:t>  Drill down on each measure</a:t>
            </a:r>
          </a:p>
          <a:p>
            <a:pPr marL="600045" lvl="1" indent="-257162" defTabSz="457166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>
                <a:solidFill>
                  <a:sysClr val="windowText" lastClr="000000"/>
                </a:solidFill>
              </a:rPr>
              <a:t>  Prioritize your areas for improvement </a:t>
            </a:r>
          </a:p>
          <a:p>
            <a:pPr marL="600045" lvl="1" indent="-257162" defTabSz="457166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>
                <a:solidFill>
                  <a:sysClr val="windowText" lastClr="000000"/>
                </a:solidFill>
              </a:rPr>
              <a:t>  How does this impact                         </a:t>
            </a:r>
          </a:p>
          <a:p>
            <a:pPr marL="342883" lvl="1" indent="0" defTabSz="457166" fontAlgn="auto">
              <a:spcAft>
                <a:spcPts val="0"/>
              </a:spcAft>
              <a:buNone/>
              <a:defRPr/>
            </a:pPr>
            <a:r>
              <a:rPr lang="en-US" sz="2800" dirty="0">
                <a:solidFill>
                  <a:sysClr val="windowText" lastClr="000000"/>
                </a:solidFill>
              </a:rPr>
              <a:t>      patients?</a:t>
            </a:r>
          </a:p>
          <a:p>
            <a:pPr marL="342875" indent="-342875" defTabSz="457166" fontAlgn="auto">
              <a:spcAft>
                <a:spcPts val="0"/>
              </a:spcAft>
              <a:defRPr/>
            </a:pPr>
            <a:endParaRPr lang="en-US" sz="2800" dirty="0">
              <a:solidFill>
                <a:sysClr val="windowText" lastClr="000000"/>
              </a:solidFill>
            </a:endParaRPr>
          </a:p>
        </p:txBody>
      </p:sp>
      <p:pic>
        <p:nvPicPr>
          <p:cNvPr id="41988" name="Picture 1">
            <a:extLst>
              <a:ext uri="{FF2B5EF4-FFF2-40B4-BE49-F238E27FC236}">
                <a16:creationId xmlns:a16="http://schemas.microsoft.com/office/drawing/2014/main" id="{61DA49E8-53F4-4B3D-9336-18C47CB145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7"/>
          <a:stretch>
            <a:fillRect/>
          </a:stretch>
        </p:blipFill>
        <p:spPr bwMode="auto">
          <a:xfrm>
            <a:off x="533401" y="2288788"/>
            <a:ext cx="3238468" cy="2102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05B8DFBF-8CB5-4B8B-B13C-A4E13D0A5264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MS PGothic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Identify Areas for Improvement</a:t>
            </a:r>
          </a:p>
        </p:txBody>
      </p:sp>
    </p:spTree>
    <p:extLst>
      <p:ext uri="{BB962C8B-B14F-4D97-AF65-F5344CB8AC3E}">
        <p14:creationId xmlns:p14="http://schemas.microsoft.com/office/powerpoint/2010/main" val="14993835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>
            <a:extLst>
              <a:ext uri="{FF2B5EF4-FFF2-40B4-BE49-F238E27FC236}">
                <a16:creationId xmlns:a16="http://schemas.microsoft.com/office/drawing/2014/main" id="{9D08D747-AD69-4E73-B3E5-6679FFDF4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747" y="1261268"/>
            <a:ext cx="9271494" cy="433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C1F261FA-DF00-495D-82DA-06A1C28D55AB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MS PGothic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Define Your Goals</a:t>
            </a:r>
          </a:p>
        </p:txBody>
      </p:sp>
    </p:spTree>
    <p:extLst>
      <p:ext uri="{BB962C8B-B14F-4D97-AF65-F5344CB8AC3E}">
        <p14:creationId xmlns:p14="http://schemas.microsoft.com/office/powerpoint/2010/main" val="292265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2">
            <a:extLst>
              <a:ext uri="{FF2B5EF4-FFF2-40B4-BE49-F238E27FC236}">
                <a16:creationId xmlns:a16="http://schemas.microsoft.com/office/drawing/2014/main" id="{C67CC8E9-6205-47F0-96FA-8E51364C4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" t="17339" r="42020" b="18750"/>
          <a:stretch>
            <a:fillRect/>
          </a:stretch>
        </p:blipFill>
        <p:spPr bwMode="auto">
          <a:xfrm>
            <a:off x="563587" y="1242219"/>
            <a:ext cx="8016825" cy="4373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5B8A458-D728-49A2-9761-F8883ABA8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Define Your Goals</a:t>
            </a:r>
          </a:p>
        </p:txBody>
      </p:sp>
    </p:spTree>
    <p:extLst>
      <p:ext uri="{BB962C8B-B14F-4D97-AF65-F5344CB8AC3E}">
        <p14:creationId xmlns:p14="http://schemas.microsoft.com/office/powerpoint/2010/main" val="31680107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Content Placeholder 1">
            <a:extLst>
              <a:ext uri="{FF2B5EF4-FFF2-40B4-BE49-F238E27FC236}">
                <a16:creationId xmlns:a16="http://schemas.microsoft.com/office/drawing/2014/main" id="{ABFFBF60-4F09-4ACA-B1D3-83FE4EE5E1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" r="2031"/>
          <a:stretch/>
        </p:blipFill>
        <p:spPr>
          <a:xfrm>
            <a:off x="304800" y="2514600"/>
            <a:ext cx="3581400" cy="2362200"/>
          </a:xfrm>
        </p:spPr>
      </p:pic>
      <p:sp>
        <p:nvSpPr>
          <p:cNvPr id="43012" name="TextBox 2">
            <a:extLst>
              <a:ext uri="{FF2B5EF4-FFF2-40B4-BE49-F238E27FC236}">
                <a16:creationId xmlns:a16="http://schemas.microsoft.com/office/drawing/2014/main" id="{C217F43F-5053-4355-BA9D-2FB9B604A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049466"/>
            <a:ext cx="5029200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pPr marL="457178" indent="-457178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Calibri" panose="020F0502020204030204" pitchFamily="34" charset="0"/>
              </a:rPr>
              <a:t>What standardized order sets/protocols are in place, and how are they used?</a:t>
            </a:r>
          </a:p>
          <a:p>
            <a:pPr marL="171442" indent="-171442">
              <a:buFont typeface="Arial" panose="020B0604020202020204" pitchFamily="34" charset="0"/>
              <a:buChar char="•"/>
              <a:defRPr/>
            </a:pPr>
            <a:endParaRPr lang="en-US" altLang="en-US" sz="800" dirty="0">
              <a:latin typeface="Calibri" panose="020F0502020204030204" pitchFamily="34" charset="0"/>
            </a:endParaRPr>
          </a:p>
          <a:p>
            <a:pPr marL="457178" indent="-457178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Calibri" panose="020F0502020204030204" pitchFamily="34" charset="0"/>
              </a:rPr>
              <a:t>How are patients identified</a:t>
            </a:r>
          </a:p>
          <a:p>
            <a:pPr marL="171442" indent="-171442">
              <a:buFont typeface="Arial" panose="020B0604020202020204" pitchFamily="34" charset="0"/>
              <a:buChar char="•"/>
              <a:defRPr/>
            </a:pPr>
            <a:endParaRPr lang="en-US" altLang="en-US" sz="800" dirty="0">
              <a:latin typeface="Calibri" panose="020F0502020204030204" pitchFamily="34" charset="0"/>
            </a:endParaRPr>
          </a:p>
          <a:p>
            <a:pPr marL="457178" indent="-457178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Calibri" panose="020F0502020204030204" pitchFamily="34" charset="0"/>
              </a:rPr>
              <a:t>What systems are in place to “catch” oversights</a:t>
            </a:r>
          </a:p>
          <a:p>
            <a:pPr>
              <a:defRPr/>
            </a:pPr>
            <a:endParaRPr lang="en-US" altLang="en-US" sz="2800" dirty="0">
              <a:latin typeface="Calibri" panose="020F0502020204030204" pitchFamily="34" charset="0"/>
            </a:endParaRPr>
          </a:p>
          <a:p>
            <a:pPr>
              <a:defRPr/>
            </a:pPr>
            <a:endParaRPr lang="en-US" altLang="en-US" dirty="0">
              <a:latin typeface="Calibri" panose="020F0502020204030204" pitchFamily="34" charset="0"/>
            </a:endParaRPr>
          </a:p>
          <a:p>
            <a:pPr>
              <a:defRPr/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87242D-6280-4572-AA10-A13308115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Understand Your Current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1471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5">
            <a:extLst>
              <a:ext uri="{FF2B5EF4-FFF2-40B4-BE49-F238E27FC236}">
                <a16:creationId xmlns:a16="http://schemas.microsoft.com/office/drawing/2014/main" id="{B5B336CB-151B-464C-B32C-F80BE23C6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1930717"/>
            <a:ext cx="9220200" cy="2996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88622C2-EA8E-44BC-8DB9-ECADDDAD1366}"/>
              </a:ext>
            </a:extLst>
          </p:cNvPr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MS PGothic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Define and Implement Your Plan for Improvement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005820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5">
            <a:extLst>
              <a:ext uri="{FF2B5EF4-FFF2-40B4-BE49-F238E27FC236}">
                <a16:creationId xmlns:a16="http://schemas.microsoft.com/office/drawing/2014/main" id="{9C9AC77C-5173-4C39-A38B-14EA7AD9D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3"/>
            <a:ext cx="9144000" cy="432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3672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95300" y="2209800"/>
            <a:ext cx="81534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37" indent="-285737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Webinar #2:  Wednesday, April 11</a:t>
            </a:r>
            <a:r>
              <a:rPr lang="en-US" sz="2800" baseline="30000" dirty="0">
                <a:latin typeface="Calibri" panose="020F0502020204030204" pitchFamily="34" charset="0"/>
              </a:rPr>
              <a:t>th</a:t>
            </a:r>
            <a:r>
              <a:rPr lang="en-US" sz="2800" dirty="0">
                <a:latin typeface="Calibri" panose="020F0502020204030204" pitchFamily="34" charset="0"/>
              </a:rPr>
              <a:t>, 12 – 1 pm EST</a:t>
            </a:r>
          </a:p>
          <a:p>
            <a:pPr marL="285737" indent="-285737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Webinar #3: Wednesday, June 20</a:t>
            </a:r>
            <a:r>
              <a:rPr lang="en-US" sz="2800" baseline="30000" dirty="0">
                <a:latin typeface="Calibri" panose="020F0502020204030204" pitchFamily="34" charset="0"/>
              </a:rPr>
              <a:t>th</a:t>
            </a:r>
            <a:r>
              <a:rPr lang="en-US" sz="2800" dirty="0">
                <a:latin typeface="Calibri" panose="020F0502020204030204" pitchFamily="34" charset="0"/>
              </a:rPr>
              <a:t>, 12 – 1 pm EST</a:t>
            </a:r>
          </a:p>
          <a:p>
            <a:pPr marL="285737" indent="-285737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Webinar #4: Thursday, November 29</a:t>
            </a:r>
            <a:r>
              <a:rPr lang="en-US" sz="2800" baseline="30000" dirty="0">
                <a:latin typeface="Calibri" panose="020F0502020204030204" pitchFamily="34" charset="0"/>
              </a:rPr>
              <a:t>th</a:t>
            </a:r>
            <a:r>
              <a:rPr lang="en-US" sz="2800" dirty="0">
                <a:latin typeface="Calibri" panose="020F0502020204030204" pitchFamily="34" charset="0"/>
              </a:rPr>
              <a:t>, 12 – 1 pm EST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6ECE845-CD15-4F0E-8457-C95CB4454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Upcoming Events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766319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910" y="1981200"/>
            <a:ext cx="8229600" cy="18288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Website: www.acc.org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ACC Call Center: 1.800.257.4737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Email: ncdr@acc.org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5437500-C38B-4AED-A57E-625A33C5B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Contact Information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696428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http://reiaofmacomb.com/wp/wp-content/uploads/2016/08/Getting-Started-FA.jpg">
            <a:extLst>
              <a:ext uri="{FF2B5EF4-FFF2-40B4-BE49-F238E27FC236}">
                <a16:creationId xmlns:a16="http://schemas.microsoft.com/office/drawing/2014/main" id="{FF4F59B4-78F8-427C-A16A-599C9620A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16" y="189013"/>
            <a:ext cx="8639967" cy="647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50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4050"/>
            <a:ext cx="8229600" cy="30099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Describe the goal of the Patient Navigator Program: Focus MI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Discuss how to utilize the data collection tool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B9B096E-34E6-42CE-B45F-DC3D9B38C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Webinar Objectives</a:t>
            </a:r>
          </a:p>
        </p:txBody>
      </p:sp>
    </p:spTree>
    <p:extLst>
      <p:ext uri="{BB962C8B-B14F-4D97-AF65-F5344CB8AC3E}">
        <p14:creationId xmlns:p14="http://schemas.microsoft.com/office/powerpoint/2010/main" val="4468141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tle 1"/>
          <p:cNvSpPr txBox="1">
            <a:spLocks/>
          </p:cNvSpPr>
          <p:nvPr/>
        </p:nvSpPr>
        <p:spPr bwMode="auto">
          <a:xfrm>
            <a:off x="1033463" y="4127278"/>
            <a:ext cx="6934200" cy="116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18415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273050" indent="1841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273050" indent="18415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273050" indent="1841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73050" indent="18415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730250" indent="18415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1187450" indent="18415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644650" indent="18415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2101850" indent="18415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1F497D"/>
                </a:solidFill>
              </a:rPr>
              <a:t>Please submit your questions for the moderated question and answer session</a:t>
            </a:r>
            <a:r>
              <a:rPr lang="en-US" altLang="en-US" sz="2400" dirty="0">
                <a:solidFill>
                  <a:srgbClr val="1F497D"/>
                </a:solidFill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411147-600A-4708-8125-B6FBB3738350}"/>
              </a:ext>
            </a:extLst>
          </p:cNvPr>
          <p:cNvSpPr txBox="1"/>
          <p:nvPr/>
        </p:nvSpPr>
        <p:spPr>
          <a:xfrm>
            <a:off x="2553160" y="5104663"/>
            <a:ext cx="4037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The next webinar will be April 11, 2018.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28F3967-EC80-4571-9C44-D2D7431CD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Q&amp;A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3BD5D6-E40F-480A-BD10-C8EAD16C3A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321"/>
          <a:stretch/>
        </p:blipFill>
        <p:spPr>
          <a:xfrm>
            <a:off x="152400" y="1905001"/>
            <a:ext cx="5105400" cy="159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64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4050"/>
            <a:ext cx="8229600" cy="30099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Describe the goal of the Patient Navigator Program: Focus MI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Discuss how to utilize the data collection tool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Explore the QII website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B9B096E-34E6-42CE-B45F-DC3D9B38C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Webinar Objectives</a:t>
            </a:r>
          </a:p>
        </p:txBody>
      </p:sp>
    </p:spTree>
    <p:extLst>
      <p:ext uri="{BB962C8B-B14F-4D97-AF65-F5344CB8AC3E}">
        <p14:creationId xmlns:p14="http://schemas.microsoft.com/office/powerpoint/2010/main" val="4047558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4050"/>
            <a:ext cx="8229600" cy="30099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Describe the goal of the Patient Navigator Program: Focus MI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Discuss how to utilize the data collection tool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Explore the QII website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Discuss setting your goals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B9B096E-34E6-42CE-B45F-DC3D9B38C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Webinar Objectives</a:t>
            </a:r>
          </a:p>
        </p:txBody>
      </p:sp>
    </p:spTree>
    <p:extLst>
      <p:ext uri="{BB962C8B-B14F-4D97-AF65-F5344CB8AC3E}">
        <p14:creationId xmlns:p14="http://schemas.microsoft.com/office/powerpoint/2010/main" val="1278184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9B1B69C-EDD5-421E-9EBC-668C7296EF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7098128"/>
              </p:ext>
            </p:extLst>
          </p:nvPr>
        </p:nvGraphicFramePr>
        <p:xfrm>
          <a:off x="660174" y="1981200"/>
          <a:ext cx="22098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63B3F0D-6560-4B4A-A9EB-79E62D25E257}"/>
              </a:ext>
            </a:extLst>
          </p:cNvPr>
          <p:cNvSpPr txBox="1"/>
          <p:nvPr/>
        </p:nvSpPr>
        <p:spPr>
          <a:xfrm>
            <a:off x="812574" y="4190998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Readmission rates for 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Medicare patients</a:t>
            </a:r>
            <a:r>
              <a:rPr lang="en-US" b="1" dirty="0"/>
              <a:t> </a:t>
            </a:r>
            <a:r>
              <a:rPr lang="en-US" dirty="0"/>
              <a:t>in 2010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67B3B7-BCB2-47B4-AD22-B480C74AE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The Problem</a:t>
            </a:r>
          </a:p>
        </p:txBody>
      </p:sp>
    </p:spTree>
    <p:extLst>
      <p:ext uri="{BB962C8B-B14F-4D97-AF65-F5344CB8AC3E}">
        <p14:creationId xmlns:p14="http://schemas.microsoft.com/office/powerpoint/2010/main" val="974210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9B1B69C-EDD5-421E-9EBC-668C7296EF2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60174" y="1981200"/>
          <a:ext cx="22098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63B3F0D-6560-4B4A-A9EB-79E62D25E257}"/>
              </a:ext>
            </a:extLst>
          </p:cNvPr>
          <p:cNvSpPr txBox="1"/>
          <p:nvPr/>
        </p:nvSpPr>
        <p:spPr>
          <a:xfrm>
            <a:off x="812574" y="4190998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Readmission rates for 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Medicare patients</a:t>
            </a:r>
            <a:r>
              <a:rPr lang="en-US" b="1" dirty="0"/>
              <a:t> </a:t>
            </a:r>
            <a:r>
              <a:rPr lang="en-US" dirty="0"/>
              <a:t>in 2010</a:t>
            </a:r>
          </a:p>
        </p:txBody>
      </p:sp>
      <p:pic>
        <p:nvPicPr>
          <p:cNvPr id="72" name="Graphic 22" descr="Man">
            <a:extLst>
              <a:ext uri="{FF2B5EF4-FFF2-40B4-BE49-F238E27FC236}">
                <a16:creationId xmlns:a16="http://schemas.microsoft.com/office/drawing/2014/main" id="{A463008A-8724-4015-8099-BBF306A044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33800" y="1981200"/>
            <a:ext cx="913319" cy="913319"/>
          </a:xfrm>
          <a:prstGeom prst="rect">
            <a:avLst/>
          </a:prstGeom>
        </p:spPr>
      </p:pic>
      <p:pic>
        <p:nvPicPr>
          <p:cNvPr id="73" name="Graphic 27" descr="Man">
            <a:extLst>
              <a:ext uri="{FF2B5EF4-FFF2-40B4-BE49-F238E27FC236}">
                <a16:creationId xmlns:a16="http://schemas.microsoft.com/office/drawing/2014/main" id="{D0FA3EE8-0C7D-4939-ADF1-2C773003FF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91000" y="1981200"/>
            <a:ext cx="913319" cy="913319"/>
          </a:xfrm>
          <a:prstGeom prst="rect">
            <a:avLst/>
          </a:prstGeom>
        </p:spPr>
      </p:pic>
      <p:pic>
        <p:nvPicPr>
          <p:cNvPr id="74" name="Graphic 32" descr="Man">
            <a:extLst>
              <a:ext uri="{FF2B5EF4-FFF2-40B4-BE49-F238E27FC236}">
                <a16:creationId xmlns:a16="http://schemas.microsoft.com/office/drawing/2014/main" id="{BDD151A8-0836-40F8-A5BF-7564133F28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48200" y="1981200"/>
            <a:ext cx="913319" cy="913319"/>
          </a:xfrm>
          <a:prstGeom prst="rect">
            <a:avLst/>
          </a:prstGeom>
        </p:spPr>
      </p:pic>
      <p:pic>
        <p:nvPicPr>
          <p:cNvPr id="75" name="Graphic 33" descr="Man">
            <a:extLst>
              <a:ext uri="{FF2B5EF4-FFF2-40B4-BE49-F238E27FC236}">
                <a16:creationId xmlns:a16="http://schemas.microsoft.com/office/drawing/2014/main" id="{3E4D7C38-C368-4F91-BE7B-74291F1CC8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05400" y="1981200"/>
            <a:ext cx="913319" cy="913319"/>
          </a:xfrm>
          <a:prstGeom prst="rect">
            <a:avLst/>
          </a:prstGeom>
        </p:spPr>
      </p:pic>
      <p:grpSp>
        <p:nvGrpSpPr>
          <p:cNvPr id="76" name="Graphic 8" descr="Man">
            <a:extLst>
              <a:ext uri="{FF2B5EF4-FFF2-40B4-BE49-F238E27FC236}">
                <a16:creationId xmlns:a16="http://schemas.microsoft.com/office/drawing/2014/main" id="{67D23F49-394E-4948-8616-BB4965C1F429}"/>
              </a:ext>
            </a:extLst>
          </p:cNvPr>
          <p:cNvGrpSpPr/>
          <p:nvPr/>
        </p:nvGrpSpPr>
        <p:grpSpPr>
          <a:xfrm>
            <a:off x="3276600" y="1981200"/>
            <a:ext cx="887605" cy="913319"/>
            <a:chOff x="3116663" y="1246187"/>
            <a:chExt cx="914400" cy="914400"/>
          </a:xfrm>
          <a:solidFill>
            <a:srgbClr val="FF0000"/>
          </a:solidFill>
        </p:grpSpPr>
        <p:sp>
          <p:nvSpPr>
            <p:cNvPr id="77" name="Freeform: Shape 35">
              <a:extLst>
                <a:ext uri="{FF2B5EF4-FFF2-40B4-BE49-F238E27FC236}">
                  <a16:creationId xmlns:a16="http://schemas.microsoft.com/office/drawing/2014/main" id="{5BB13F3F-523F-410B-B02C-0EC1C2734216}"/>
                </a:ext>
              </a:extLst>
            </p:cNvPr>
            <p:cNvSpPr/>
            <p:nvPr/>
          </p:nvSpPr>
          <p:spPr>
            <a:xfrm>
              <a:off x="3490519" y="1267618"/>
              <a:ext cx="161925" cy="161925"/>
            </a:xfrm>
            <a:custGeom>
              <a:avLst/>
              <a:gdLst/>
              <a:ahLst/>
              <a:cxnLst/>
              <a:rect l="0" t="0" r="0" b="0"/>
              <a:pathLst>
                <a:path w="161925" h="161925">
                  <a:moveTo>
                    <a:pt x="159544" y="83344"/>
                  </a:moveTo>
                  <a:cubicBezTo>
                    <a:pt x="159544" y="125428"/>
                    <a:pt x="125428" y="159544"/>
                    <a:pt x="83344" y="159544"/>
                  </a:cubicBezTo>
                  <a:cubicBezTo>
                    <a:pt x="41260" y="159544"/>
                    <a:pt x="7144" y="125428"/>
                    <a:pt x="7144" y="83344"/>
                  </a:cubicBezTo>
                  <a:cubicBezTo>
                    <a:pt x="7144" y="41260"/>
                    <a:pt x="41260" y="7144"/>
                    <a:pt x="83344" y="7144"/>
                  </a:cubicBezTo>
                  <a:cubicBezTo>
                    <a:pt x="125428" y="7144"/>
                    <a:pt x="159544" y="41260"/>
                    <a:pt x="159544" y="83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: Shape 36">
              <a:extLst>
                <a:ext uri="{FF2B5EF4-FFF2-40B4-BE49-F238E27FC236}">
                  <a16:creationId xmlns:a16="http://schemas.microsoft.com/office/drawing/2014/main" id="{E6FBC659-72F9-42AA-ACEE-AE796754A5AA}"/>
                </a:ext>
              </a:extLst>
            </p:cNvPr>
            <p:cNvSpPr/>
            <p:nvPr/>
          </p:nvSpPr>
          <p:spPr>
            <a:xfrm>
              <a:off x="3357169" y="1439068"/>
              <a:ext cx="428625" cy="695325"/>
            </a:xfrm>
            <a:custGeom>
              <a:avLst/>
              <a:gdLst/>
              <a:ahLst/>
              <a:cxnLst/>
              <a:rect l="0" t="0" r="0" b="0"/>
              <a:pathLst>
                <a:path w="428625" h="695325">
                  <a:moveTo>
                    <a:pt x="424339" y="304324"/>
                  </a:moveTo>
                  <a:lnTo>
                    <a:pt x="370999" y="77629"/>
                  </a:lnTo>
                  <a:cubicBezTo>
                    <a:pt x="369094" y="70009"/>
                    <a:pt x="365284" y="62389"/>
                    <a:pt x="359569" y="56674"/>
                  </a:cubicBezTo>
                  <a:cubicBezTo>
                    <a:pt x="336709" y="37624"/>
                    <a:pt x="310039" y="24289"/>
                    <a:pt x="279559" y="14764"/>
                  </a:cubicBezTo>
                  <a:cubicBezTo>
                    <a:pt x="258604" y="10954"/>
                    <a:pt x="237649" y="7144"/>
                    <a:pt x="216694" y="7144"/>
                  </a:cubicBezTo>
                  <a:cubicBezTo>
                    <a:pt x="195739" y="7144"/>
                    <a:pt x="174784" y="10954"/>
                    <a:pt x="153829" y="16669"/>
                  </a:cubicBezTo>
                  <a:cubicBezTo>
                    <a:pt x="123349" y="24289"/>
                    <a:pt x="96679" y="39529"/>
                    <a:pt x="73819" y="58579"/>
                  </a:cubicBezTo>
                  <a:cubicBezTo>
                    <a:pt x="68104" y="64294"/>
                    <a:pt x="64294" y="71914"/>
                    <a:pt x="62389" y="79534"/>
                  </a:cubicBezTo>
                  <a:lnTo>
                    <a:pt x="9049" y="306229"/>
                  </a:lnTo>
                  <a:cubicBezTo>
                    <a:pt x="9049" y="308134"/>
                    <a:pt x="7144" y="311944"/>
                    <a:pt x="7144" y="315754"/>
                  </a:cubicBezTo>
                  <a:cubicBezTo>
                    <a:pt x="7144" y="336709"/>
                    <a:pt x="24289" y="353854"/>
                    <a:pt x="45244" y="353854"/>
                  </a:cubicBezTo>
                  <a:cubicBezTo>
                    <a:pt x="62389" y="353854"/>
                    <a:pt x="77629" y="340519"/>
                    <a:pt x="81439" y="325279"/>
                  </a:cubicBezTo>
                  <a:lnTo>
                    <a:pt x="121444" y="159544"/>
                  </a:lnTo>
                  <a:lnTo>
                    <a:pt x="121444" y="692944"/>
                  </a:lnTo>
                  <a:lnTo>
                    <a:pt x="197644" y="692944"/>
                  </a:lnTo>
                  <a:lnTo>
                    <a:pt x="197644" y="350044"/>
                  </a:lnTo>
                  <a:lnTo>
                    <a:pt x="235744" y="350044"/>
                  </a:lnTo>
                  <a:lnTo>
                    <a:pt x="235744" y="692944"/>
                  </a:lnTo>
                  <a:lnTo>
                    <a:pt x="311944" y="692944"/>
                  </a:lnTo>
                  <a:lnTo>
                    <a:pt x="311944" y="157639"/>
                  </a:lnTo>
                  <a:lnTo>
                    <a:pt x="351949" y="323374"/>
                  </a:lnTo>
                  <a:cubicBezTo>
                    <a:pt x="355759" y="338614"/>
                    <a:pt x="370999" y="351949"/>
                    <a:pt x="388144" y="351949"/>
                  </a:cubicBezTo>
                  <a:cubicBezTo>
                    <a:pt x="409099" y="351949"/>
                    <a:pt x="426244" y="334804"/>
                    <a:pt x="426244" y="313849"/>
                  </a:cubicBezTo>
                  <a:cubicBezTo>
                    <a:pt x="426244" y="310039"/>
                    <a:pt x="424339" y="306229"/>
                    <a:pt x="424339" y="3043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9" name="Graphic 37" descr="Man">
            <a:extLst>
              <a:ext uri="{FF2B5EF4-FFF2-40B4-BE49-F238E27FC236}">
                <a16:creationId xmlns:a16="http://schemas.microsoft.com/office/drawing/2014/main" id="{3800C794-D693-4D00-8988-8936D2952B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41927" y="3590996"/>
            <a:ext cx="913319" cy="913319"/>
          </a:xfrm>
          <a:prstGeom prst="rect">
            <a:avLst/>
          </a:prstGeom>
        </p:spPr>
      </p:pic>
      <p:pic>
        <p:nvPicPr>
          <p:cNvPr id="80" name="Graphic 38" descr="Man">
            <a:extLst>
              <a:ext uri="{FF2B5EF4-FFF2-40B4-BE49-F238E27FC236}">
                <a16:creationId xmlns:a16="http://schemas.microsoft.com/office/drawing/2014/main" id="{F7B096CA-C293-42AF-BA92-231842A970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99127" y="3590996"/>
            <a:ext cx="913319" cy="913319"/>
          </a:xfrm>
          <a:prstGeom prst="rect">
            <a:avLst/>
          </a:prstGeom>
        </p:spPr>
      </p:pic>
      <p:pic>
        <p:nvPicPr>
          <p:cNvPr id="81" name="Graphic 39" descr="Man">
            <a:extLst>
              <a:ext uri="{FF2B5EF4-FFF2-40B4-BE49-F238E27FC236}">
                <a16:creationId xmlns:a16="http://schemas.microsoft.com/office/drawing/2014/main" id="{647BADD2-D851-4FAB-8BAF-EACEACA711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56327" y="3590996"/>
            <a:ext cx="913319" cy="913319"/>
          </a:xfrm>
          <a:prstGeom prst="rect">
            <a:avLst/>
          </a:prstGeom>
        </p:spPr>
      </p:pic>
      <p:grpSp>
        <p:nvGrpSpPr>
          <p:cNvPr id="82" name="Graphic 8" descr="Man">
            <a:extLst>
              <a:ext uri="{FF2B5EF4-FFF2-40B4-BE49-F238E27FC236}">
                <a16:creationId xmlns:a16="http://schemas.microsoft.com/office/drawing/2014/main" id="{74B43F7A-5193-4CAE-ACBF-B82EFE45E336}"/>
              </a:ext>
            </a:extLst>
          </p:cNvPr>
          <p:cNvGrpSpPr/>
          <p:nvPr/>
        </p:nvGrpSpPr>
        <p:grpSpPr>
          <a:xfrm>
            <a:off x="3484727" y="3590996"/>
            <a:ext cx="887605" cy="913319"/>
            <a:chOff x="3116663" y="1246187"/>
            <a:chExt cx="914400" cy="914400"/>
          </a:xfrm>
          <a:solidFill>
            <a:srgbClr val="C00000"/>
          </a:solidFill>
        </p:grpSpPr>
        <p:sp>
          <p:nvSpPr>
            <p:cNvPr id="83" name="Freeform: Shape 41">
              <a:extLst>
                <a:ext uri="{FF2B5EF4-FFF2-40B4-BE49-F238E27FC236}">
                  <a16:creationId xmlns:a16="http://schemas.microsoft.com/office/drawing/2014/main" id="{082C5DF1-3963-4516-BF1E-F25DCF62980F}"/>
                </a:ext>
              </a:extLst>
            </p:cNvPr>
            <p:cNvSpPr/>
            <p:nvPr/>
          </p:nvSpPr>
          <p:spPr>
            <a:xfrm>
              <a:off x="3490519" y="1267618"/>
              <a:ext cx="161925" cy="161925"/>
            </a:xfrm>
            <a:custGeom>
              <a:avLst/>
              <a:gdLst/>
              <a:ahLst/>
              <a:cxnLst/>
              <a:rect l="0" t="0" r="0" b="0"/>
              <a:pathLst>
                <a:path w="161925" h="161925">
                  <a:moveTo>
                    <a:pt x="159544" y="83344"/>
                  </a:moveTo>
                  <a:cubicBezTo>
                    <a:pt x="159544" y="125428"/>
                    <a:pt x="125428" y="159544"/>
                    <a:pt x="83344" y="159544"/>
                  </a:cubicBezTo>
                  <a:cubicBezTo>
                    <a:pt x="41260" y="159544"/>
                    <a:pt x="7144" y="125428"/>
                    <a:pt x="7144" y="83344"/>
                  </a:cubicBezTo>
                  <a:cubicBezTo>
                    <a:pt x="7144" y="41260"/>
                    <a:pt x="41260" y="7144"/>
                    <a:pt x="83344" y="7144"/>
                  </a:cubicBezTo>
                  <a:cubicBezTo>
                    <a:pt x="125428" y="7144"/>
                    <a:pt x="159544" y="41260"/>
                    <a:pt x="159544" y="83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: Shape 42">
              <a:extLst>
                <a:ext uri="{FF2B5EF4-FFF2-40B4-BE49-F238E27FC236}">
                  <a16:creationId xmlns:a16="http://schemas.microsoft.com/office/drawing/2014/main" id="{E744C7B7-E084-487F-AA78-B8CE347A206E}"/>
                </a:ext>
              </a:extLst>
            </p:cNvPr>
            <p:cNvSpPr/>
            <p:nvPr/>
          </p:nvSpPr>
          <p:spPr>
            <a:xfrm>
              <a:off x="3357169" y="1439068"/>
              <a:ext cx="428625" cy="695325"/>
            </a:xfrm>
            <a:custGeom>
              <a:avLst/>
              <a:gdLst/>
              <a:ahLst/>
              <a:cxnLst/>
              <a:rect l="0" t="0" r="0" b="0"/>
              <a:pathLst>
                <a:path w="428625" h="695325">
                  <a:moveTo>
                    <a:pt x="424339" y="304324"/>
                  </a:moveTo>
                  <a:lnTo>
                    <a:pt x="370999" y="77629"/>
                  </a:lnTo>
                  <a:cubicBezTo>
                    <a:pt x="369094" y="70009"/>
                    <a:pt x="365284" y="62389"/>
                    <a:pt x="359569" y="56674"/>
                  </a:cubicBezTo>
                  <a:cubicBezTo>
                    <a:pt x="336709" y="37624"/>
                    <a:pt x="310039" y="24289"/>
                    <a:pt x="279559" y="14764"/>
                  </a:cubicBezTo>
                  <a:cubicBezTo>
                    <a:pt x="258604" y="10954"/>
                    <a:pt x="237649" y="7144"/>
                    <a:pt x="216694" y="7144"/>
                  </a:cubicBezTo>
                  <a:cubicBezTo>
                    <a:pt x="195739" y="7144"/>
                    <a:pt x="174784" y="10954"/>
                    <a:pt x="153829" y="16669"/>
                  </a:cubicBezTo>
                  <a:cubicBezTo>
                    <a:pt x="123349" y="24289"/>
                    <a:pt x="96679" y="39529"/>
                    <a:pt x="73819" y="58579"/>
                  </a:cubicBezTo>
                  <a:cubicBezTo>
                    <a:pt x="68104" y="64294"/>
                    <a:pt x="64294" y="71914"/>
                    <a:pt x="62389" y="79534"/>
                  </a:cubicBezTo>
                  <a:lnTo>
                    <a:pt x="9049" y="306229"/>
                  </a:lnTo>
                  <a:cubicBezTo>
                    <a:pt x="9049" y="308134"/>
                    <a:pt x="7144" y="311944"/>
                    <a:pt x="7144" y="315754"/>
                  </a:cubicBezTo>
                  <a:cubicBezTo>
                    <a:pt x="7144" y="336709"/>
                    <a:pt x="24289" y="353854"/>
                    <a:pt x="45244" y="353854"/>
                  </a:cubicBezTo>
                  <a:cubicBezTo>
                    <a:pt x="62389" y="353854"/>
                    <a:pt x="77629" y="340519"/>
                    <a:pt x="81439" y="325279"/>
                  </a:cubicBezTo>
                  <a:lnTo>
                    <a:pt x="121444" y="159544"/>
                  </a:lnTo>
                  <a:lnTo>
                    <a:pt x="121444" y="692944"/>
                  </a:lnTo>
                  <a:lnTo>
                    <a:pt x="197644" y="692944"/>
                  </a:lnTo>
                  <a:lnTo>
                    <a:pt x="197644" y="350044"/>
                  </a:lnTo>
                  <a:lnTo>
                    <a:pt x="235744" y="350044"/>
                  </a:lnTo>
                  <a:lnTo>
                    <a:pt x="235744" y="692944"/>
                  </a:lnTo>
                  <a:lnTo>
                    <a:pt x="311944" y="692944"/>
                  </a:lnTo>
                  <a:lnTo>
                    <a:pt x="311944" y="157639"/>
                  </a:lnTo>
                  <a:lnTo>
                    <a:pt x="351949" y="323374"/>
                  </a:lnTo>
                  <a:cubicBezTo>
                    <a:pt x="355759" y="338614"/>
                    <a:pt x="370999" y="351949"/>
                    <a:pt x="388144" y="351949"/>
                  </a:cubicBezTo>
                  <a:cubicBezTo>
                    <a:pt x="409099" y="351949"/>
                    <a:pt x="426244" y="334804"/>
                    <a:pt x="426244" y="313849"/>
                  </a:cubicBezTo>
                  <a:cubicBezTo>
                    <a:pt x="426244" y="310039"/>
                    <a:pt x="424339" y="306229"/>
                    <a:pt x="424339" y="3043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3486369E-85F6-490C-A6B1-0786D8D162F1}"/>
              </a:ext>
            </a:extLst>
          </p:cNvPr>
          <p:cNvSpPr txBox="1"/>
          <p:nvPr/>
        </p:nvSpPr>
        <p:spPr>
          <a:xfrm>
            <a:off x="3581395" y="4642258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Readmitted within 30 days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65D48BE-9932-4D2C-A170-9CA0F4876A96}"/>
              </a:ext>
            </a:extLst>
          </p:cNvPr>
          <p:cNvSpPr txBox="1"/>
          <p:nvPr/>
        </p:nvSpPr>
        <p:spPr>
          <a:xfrm>
            <a:off x="4000834" y="1682086"/>
            <a:ext cx="1292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MI patients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8D75103-A66A-4D98-89DC-F70FFB9E4E39}"/>
              </a:ext>
            </a:extLst>
          </p:cNvPr>
          <p:cNvSpPr txBox="1"/>
          <p:nvPr/>
        </p:nvSpPr>
        <p:spPr>
          <a:xfrm>
            <a:off x="4019879" y="3282286"/>
            <a:ext cx="1292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HF patients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67B3B7-BCB2-47B4-AD22-B480C74AE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The Problem</a:t>
            </a:r>
          </a:p>
        </p:txBody>
      </p:sp>
    </p:spTree>
    <p:extLst>
      <p:ext uri="{BB962C8B-B14F-4D97-AF65-F5344CB8AC3E}">
        <p14:creationId xmlns:p14="http://schemas.microsoft.com/office/powerpoint/2010/main" val="1963262659"/>
      </p:ext>
    </p:extLst>
  </p:cSld>
  <p:clrMapOvr>
    <a:masterClrMapping/>
  </p:clrMapOvr>
</p:sld>
</file>

<file path=ppt/theme/theme1.xml><?xml version="1.0" encoding="utf-8"?>
<a:theme xmlns:a="http://schemas.openxmlformats.org/drawingml/2006/main" name="ACC_Harmony">
  <a:themeElements>
    <a:clrScheme name="ACC">
      <a:dk1>
        <a:srgbClr val="00386B"/>
      </a:dk1>
      <a:lt1>
        <a:sysClr val="window" lastClr="FFFFFF"/>
      </a:lt1>
      <a:dk2>
        <a:srgbClr val="00386B"/>
      </a:dk2>
      <a:lt2>
        <a:srgbClr val="EEECE1"/>
      </a:lt2>
      <a:accent1>
        <a:srgbClr val="C6D9F0"/>
      </a:accent1>
      <a:accent2>
        <a:srgbClr val="8DB3E2"/>
      </a:accent2>
      <a:accent3>
        <a:srgbClr val="548DD4"/>
      </a:accent3>
      <a:accent4>
        <a:srgbClr val="17365D"/>
      </a:accent4>
      <a:accent5>
        <a:srgbClr val="0F243E"/>
      </a:accent5>
      <a:accent6>
        <a:srgbClr val="7F7F7F"/>
      </a:accent6>
      <a:hlink>
        <a:srgbClr val="006ED2"/>
      </a:hlink>
      <a:folHlink>
        <a:srgbClr val="A5A5A5"/>
      </a:folHlink>
    </a:clrScheme>
    <a:fontScheme name="Custom 2">
      <a:majorFont>
        <a:latin typeface="Garamon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ure 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9774405284654DBBFBFA88ED88E767" ma:contentTypeVersion="2" ma:contentTypeDescription="Create a new document." ma:contentTypeScope="" ma:versionID="0ee065f522bf86b537c16ce2805071d9">
  <xsd:schema xmlns:xsd="http://www.w3.org/2001/XMLSchema" xmlns:xs="http://www.w3.org/2001/XMLSchema" xmlns:p="http://schemas.microsoft.com/office/2006/metadata/properties" xmlns:ns2="6c48deb1-7e46-4919-9687-8ee7d470aeb9" targetNamespace="http://schemas.microsoft.com/office/2006/metadata/properties" ma:root="true" ma:fieldsID="0bb2b9251b62cd238710f0b52465443d" ns2:_="">
    <xsd:import namespace="6c48deb1-7e46-4919-9687-8ee7d470ae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48deb1-7e46-4919-9687-8ee7d470ae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FB1D49-EBA8-4C16-BD5E-3DAD36793D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48deb1-7e46-4919-9687-8ee7d470ae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743F7D-C4DD-4F9F-8F9E-A5A8FFD79617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6c48deb1-7e46-4919-9687-8ee7d470aeb9"/>
    <ds:schemaRef ds:uri="http://purl.org/dc/terms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AD35217-5FEF-426A-9761-8811E8F834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1667</Words>
  <Application>Microsoft Office PowerPoint</Application>
  <PresentationFormat>On-screen Show (4:3)</PresentationFormat>
  <Paragraphs>267</Paragraphs>
  <Slides>50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9" baseType="lpstr">
      <vt:lpstr>MS PGothic</vt:lpstr>
      <vt:lpstr>MS PGothic</vt:lpstr>
      <vt:lpstr>Arial</vt:lpstr>
      <vt:lpstr>Calibri</vt:lpstr>
      <vt:lpstr>Franklin Gothic Book</vt:lpstr>
      <vt:lpstr>Garamond</vt:lpstr>
      <vt:lpstr>Wingdings</vt:lpstr>
      <vt:lpstr>ACC_Harmony</vt:lpstr>
      <vt:lpstr>Pure Blank</vt:lpstr>
      <vt:lpstr>PowerPoint Presentation</vt:lpstr>
      <vt:lpstr>PowerPoint Presentation</vt:lpstr>
      <vt:lpstr>Webinar Objectives</vt:lpstr>
      <vt:lpstr>Webinar Objectives</vt:lpstr>
      <vt:lpstr>Webinar Objectives</vt:lpstr>
      <vt:lpstr>Webinar Objectives</vt:lpstr>
      <vt:lpstr>Webinar Objectives</vt:lpstr>
      <vt:lpstr>The Problem</vt:lpstr>
      <vt:lpstr>The Problem</vt:lpstr>
      <vt:lpstr>The Problem</vt:lpstr>
      <vt:lpstr>Patient Navigator Program</vt:lpstr>
      <vt:lpstr>Patient Navigator Program</vt:lpstr>
      <vt:lpstr>Patient Navigator Program</vt:lpstr>
      <vt:lpstr>Patient Navigator Program</vt:lpstr>
      <vt:lpstr>Program Goals</vt:lpstr>
      <vt:lpstr>Program Goals</vt:lpstr>
      <vt:lpstr>Program Goals</vt:lpstr>
      <vt:lpstr>A National and Cohort QI Campaign</vt:lpstr>
      <vt:lpstr>A National and Cohort QI Campaign</vt:lpstr>
      <vt:lpstr>How the 15 Cohort Hospitals Were Chosen</vt:lpstr>
      <vt:lpstr>PowerPoint Presentation</vt:lpstr>
      <vt:lpstr>National and Cohort MI Metrics</vt:lpstr>
      <vt:lpstr>National and Cohort MI Metrics</vt:lpstr>
      <vt:lpstr>National and Cohort MI Metrics</vt:lpstr>
      <vt:lpstr>Getting Started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Survey Tool Layout</vt:lpstr>
      <vt:lpstr>Survey Collection Tool</vt:lpstr>
      <vt:lpstr>Survey Collection Tool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Define Your Goals</vt:lpstr>
      <vt:lpstr>Understand Your Current Process</vt:lpstr>
      <vt:lpstr>PowerPoint Presentation</vt:lpstr>
      <vt:lpstr>PowerPoint Presentation</vt:lpstr>
      <vt:lpstr>Upcoming Events</vt:lpstr>
      <vt:lpstr>Contact Information</vt:lpstr>
      <vt:lpstr>PowerPoint Presentation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 Insert Title Here ]</dc:title>
  <dc:creator>Autumn Niggles</dc:creator>
  <cp:lastModifiedBy>Valerie Holt</cp:lastModifiedBy>
  <cp:revision>46</cp:revision>
  <cp:lastPrinted>2013-06-06T20:17:19Z</cp:lastPrinted>
  <dcterms:created xsi:type="dcterms:W3CDTF">2013-05-15T19:14:34Z</dcterms:created>
  <dcterms:modified xsi:type="dcterms:W3CDTF">2018-02-15T14:41:36Z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0x010100809774405284654DBBFBFA88ED88E767</vt:lpwstr>
  </property>
</Properties>
</file>