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92" r:id="rId3"/>
  </p:sldMasterIdLst>
  <p:notesMasterIdLst>
    <p:notesMasterId r:id="rId28"/>
  </p:notesMasterIdLst>
  <p:sldIdLst>
    <p:sldId id="282" r:id="rId4"/>
    <p:sldId id="28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A4BE8-E7EC-4286-89EB-0A709BF021D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175F06-76AD-40E9-9170-415E369BF267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MIH</a:t>
          </a:r>
        </a:p>
      </dgm:t>
    </dgm:pt>
    <dgm:pt modelId="{A500CA60-755F-43C1-BEFA-E08AEA9A2B4E}" type="parTrans" cxnId="{FB853407-550B-4B0E-AC71-FB799BD7B815}">
      <dgm:prSet/>
      <dgm:spPr/>
      <dgm:t>
        <a:bodyPr/>
        <a:lstStyle/>
        <a:p>
          <a:endParaRPr lang="en-US" sz="1050"/>
        </a:p>
      </dgm:t>
    </dgm:pt>
    <dgm:pt modelId="{F9E72849-EDB5-41EE-9E9C-A6E644BCF998}" type="sibTrans" cxnId="{FB853407-550B-4B0E-AC71-FB799BD7B815}">
      <dgm:prSet/>
      <dgm:spPr/>
      <dgm:t>
        <a:bodyPr/>
        <a:lstStyle/>
        <a:p>
          <a:endParaRPr lang="en-US" sz="1050"/>
        </a:p>
      </dgm:t>
    </dgm:pt>
    <dgm:pt modelId="{3AB7B865-41D4-49F1-A980-FFE8C6396575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Operations</a:t>
          </a:r>
        </a:p>
      </dgm:t>
    </dgm:pt>
    <dgm:pt modelId="{2CF4E5C3-E5E3-4965-B7E6-BCE6666054EA}" type="parTrans" cxnId="{CD9B0769-7841-4A80-ABCD-416F756F836B}">
      <dgm:prSet/>
      <dgm:spPr/>
      <dgm:t>
        <a:bodyPr/>
        <a:lstStyle/>
        <a:p>
          <a:endParaRPr lang="en-US" sz="1050"/>
        </a:p>
      </dgm:t>
    </dgm:pt>
    <dgm:pt modelId="{C6DA0EC1-7C2E-4DD0-A094-60459AA3FE57}" type="sibTrans" cxnId="{CD9B0769-7841-4A80-ABCD-416F756F836B}">
      <dgm:prSet/>
      <dgm:spPr/>
      <dgm:t>
        <a:bodyPr/>
        <a:lstStyle/>
        <a:p>
          <a:endParaRPr lang="en-US" sz="1050"/>
        </a:p>
      </dgm:t>
    </dgm:pt>
    <dgm:pt modelId="{6DE921D0-1F39-4B37-94BA-19AD7F3568B3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Clinical</a:t>
          </a:r>
          <a:r>
            <a:rPr lang="en-US" sz="2400" dirty="0">
              <a:latin typeface="Garamond" panose="02020404030301010803" pitchFamily="18" charset="0"/>
            </a:rPr>
            <a:t> </a:t>
          </a:r>
        </a:p>
      </dgm:t>
    </dgm:pt>
    <dgm:pt modelId="{F2AA1BB7-7C42-4262-BD8E-36632DF78499}" type="parTrans" cxnId="{9086FFB7-6850-4CD1-8FD3-A7691122AE57}">
      <dgm:prSet/>
      <dgm:spPr/>
      <dgm:t>
        <a:bodyPr/>
        <a:lstStyle/>
        <a:p>
          <a:endParaRPr lang="en-US" sz="1050"/>
        </a:p>
      </dgm:t>
    </dgm:pt>
    <dgm:pt modelId="{47231B52-2772-4237-A67D-24AD98AE0F77}" type="sibTrans" cxnId="{9086FFB7-6850-4CD1-8FD3-A7691122AE57}">
      <dgm:prSet/>
      <dgm:spPr/>
      <dgm:t>
        <a:bodyPr/>
        <a:lstStyle/>
        <a:p>
          <a:endParaRPr lang="en-US" sz="1050"/>
        </a:p>
      </dgm:t>
    </dgm:pt>
    <dgm:pt modelId="{A6BD9B98-00F6-4A2D-8E50-ADC654C835FA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Finances</a:t>
          </a:r>
        </a:p>
      </dgm:t>
    </dgm:pt>
    <dgm:pt modelId="{A66BED4B-59D4-4E29-9A53-B2A379360B94}" type="parTrans" cxnId="{1D1DC0EF-F078-4445-892F-F2AE2F4DD3DA}">
      <dgm:prSet/>
      <dgm:spPr/>
      <dgm:t>
        <a:bodyPr/>
        <a:lstStyle/>
        <a:p>
          <a:endParaRPr lang="en-US" sz="1050"/>
        </a:p>
      </dgm:t>
    </dgm:pt>
    <dgm:pt modelId="{40028917-4597-4FC4-AE0C-95257BF462EF}" type="sibTrans" cxnId="{1D1DC0EF-F078-4445-892F-F2AE2F4DD3DA}">
      <dgm:prSet/>
      <dgm:spPr/>
      <dgm:t>
        <a:bodyPr/>
        <a:lstStyle/>
        <a:p>
          <a:endParaRPr lang="en-US" sz="1050"/>
        </a:p>
      </dgm:t>
    </dgm:pt>
    <dgm:pt modelId="{A72F22C1-4614-4B42-96C6-9C32BAC1CA11}" type="pres">
      <dgm:prSet presAssocID="{6C4A4BE8-E7EC-4286-89EB-0A709BF021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6F8FEA-3051-48E4-A201-B4C5AD74F388}" type="pres">
      <dgm:prSet presAssocID="{D7175F06-76AD-40E9-9170-415E369BF267}" presName="hierRoot1" presStyleCnt="0">
        <dgm:presLayoutVars>
          <dgm:hierBranch val="init"/>
        </dgm:presLayoutVars>
      </dgm:prSet>
      <dgm:spPr/>
    </dgm:pt>
    <dgm:pt modelId="{4C7B98EC-158C-4306-87B6-D3E3EBC51AB2}" type="pres">
      <dgm:prSet presAssocID="{D7175F06-76AD-40E9-9170-415E369BF267}" presName="rootComposite1" presStyleCnt="0"/>
      <dgm:spPr/>
    </dgm:pt>
    <dgm:pt modelId="{1918DB87-925F-495C-B185-EE42EDD03065}" type="pres">
      <dgm:prSet presAssocID="{D7175F06-76AD-40E9-9170-415E369BF267}" presName="rootText1" presStyleLbl="node0" presStyleIdx="0" presStyleCnt="1" custLinFactNeighborX="-799" custLinFactNeighborY="-15414">
        <dgm:presLayoutVars>
          <dgm:chPref val="3"/>
        </dgm:presLayoutVars>
      </dgm:prSet>
      <dgm:spPr/>
    </dgm:pt>
    <dgm:pt modelId="{8CC4D030-679C-4840-9FA2-688C4C3E0D5B}" type="pres">
      <dgm:prSet presAssocID="{D7175F06-76AD-40E9-9170-415E369BF267}" presName="rootConnector1" presStyleLbl="node1" presStyleIdx="0" presStyleCnt="0"/>
      <dgm:spPr/>
    </dgm:pt>
    <dgm:pt modelId="{3891937E-013E-4A55-AFBB-361054C5A241}" type="pres">
      <dgm:prSet presAssocID="{D7175F06-76AD-40E9-9170-415E369BF267}" presName="hierChild2" presStyleCnt="0"/>
      <dgm:spPr/>
    </dgm:pt>
    <dgm:pt modelId="{5232448D-A6A9-4817-A146-0B610B15A407}" type="pres">
      <dgm:prSet presAssocID="{2CF4E5C3-E5E3-4965-B7E6-BCE6666054EA}" presName="Name64" presStyleLbl="parChTrans1D2" presStyleIdx="0" presStyleCnt="3"/>
      <dgm:spPr/>
    </dgm:pt>
    <dgm:pt modelId="{5D0E823D-63B8-453A-A1B6-13370B260BE7}" type="pres">
      <dgm:prSet presAssocID="{3AB7B865-41D4-49F1-A980-FFE8C6396575}" presName="hierRoot2" presStyleCnt="0">
        <dgm:presLayoutVars>
          <dgm:hierBranch val="init"/>
        </dgm:presLayoutVars>
      </dgm:prSet>
      <dgm:spPr/>
    </dgm:pt>
    <dgm:pt modelId="{A34A3F66-C183-4FD0-BD24-5C578F7A1E5F}" type="pres">
      <dgm:prSet presAssocID="{3AB7B865-41D4-49F1-A980-FFE8C6396575}" presName="rootComposite" presStyleCnt="0"/>
      <dgm:spPr/>
    </dgm:pt>
    <dgm:pt modelId="{4B3B6C8C-A7CC-4835-968E-AF512705BBAA}" type="pres">
      <dgm:prSet presAssocID="{3AB7B865-41D4-49F1-A980-FFE8C6396575}" presName="rootText" presStyleLbl="node2" presStyleIdx="0" presStyleCnt="3" custLinFactNeighborX="4421" custLinFactNeighborY="-96085">
        <dgm:presLayoutVars>
          <dgm:chPref val="3"/>
        </dgm:presLayoutVars>
      </dgm:prSet>
      <dgm:spPr/>
    </dgm:pt>
    <dgm:pt modelId="{F87C6E2F-5937-4319-9A3C-18F3F35F3DD0}" type="pres">
      <dgm:prSet presAssocID="{3AB7B865-41D4-49F1-A980-FFE8C6396575}" presName="rootConnector" presStyleLbl="node2" presStyleIdx="0" presStyleCnt="3"/>
      <dgm:spPr/>
    </dgm:pt>
    <dgm:pt modelId="{18A5D1B0-9813-4A20-8084-703E2759A5E8}" type="pres">
      <dgm:prSet presAssocID="{3AB7B865-41D4-49F1-A980-FFE8C6396575}" presName="hierChild4" presStyleCnt="0"/>
      <dgm:spPr/>
    </dgm:pt>
    <dgm:pt modelId="{F44667EA-411C-4FCD-ADF2-24396FCDDF40}" type="pres">
      <dgm:prSet presAssocID="{3AB7B865-41D4-49F1-A980-FFE8C6396575}" presName="hierChild5" presStyleCnt="0"/>
      <dgm:spPr/>
    </dgm:pt>
    <dgm:pt modelId="{EAC57A23-FA9A-4598-A02F-FBC5347D6F08}" type="pres">
      <dgm:prSet presAssocID="{F2AA1BB7-7C42-4262-BD8E-36632DF78499}" presName="Name64" presStyleLbl="parChTrans1D2" presStyleIdx="1" presStyleCnt="3"/>
      <dgm:spPr/>
    </dgm:pt>
    <dgm:pt modelId="{04E17AE6-7D68-40E4-A38D-CC33B941FB15}" type="pres">
      <dgm:prSet presAssocID="{6DE921D0-1F39-4B37-94BA-19AD7F3568B3}" presName="hierRoot2" presStyleCnt="0">
        <dgm:presLayoutVars>
          <dgm:hierBranch val="init"/>
        </dgm:presLayoutVars>
      </dgm:prSet>
      <dgm:spPr/>
    </dgm:pt>
    <dgm:pt modelId="{57A17EC7-1458-409F-875E-FB9684B6D995}" type="pres">
      <dgm:prSet presAssocID="{6DE921D0-1F39-4B37-94BA-19AD7F3568B3}" presName="rootComposite" presStyleCnt="0"/>
      <dgm:spPr/>
    </dgm:pt>
    <dgm:pt modelId="{EF911126-95B2-4278-9331-5AA9E2DF2DC3}" type="pres">
      <dgm:prSet presAssocID="{6DE921D0-1F39-4B37-94BA-19AD7F3568B3}" presName="rootText" presStyleLbl="node2" presStyleIdx="1" presStyleCnt="3" custLinFactNeighborX="562" custLinFactNeighborY="-15236">
        <dgm:presLayoutVars>
          <dgm:chPref val="3"/>
        </dgm:presLayoutVars>
      </dgm:prSet>
      <dgm:spPr/>
    </dgm:pt>
    <dgm:pt modelId="{285ED983-A672-4FEE-A60D-5FE4EF86D401}" type="pres">
      <dgm:prSet presAssocID="{6DE921D0-1F39-4B37-94BA-19AD7F3568B3}" presName="rootConnector" presStyleLbl="node2" presStyleIdx="1" presStyleCnt="3"/>
      <dgm:spPr/>
    </dgm:pt>
    <dgm:pt modelId="{906F0657-BFC6-4F89-B75E-A46A12F28CD7}" type="pres">
      <dgm:prSet presAssocID="{6DE921D0-1F39-4B37-94BA-19AD7F3568B3}" presName="hierChild4" presStyleCnt="0"/>
      <dgm:spPr/>
    </dgm:pt>
    <dgm:pt modelId="{60706223-C779-441B-8F41-93012AF037CF}" type="pres">
      <dgm:prSet presAssocID="{6DE921D0-1F39-4B37-94BA-19AD7F3568B3}" presName="hierChild5" presStyleCnt="0"/>
      <dgm:spPr/>
    </dgm:pt>
    <dgm:pt modelId="{3A56F2B8-52CD-4103-B342-450A2ADDB12A}" type="pres">
      <dgm:prSet presAssocID="{A66BED4B-59D4-4E29-9A53-B2A379360B94}" presName="Name64" presStyleLbl="parChTrans1D2" presStyleIdx="2" presStyleCnt="3"/>
      <dgm:spPr/>
    </dgm:pt>
    <dgm:pt modelId="{4C40FCA2-9ED5-4B56-9821-1A19109C3238}" type="pres">
      <dgm:prSet presAssocID="{A6BD9B98-00F6-4A2D-8E50-ADC654C835FA}" presName="hierRoot2" presStyleCnt="0">
        <dgm:presLayoutVars>
          <dgm:hierBranch val="init"/>
        </dgm:presLayoutVars>
      </dgm:prSet>
      <dgm:spPr/>
    </dgm:pt>
    <dgm:pt modelId="{89BFD669-1E16-410A-B57B-14DD7A63BCED}" type="pres">
      <dgm:prSet presAssocID="{A6BD9B98-00F6-4A2D-8E50-ADC654C835FA}" presName="rootComposite" presStyleCnt="0"/>
      <dgm:spPr/>
    </dgm:pt>
    <dgm:pt modelId="{31762E8E-6B37-46AC-A676-C4C22D868EEB}" type="pres">
      <dgm:prSet presAssocID="{A6BD9B98-00F6-4A2D-8E50-ADC654C835FA}" presName="rootText" presStyleLbl="node2" presStyleIdx="2" presStyleCnt="3" custLinFactNeighborX="-3" custLinFactNeighborY="64330">
        <dgm:presLayoutVars>
          <dgm:chPref val="3"/>
        </dgm:presLayoutVars>
      </dgm:prSet>
      <dgm:spPr/>
    </dgm:pt>
    <dgm:pt modelId="{6C4DB706-2EA8-404F-A951-10835CB3319E}" type="pres">
      <dgm:prSet presAssocID="{A6BD9B98-00F6-4A2D-8E50-ADC654C835FA}" presName="rootConnector" presStyleLbl="node2" presStyleIdx="2" presStyleCnt="3"/>
      <dgm:spPr/>
    </dgm:pt>
    <dgm:pt modelId="{DAA889D4-2C6D-41C5-B0D8-35EC6939DC98}" type="pres">
      <dgm:prSet presAssocID="{A6BD9B98-00F6-4A2D-8E50-ADC654C835FA}" presName="hierChild4" presStyleCnt="0"/>
      <dgm:spPr/>
    </dgm:pt>
    <dgm:pt modelId="{6EB7F670-FB02-4FD2-BC6B-6E288BD5201A}" type="pres">
      <dgm:prSet presAssocID="{A6BD9B98-00F6-4A2D-8E50-ADC654C835FA}" presName="hierChild5" presStyleCnt="0"/>
      <dgm:spPr/>
    </dgm:pt>
    <dgm:pt modelId="{4289D99B-20EE-4846-A249-7785B2B136DF}" type="pres">
      <dgm:prSet presAssocID="{D7175F06-76AD-40E9-9170-415E369BF267}" presName="hierChild3" presStyleCnt="0"/>
      <dgm:spPr/>
    </dgm:pt>
  </dgm:ptLst>
  <dgm:cxnLst>
    <dgm:cxn modelId="{FB853407-550B-4B0E-AC71-FB799BD7B815}" srcId="{6C4A4BE8-E7EC-4286-89EB-0A709BF021DD}" destId="{D7175F06-76AD-40E9-9170-415E369BF267}" srcOrd="0" destOrd="0" parTransId="{A500CA60-755F-43C1-BEFA-E08AEA9A2B4E}" sibTransId="{F9E72849-EDB5-41EE-9E9C-A6E644BCF998}"/>
    <dgm:cxn modelId="{274D3B16-9F2F-4DD2-8FA9-D3CE0B313A76}" type="presOf" srcId="{A66BED4B-59D4-4E29-9A53-B2A379360B94}" destId="{3A56F2B8-52CD-4103-B342-450A2ADDB12A}" srcOrd="0" destOrd="0" presId="urn:microsoft.com/office/officeart/2009/3/layout/HorizontalOrganizationChart"/>
    <dgm:cxn modelId="{437C121C-20FD-49C4-8608-848116E96781}" type="presOf" srcId="{3AB7B865-41D4-49F1-A980-FFE8C6396575}" destId="{4B3B6C8C-A7CC-4835-968E-AF512705BBAA}" srcOrd="0" destOrd="0" presId="urn:microsoft.com/office/officeart/2009/3/layout/HorizontalOrganizationChart"/>
    <dgm:cxn modelId="{B9DC3E1F-7808-4DEF-9208-A71BE190801A}" type="presOf" srcId="{A6BD9B98-00F6-4A2D-8E50-ADC654C835FA}" destId="{6C4DB706-2EA8-404F-A951-10835CB3319E}" srcOrd="1" destOrd="0" presId="urn:microsoft.com/office/officeart/2009/3/layout/HorizontalOrganizationChart"/>
    <dgm:cxn modelId="{7B80BD5E-13B4-48FF-B948-39E813A6E151}" type="presOf" srcId="{F2AA1BB7-7C42-4262-BD8E-36632DF78499}" destId="{EAC57A23-FA9A-4598-A02F-FBC5347D6F08}" srcOrd="0" destOrd="0" presId="urn:microsoft.com/office/officeart/2009/3/layout/HorizontalOrganizationChart"/>
    <dgm:cxn modelId="{CD9B0769-7841-4A80-ABCD-416F756F836B}" srcId="{D7175F06-76AD-40E9-9170-415E369BF267}" destId="{3AB7B865-41D4-49F1-A980-FFE8C6396575}" srcOrd="0" destOrd="0" parTransId="{2CF4E5C3-E5E3-4965-B7E6-BCE6666054EA}" sibTransId="{C6DA0EC1-7C2E-4DD0-A094-60459AA3FE57}"/>
    <dgm:cxn modelId="{B7198F82-3EF1-4AD1-A373-BE21D6EE5D89}" type="presOf" srcId="{A6BD9B98-00F6-4A2D-8E50-ADC654C835FA}" destId="{31762E8E-6B37-46AC-A676-C4C22D868EEB}" srcOrd="0" destOrd="0" presId="urn:microsoft.com/office/officeart/2009/3/layout/HorizontalOrganizationChart"/>
    <dgm:cxn modelId="{9D191192-BA2F-4EC8-9178-EF6FC60585C4}" type="presOf" srcId="{6DE921D0-1F39-4B37-94BA-19AD7F3568B3}" destId="{285ED983-A672-4FEE-A60D-5FE4EF86D401}" srcOrd="1" destOrd="0" presId="urn:microsoft.com/office/officeart/2009/3/layout/HorizontalOrganizationChart"/>
    <dgm:cxn modelId="{3B33389E-5E0C-4D6B-AB1F-DC109125E96A}" type="presOf" srcId="{D7175F06-76AD-40E9-9170-415E369BF267}" destId="{1918DB87-925F-495C-B185-EE42EDD03065}" srcOrd="0" destOrd="0" presId="urn:microsoft.com/office/officeart/2009/3/layout/HorizontalOrganizationChart"/>
    <dgm:cxn modelId="{9086FFB7-6850-4CD1-8FD3-A7691122AE57}" srcId="{D7175F06-76AD-40E9-9170-415E369BF267}" destId="{6DE921D0-1F39-4B37-94BA-19AD7F3568B3}" srcOrd="1" destOrd="0" parTransId="{F2AA1BB7-7C42-4262-BD8E-36632DF78499}" sibTransId="{47231B52-2772-4237-A67D-24AD98AE0F77}"/>
    <dgm:cxn modelId="{28D42AC3-248B-447C-B810-659C99AC3A5E}" type="presOf" srcId="{3AB7B865-41D4-49F1-A980-FFE8C6396575}" destId="{F87C6E2F-5937-4319-9A3C-18F3F35F3DD0}" srcOrd="1" destOrd="0" presId="urn:microsoft.com/office/officeart/2009/3/layout/HorizontalOrganizationChart"/>
    <dgm:cxn modelId="{9A2D28D1-4452-4875-BE1D-3513FFAD22E2}" type="presOf" srcId="{6C4A4BE8-E7EC-4286-89EB-0A709BF021DD}" destId="{A72F22C1-4614-4B42-96C6-9C32BAC1CA11}" srcOrd="0" destOrd="0" presId="urn:microsoft.com/office/officeart/2009/3/layout/HorizontalOrganizationChart"/>
    <dgm:cxn modelId="{897F44D7-2AE1-40CF-B0D1-EECBA6993941}" type="presOf" srcId="{6DE921D0-1F39-4B37-94BA-19AD7F3568B3}" destId="{EF911126-95B2-4278-9331-5AA9E2DF2DC3}" srcOrd="0" destOrd="0" presId="urn:microsoft.com/office/officeart/2009/3/layout/HorizontalOrganizationChart"/>
    <dgm:cxn modelId="{0B5C0EDB-F757-448A-A141-7022E16E9196}" type="presOf" srcId="{D7175F06-76AD-40E9-9170-415E369BF267}" destId="{8CC4D030-679C-4840-9FA2-688C4C3E0D5B}" srcOrd="1" destOrd="0" presId="urn:microsoft.com/office/officeart/2009/3/layout/HorizontalOrganizationChart"/>
    <dgm:cxn modelId="{1D1DC0EF-F078-4445-892F-F2AE2F4DD3DA}" srcId="{D7175F06-76AD-40E9-9170-415E369BF267}" destId="{A6BD9B98-00F6-4A2D-8E50-ADC654C835FA}" srcOrd="2" destOrd="0" parTransId="{A66BED4B-59D4-4E29-9A53-B2A379360B94}" sibTransId="{40028917-4597-4FC4-AE0C-95257BF462EF}"/>
    <dgm:cxn modelId="{8EE688F2-20FC-41F9-841E-252334F0209E}" type="presOf" srcId="{2CF4E5C3-E5E3-4965-B7E6-BCE6666054EA}" destId="{5232448D-A6A9-4817-A146-0B610B15A407}" srcOrd="0" destOrd="0" presId="urn:microsoft.com/office/officeart/2009/3/layout/HorizontalOrganizationChart"/>
    <dgm:cxn modelId="{6996E93E-762C-4B48-8B03-7D062B35938E}" type="presParOf" srcId="{A72F22C1-4614-4B42-96C6-9C32BAC1CA11}" destId="{946F8FEA-3051-48E4-A201-B4C5AD74F388}" srcOrd="0" destOrd="0" presId="urn:microsoft.com/office/officeart/2009/3/layout/HorizontalOrganizationChart"/>
    <dgm:cxn modelId="{D55D2B66-6DCC-47DB-8595-ACED847991D9}" type="presParOf" srcId="{946F8FEA-3051-48E4-A201-B4C5AD74F388}" destId="{4C7B98EC-158C-4306-87B6-D3E3EBC51AB2}" srcOrd="0" destOrd="0" presId="urn:microsoft.com/office/officeart/2009/3/layout/HorizontalOrganizationChart"/>
    <dgm:cxn modelId="{C9DFAABE-AE27-43A3-9A3F-CB5934DCE2E1}" type="presParOf" srcId="{4C7B98EC-158C-4306-87B6-D3E3EBC51AB2}" destId="{1918DB87-925F-495C-B185-EE42EDD03065}" srcOrd="0" destOrd="0" presId="urn:microsoft.com/office/officeart/2009/3/layout/HorizontalOrganizationChart"/>
    <dgm:cxn modelId="{4FFD31E7-C956-4F99-A602-8788CC4BC2CE}" type="presParOf" srcId="{4C7B98EC-158C-4306-87B6-D3E3EBC51AB2}" destId="{8CC4D030-679C-4840-9FA2-688C4C3E0D5B}" srcOrd="1" destOrd="0" presId="urn:microsoft.com/office/officeart/2009/3/layout/HorizontalOrganizationChart"/>
    <dgm:cxn modelId="{23007998-E81F-4310-BCD4-464E2FA8FC7E}" type="presParOf" srcId="{946F8FEA-3051-48E4-A201-B4C5AD74F388}" destId="{3891937E-013E-4A55-AFBB-361054C5A241}" srcOrd="1" destOrd="0" presId="urn:microsoft.com/office/officeart/2009/3/layout/HorizontalOrganizationChart"/>
    <dgm:cxn modelId="{FD0D980F-8914-4B23-9ACE-3788A4C47930}" type="presParOf" srcId="{3891937E-013E-4A55-AFBB-361054C5A241}" destId="{5232448D-A6A9-4817-A146-0B610B15A407}" srcOrd="0" destOrd="0" presId="urn:microsoft.com/office/officeart/2009/3/layout/HorizontalOrganizationChart"/>
    <dgm:cxn modelId="{A0E66FD3-405B-4605-838B-23D15F0F4349}" type="presParOf" srcId="{3891937E-013E-4A55-AFBB-361054C5A241}" destId="{5D0E823D-63B8-453A-A1B6-13370B260BE7}" srcOrd="1" destOrd="0" presId="urn:microsoft.com/office/officeart/2009/3/layout/HorizontalOrganizationChart"/>
    <dgm:cxn modelId="{0B0C8AB6-996C-4735-AE5A-89DFC44F1E1D}" type="presParOf" srcId="{5D0E823D-63B8-453A-A1B6-13370B260BE7}" destId="{A34A3F66-C183-4FD0-BD24-5C578F7A1E5F}" srcOrd="0" destOrd="0" presId="urn:microsoft.com/office/officeart/2009/3/layout/HorizontalOrganizationChart"/>
    <dgm:cxn modelId="{48CF817C-E072-4592-BA45-ECA893816D1D}" type="presParOf" srcId="{A34A3F66-C183-4FD0-BD24-5C578F7A1E5F}" destId="{4B3B6C8C-A7CC-4835-968E-AF512705BBAA}" srcOrd="0" destOrd="0" presId="urn:microsoft.com/office/officeart/2009/3/layout/HorizontalOrganizationChart"/>
    <dgm:cxn modelId="{7CE3813D-AD5C-4A28-8153-D0111670035C}" type="presParOf" srcId="{A34A3F66-C183-4FD0-BD24-5C578F7A1E5F}" destId="{F87C6E2F-5937-4319-9A3C-18F3F35F3DD0}" srcOrd="1" destOrd="0" presId="urn:microsoft.com/office/officeart/2009/3/layout/HorizontalOrganizationChart"/>
    <dgm:cxn modelId="{13BBADBF-8EB9-46E5-8F44-11E8B28A9D4A}" type="presParOf" srcId="{5D0E823D-63B8-453A-A1B6-13370B260BE7}" destId="{18A5D1B0-9813-4A20-8084-703E2759A5E8}" srcOrd="1" destOrd="0" presId="urn:microsoft.com/office/officeart/2009/3/layout/HorizontalOrganizationChart"/>
    <dgm:cxn modelId="{14C4969A-C419-4668-97B8-847DD7359207}" type="presParOf" srcId="{5D0E823D-63B8-453A-A1B6-13370B260BE7}" destId="{F44667EA-411C-4FCD-ADF2-24396FCDDF40}" srcOrd="2" destOrd="0" presId="urn:microsoft.com/office/officeart/2009/3/layout/HorizontalOrganizationChart"/>
    <dgm:cxn modelId="{4D4F0410-492B-414F-BCE0-951CF84C51BE}" type="presParOf" srcId="{3891937E-013E-4A55-AFBB-361054C5A241}" destId="{EAC57A23-FA9A-4598-A02F-FBC5347D6F08}" srcOrd="2" destOrd="0" presId="urn:microsoft.com/office/officeart/2009/3/layout/HorizontalOrganizationChart"/>
    <dgm:cxn modelId="{323AE5B0-AC4E-452B-99E4-EA4D4E3EAFB3}" type="presParOf" srcId="{3891937E-013E-4A55-AFBB-361054C5A241}" destId="{04E17AE6-7D68-40E4-A38D-CC33B941FB15}" srcOrd="3" destOrd="0" presId="urn:microsoft.com/office/officeart/2009/3/layout/HorizontalOrganizationChart"/>
    <dgm:cxn modelId="{66C8C9E6-0134-4BB2-9699-384BA261ADED}" type="presParOf" srcId="{04E17AE6-7D68-40E4-A38D-CC33B941FB15}" destId="{57A17EC7-1458-409F-875E-FB9684B6D995}" srcOrd="0" destOrd="0" presId="urn:microsoft.com/office/officeart/2009/3/layout/HorizontalOrganizationChart"/>
    <dgm:cxn modelId="{6E33209E-FF99-4471-BDB3-7BEDBD579085}" type="presParOf" srcId="{57A17EC7-1458-409F-875E-FB9684B6D995}" destId="{EF911126-95B2-4278-9331-5AA9E2DF2DC3}" srcOrd="0" destOrd="0" presId="urn:microsoft.com/office/officeart/2009/3/layout/HorizontalOrganizationChart"/>
    <dgm:cxn modelId="{5A2E5FFB-DF92-417D-9B73-74A78F4C03E5}" type="presParOf" srcId="{57A17EC7-1458-409F-875E-FB9684B6D995}" destId="{285ED983-A672-4FEE-A60D-5FE4EF86D401}" srcOrd="1" destOrd="0" presId="urn:microsoft.com/office/officeart/2009/3/layout/HorizontalOrganizationChart"/>
    <dgm:cxn modelId="{4A2AFC50-16BE-4623-9D2E-F9AE06FCCDB5}" type="presParOf" srcId="{04E17AE6-7D68-40E4-A38D-CC33B941FB15}" destId="{906F0657-BFC6-4F89-B75E-A46A12F28CD7}" srcOrd="1" destOrd="0" presId="urn:microsoft.com/office/officeart/2009/3/layout/HorizontalOrganizationChart"/>
    <dgm:cxn modelId="{32C6D3F0-54B6-4DBC-A8DB-D7ECDB8E0288}" type="presParOf" srcId="{04E17AE6-7D68-40E4-A38D-CC33B941FB15}" destId="{60706223-C779-441B-8F41-93012AF037CF}" srcOrd="2" destOrd="0" presId="urn:microsoft.com/office/officeart/2009/3/layout/HorizontalOrganizationChart"/>
    <dgm:cxn modelId="{396E0A58-BE74-4218-B8FC-BD32CBE42845}" type="presParOf" srcId="{3891937E-013E-4A55-AFBB-361054C5A241}" destId="{3A56F2B8-52CD-4103-B342-450A2ADDB12A}" srcOrd="4" destOrd="0" presId="urn:microsoft.com/office/officeart/2009/3/layout/HorizontalOrganizationChart"/>
    <dgm:cxn modelId="{CCB641F3-9E4F-41F0-8F4D-C9029888F082}" type="presParOf" srcId="{3891937E-013E-4A55-AFBB-361054C5A241}" destId="{4C40FCA2-9ED5-4B56-9821-1A19109C3238}" srcOrd="5" destOrd="0" presId="urn:microsoft.com/office/officeart/2009/3/layout/HorizontalOrganizationChart"/>
    <dgm:cxn modelId="{FC14A283-CE9F-4BF1-A564-60C0278512E8}" type="presParOf" srcId="{4C40FCA2-9ED5-4B56-9821-1A19109C3238}" destId="{89BFD669-1E16-410A-B57B-14DD7A63BCED}" srcOrd="0" destOrd="0" presId="urn:microsoft.com/office/officeart/2009/3/layout/HorizontalOrganizationChart"/>
    <dgm:cxn modelId="{FD54484C-D6AB-4D68-8215-DFCCA16AFB82}" type="presParOf" srcId="{89BFD669-1E16-410A-B57B-14DD7A63BCED}" destId="{31762E8E-6B37-46AC-A676-C4C22D868EEB}" srcOrd="0" destOrd="0" presId="urn:microsoft.com/office/officeart/2009/3/layout/HorizontalOrganizationChart"/>
    <dgm:cxn modelId="{8C322D68-CBEC-40D4-AFEB-B45B62FA9CA6}" type="presParOf" srcId="{89BFD669-1E16-410A-B57B-14DD7A63BCED}" destId="{6C4DB706-2EA8-404F-A951-10835CB3319E}" srcOrd="1" destOrd="0" presId="urn:microsoft.com/office/officeart/2009/3/layout/HorizontalOrganizationChart"/>
    <dgm:cxn modelId="{92B4E289-2F1C-4F40-8C64-0B426424C71F}" type="presParOf" srcId="{4C40FCA2-9ED5-4B56-9821-1A19109C3238}" destId="{DAA889D4-2C6D-41C5-B0D8-35EC6939DC98}" srcOrd="1" destOrd="0" presId="urn:microsoft.com/office/officeart/2009/3/layout/HorizontalOrganizationChart"/>
    <dgm:cxn modelId="{B94368C9-D966-48F8-8018-648A922451BD}" type="presParOf" srcId="{4C40FCA2-9ED5-4B56-9821-1A19109C3238}" destId="{6EB7F670-FB02-4FD2-BC6B-6E288BD5201A}" srcOrd="2" destOrd="0" presId="urn:microsoft.com/office/officeart/2009/3/layout/HorizontalOrganizationChart"/>
    <dgm:cxn modelId="{A790CA7D-192A-486D-9269-85EFBCD73F57}" type="presParOf" srcId="{946F8FEA-3051-48E4-A201-B4C5AD74F388}" destId="{4289D99B-20EE-4846-A249-7785B2B136D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324D8-55D3-424B-A127-C750C81B29BF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12226BB-DF2E-4716-A9A5-426B1E4164A5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Emergency Room</a:t>
          </a:r>
        </a:p>
      </dgm:t>
    </dgm:pt>
    <dgm:pt modelId="{0B9C7409-9A54-4CD2-90E2-3AD88D4C725C}" type="parTrans" cxnId="{E3C909AE-222B-4244-A983-1A7F8293E6D0}">
      <dgm:prSet/>
      <dgm:spPr/>
      <dgm:t>
        <a:bodyPr/>
        <a:lstStyle/>
        <a:p>
          <a:endParaRPr lang="en-US"/>
        </a:p>
      </dgm:t>
    </dgm:pt>
    <dgm:pt modelId="{DEBC1749-3591-44FA-BA13-2C7EB2E08F0E}" type="sibTrans" cxnId="{E3C909AE-222B-4244-A983-1A7F8293E6D0}">
      <dgm:prSet/>
      <dgm:spPr/>
      <dgm:t>
        <a:bodyPr/>
        <a:lstStyle/>
        <a:p>
          <a:endParaRPr lang="en-US"/>
        </a:p>
      </dgm:t>
    </dgm:pt>
    <dgm:pt modelId="{56B026D4-3A33-4C48-B219-D6F57AEBE67C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CTCTP/ LCSWs / Clinic PCP</a:t>
          </a:r>
        </a:p>
      </dgm:t>
    </dgm:pt>
    <dgm:pt modelId="{25077D21-2872-41D5-8121-B8CEC2A81D08}" type="parTrans" cxnId="{5138590B-F9C3-49FF-90F3-21EEF06F3660}">
      <dgm:prSet/>
      <dgm:spPr/>
      <dgm:t>
        <a:bodyPr/>
        <a:lstStyle/>
        <a:p>
          <a:endParaRPr lang="en-US"/>
        </a:p>
      </dgm:t>
    </dgm:pt>
    <dgm:pt modelId="{823A1112-A3F9-4CAF-9C67-17F7A78A1C24}" type="sibTrans" cxnId="{5138590B-F9C3-49FF-90F3-21EEF06F3660}">
      <dgm:prSet/>
      <dgm:spPr/>
      <dgm:t>
        <a:bodyPr/>
        <a:lstStyle/>
        <a:p>
          <a:endParaRPr lang="en-US"/>
        </a:p>
      </dgm:t>
    </dgm:pt>
    <dgm:pt modelId="{4147482A-DFE7-44CB-8FDD-C199E247E57A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OLMC / Telemedicine</a:t>
          </a:r>
        </a:p>
      </dgm:t>
    </dgm:pt>
    <dgm:pt modelId="{1F2F2090-78E3-4F0C-8906-6FC9636CD18D}" type="parTrans" cxnId="{C6F5DEC5-BDB5-4CF6-A98C-C7E429CA8092}">
      <dgm:prSet/>
      <dgm:spPr/>
      <dgm:t>
        <a:bodyPr/>
        <a:lstStyle/>
        <a:p>
          <a:endParaRPr lang="en-US"/>
        </a:p>
      </dgm:t>
    </dgm:pt>
    <dgm:pt modelId="{DB1531A2-E8F6-486F-AFF0-CCB308230F42}" type="sibTrans" cxnId="{C6F5DEC5-BDB5-4CF6-A98C-C7E429CA8092}">
      <dgm:prSet/>
      <dgm:spPr/>
      <dgm:t>
        <a:bodyPr/>
        <a:lstStyle/>
        <a:p>
          <a:endParaRPr lang="en-US"/>
        </a:p>
      </dgm:t>
    </dgm:pt>
    <dgm:pt modelId="{8966994D-66EE-4D8E-9EF9-0610CBC9E5F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Paramedic Home Visits</a:t>
          </a:r>
        </a:p>
      </dgm:t>
    </dgm:pt>
    <dgm:pt modelId="{F68D67FD-8C60-4BBB-86A9-15B5DEFB5445}" type="parTrans" cxnId="{C47FEBDE-74A4-4280-BBAA-404E61A966E1}">
      <dgm:prSet/>
      <dgm:spPr/>
      <dgm:t>
        <a:bodyPr/>
        <a:lstStyle/>
        <a:p>
          <a:endParaRPr lang="en-US"/>
        </a:p>
      </dgm:t>
    </dgm:pt>
    <dgm:pt modelId="{840C7CF5-15B5-4B6F-BD62-5F948EE6FC78}" type="sibTrans" cxnId="{C47FEBDE-74A4-4280-BBAA-404E61A966E1}">
      <dgm:prSet/>
      <dgm:spPr/>
      <dgm:t>
        <a:bodyPr/>
        <a:lstStyle/>
        <a:p>
          <a:endParaRPr lang="en-US"/>
        </a:p>
      </dgm:t>
    </dgm:pt>
    <dgm:pt modelId="{8542FE96-2831-4B71-B6D1-F07C4ACD84F5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Specialty Clinic</a:t>
          </a:r>
        </a:p>
      </dgm:t>
    </dgm:pt>
    <dgm:pt modelId="{0A51BBD1-B777-4839-8E9F-6268D3A60165}" type="parTrans" cxnId="{47B822CA-F820-46A9-B247-A478BEA89983}">
      <dgm:prSet/>
      <dgm:spPr/>
      <dgm:t>
        <a:bodyPr/>
        <a:lstStyle/>
        <a:p>
          <a:endParaRPr lang="en-US"/>
        </a:p>
      </dgm:t>
    </dgm:pt>
    <dgm:pt modelId="{8A1FA505-1F7B-4824-8330-C88DFB5975AF}" type="sibTrans" cxnId="{47B822CA-F820-46A9-B247-A478BEA89983}">
      <dgm:prSet/>
      <dgm:spPr/>
      <dgm:t>
        <a:bodyPr/>
        <a:lstStyle/>
        <a:p>
          <a:endParaRPr lang="en-US"/>
        </a:p>
      </dgm:t>
    </dgm:pt>
    <dgm:pt modelId="{C7835B1D-90E9-4080-966D-BA32D299A593}" type="pres">
      <dgm:prSet presAssocID="{D98324D8-55D3-424B-A127-C750C81B29BF}" presName="Name0" presStyleCnt="0">
        <dgm:presLayoutVars>
          <dgm:chMax val="7"/>
          <dgm:resizeHandles val="exact"/>
        </dgm:presLayoutVars>
      </dgm:prSet>
      <dgm:spPr/>
    </dgm:pt>
    <dgm:pt modelId="{140EE14C-87EA-4C00-A66F-CEFD23585CBF}" type="pres">
      <dgm:prSet presAssocID="{D98324D8-55D3-424B-A127-C750C81B29BF}" presName="comp1" presStyleCnt="0"/>
      <dgm:spPr/>
    </dgm:pt>
    <dgm:pt modelId="{9608BB6F-09AD-4966-A7C1-81971C6FC6D5}" type="pres">
      <dgm:prSet presAssocID="{D98324D8-55D3-424B-A127-C750C81B29BF}" presName="circle1" presStyleLbl="node1" presStyleIdx="0" presStyleCnt="5" custScaleX="100731" custScaleY="99172"/>
      <dgm:spPr/>
    </dgm:pt>
    <dgm:pt modelId="{C06A804C-1EEB-4024-A821-603E6316B674}" type="pres">
      <dgm:prSet presAssocID="{D98324D8-55D3-424B-A127-C750C81B29BF}" presName="c1text" presStyleLbl="node1" presStyleIdx="0" presStyleCnt="5">
        <dgm:presLayoutVars>
          <dgm:bulletEnabled val="1"/>
        </dgm:presLayoutVars>
      </dgm:prSet>
      <dgm:spPr/>
    </dgm:pt>
    <dgm:pt modelId="{7C8DB0D4-A57C-40CB-9776-E976A540B2EC}" type="pres">
      <dgm:prSet presAssocID="{D98324D8-55D3-424B-A127-C750C81B29BF}" presName="comp2" presStyleCnt="0"/>
      <dgm:spPr/>
    </dgm:pt>
    <dgm:pt modelId="{01593C0E-5252-43DA-9EC8-7677BF6CAAEB}" type="pres">
      <dgm:prSet presAssocID="{D98324D8-55D3-424B-A127-C750C81B29BF}" presName="circle2" presStyleLbl="node1" presStyleIdx="1" presStyleCnt="5" custScaleX="92637" custScaleY="95814"/>
      <dgm:spPr/>
    </dgm:pt>
    <dgm:pt modelId="{C3BE3792-DB61-452F-85C9-15F73FFE4DAB}" type="pres">
      <dgm:prSet presAssocID="{D98324D8-55D3-424B-A127-C750C81B29BF}" presName="c2text" presStyleLbl="node1" presStyleIdx="1" presStyleCnt="5">
        <dgm:presLayoutVars>
          <dgm:bulletEnabled val="1"/>
        </dgm:presLayoutVars>
      </dgm:prSet>
      <dgm:spPr/>
    </dgm:pt>
    <dgm:pt modelId="{94120150-F8A9-47F2-A6F2-5306183A125E}" type="pres">
      <dgm:prSet presAssocID="{D98324D8-55D3-424B-A127-C750C81B29BF}" presName="comp3" presStyleCnt="0"/>
      <dgm:spPr/>
    </dgm:pt>
    <dgm:pt modelId="{81DAA3EB-0555-443E-AEC6-9348BACD6614}" type="pres">
      <dgm:prSet presAssocID="{D98324D8-55D3-424B-A127-C750C81B29BF}" presName="circle3" presStyleLbl="node1" presStyleIdx="2" presStyleCnt="5" custScaleX="94537" custScaleY="92898"/>
      <dgm:spPr/>
    </dgm:pt>
    <dgm:pt modelId="{AD7A2A95-7EB2-426C-975F-A0AED337CED1}" type="pres">
      <dgm:prSet presAssocID="{D98324D8-55D3-424B-A127-C750C81B29BF}" presName="c3text" presStyleLbl="node1" presStyleIdx="2" presStyleCnt="5">
        <dgm:presLayoutVars>
          <dgm:bulletEnabled val="1"/>
        </dgm:presLayoutVars>
      </dgm:prSet>
      <dgm:spPr/>
    </dgm:pt>
    <dgm:pt modelId="{BA0F751C-4F9B-404E-9253-ED3FA28015CE}" type="pres">
      <dgm:prSet presAssocID="{D98324D8-55D3-424B-A127-C750C81B29BF}" presName="comp4" presStyleCnt="0"/>
      <dgm:spPr/>
    </dgm:pt>
    <dgm:pt modelId="{173D1D8A-14CD-4D01-8A12-8E69353E7728}" type="pres">
      <dgm:prSet presAssocID="{D98324D8-55D3-424B-A127-C750C81B29BF}" presName="circle4" presStyleLbl="node1" presStyleIdx="3" presStyleCnt="5" custScaleX="95652" custScaleY="94102"/>
      <dgm:spPr/>
    </dgm:pt>
    <dgm:pt modelId="{B3072FE7-EBC6-4ABE-9868-9E03ABB43DD2}" type="pres">
      <dgm:prSet presAssocID="{D98324D8-55D3-424B-A127-C750C81B29BF}" presName="c4text" presStyleLbl="node1" presStyleIdx="3" presStyleCnt="5">
        <dgm:presLayoutVars>
          <dgm:bulletEnabled val="1"/>
        </dgm:presLayoutVars>
      </dgm:prSet>
      <dgm:spPr/>
    </dgm:pt>
    <dgm:pt modelId="{A3B73366-3E67-4DB1-9FFF-811E57389A3A}" type="pres">
      <dgm:prSet presAssocID="{D98324D8-55D3-424B-A127-C750C81B29BF}" presName="comp5" presStyleCnt="0"/>
      <dgm:spPr/>
    </dgm:pt>
    <dgm:pt modelId="{9C45EF89-D684-41AD-8F18-C1C06512C416}" type="pres">
      <dgm:prSet presAssocID="{D98324D8-55D3-424B-A127-C750C81B29BF}" presName="circle5" presStyleLbl="node1" presStyleIdx="4" presStyleCnt="5" custScaleX="84375" custScaleY="80604" custLinFactNeighborX="-1596" custLinFactNeighborY="4224"/>
      <dgm:spPr/>
    </dgm:pt>
    <dgm:pt modelId="{6BFCA2BB-0E18-4058-A628-6C5E8AC34C7D}" type="pres">
      <dgm:prSet presAssocID="{D98324D8-55D3-424B-A127-C750C81B29BF}" presName="c5text" presStyleLbl="node1" presStyleIdx="4" presStyleCnt="5">
        <dgm:presLayoutVars>
          <dgm:bulletEnabled val="1"/>
        </dgm:presLayoutVars>
      </dgm:prSet>
      <dgm:spPr/>
    </dgm:pt>
  </dgm:ptLst>
  <dgm:cxnLst>
    <dgm:cxn modelId="{C289BC04-9C24-427B-A71D-061D85121F44}" type="presOf" srcId="{8966994D-66EE-4D8E-9EF9-0610CBC9E5FE}" destId="{6BFCA2BB-0E18-4058-A628-6C5E8AC34C7D}" srcOrd="1" destOrd="0" presId="urn:microsoft.com/office/officeart/2005/8/layout/venn2"/>
    <dgm:cxn modelId="{5138590B-F9C3-49FF-90F3-21EEF06F3660}" srcId="{D98324D8-55D3-424B-A127-C750C81B29BF}" destId="{56B026D4-3A33-4C48-B219-D6F57AEBE67C}" srcOrd="2" destOrd="0" parTransId="{25077D21-2872-41D5-8121-B8CEC2A81D08}" sibTransId="{823A1112-A3F9-4CAF-9C67-17F7A78A1C24}"/>
    <dgm:cxn modelId="{7796F10B-18E8-43A9-B54D-E50CDCD82B5F}" type="presOf" srcId="{412226BB-DF2E-4716-A9A5-426B1E4164A5}" destId="{9608BB6F-09AD-4966-A7C1-81971C6FC6D5}" srcOrd="0" destOrd="0" presId="urn:microsoft.com/office/officeart/2005/8/layout/venn2"/>
    <dgm:cxn modelId="{896A581B-8E34-48DD-953B-B725244458CC}" type="presOf" srcId="{8542FE96-2831-4B71-B6D1-F07C4ACD84F5}" destId="{C3BE3792-DB61-452F-85C9-15F73FFE4DAB}" srcOrd="1" destOrd="0" presId="urn:microsoft.com/office/officeart/2005/8/layout/venn2"/>
    <dgm:cxn modelId="{6A65264D-B802-49A2-980C-6AC864D3F8D2}" type="presOf" srcId="{412226BB-DF2E-4716-A9A5-426B1E4164A5}" destId="{C06A804C-1EEB-4024-A821-603E6316B674}" srcOrd="1" destOrd="0" presId="urn:microsoft.com/office/officeart/2005/8/layout/venn2"/>
    <dgm:cxn modelId="{61752979-1CF4-4790-BE63-C9A088839C3D}" type="presOf" srcId="{8542FE96-2831-4B71-B6D1-F07C4ACD84F5}" destId="{01593C0E-5252-43DA-9EC8-7677BF6CAAEB}" srcOrd="0" destOrd="0" presId="urn:microsoft.com/office/officeart/2005/8/layout/venn2"/>
    <dgm:cxn modelId="{949C7B97-019D-4360-B650-2D5F796E53CC}" type="presOf" srcId="{4147482A-DFE7-44CB-8FDD-C199E247E57A}" destId="{B3072FE7-EBC6-4ABE-9868-9E03ABB43DD2}" srcOrd="1" destOrd="0" presId="urn:microsoft.com/office/officeart/2005/8/layout/venn2"/>
    <dgm:cxn modelId="{9DB1D4AC-F45D-40EC-90C6-4119BFF0D416}" type="presOf" srcId="{4147482A-DFE7-44CB-8FDD-C199E247E57A}" destId="{173D1D8A-14CD-4D01-8A12-8E69353E7728}" srcOrd="0" destOrd="0" presId="urn:microsoft.com/office/officeart/2005/8/layout/venn2"/>
    <dgm:cxn modelId="{E3C909AE-222B-4244-A983-1A7F8293E6D0}" srcId="{D98324D8-55D3-424B-A127-C750C81B29BF}" destId="{412226BB-DF2E-4716-A9A5-426B1E4164A5}" srcOrd="0" destOrd="0" parTransId="{0B9C7409-9A54-4CD2-90E2-3AD88D4C725C}" sibTransId="{DEBC1749-3591-44FA-BA13-2C7EB2E08F0E}"/>
    <dgm:cxn modelId="{CD8DDEB6-4E11-461F-AE83-B6215BFAB5C2}" type="presOf" srcId="{56B026D4-3A33-4C48-B219-D6F57AEBE67C}" destId="{81DAA3EB-0555-443E-AEC6-9348BACD6614}" srcOrd="0" destOrd="0" presId="urn:microsoft.com/office/officeart/2005/8/layout/venn2"/>
    <dgm:cxn modelId="{C6F5DEC5-BDB5-4CF6-A98C-C7E429CA8092}" srcId="{D98324D8-55D3-424B-A127-C750C81B29BF}" destId="{4147482A-DFE7-44CB-8FDD-C199E247E57A}" srcOrd="3" destOrd="0" parTransId="{1F2F2090-78E3-4F0C-8906-6FC9636CD18D}" sibTransId="{DB1531A2-E8F6-486F-AFF0-CCB308230F42}"/>
    <dgm:cxn modelId="{47B822CA-F820-46A9-B247-A478BEA89983}" srcId="{D98324D8-55D3-424B-A127-C750C81B29BF}" destId="{8542FE96-2831-4B71-B6D1-F07C4ACD84F5}" srcOrd="1" destOrd="0" parTransId="{0A51BBD1-B777-4839-8E9F-6268D3A60165}" sibTransId="{8A1FA505-1F7B-4824-8330-C88DFB5975AF}"/>
    <dgm:cxn modelId="{0369A8D2-23F4-40F6-8054-5542DAB6099A}" type="presOf" srcId="{8966994D-66EE-4D8E-9EF9-0610CBC9E5FE}" destId="{9C45EF89-D684-41AD-8F18-C1C06512C416}" srcOrd="0" destOrd="0" presId="urn:microsoft.com/office/officeart/2005/8/layout/venn2"/>
    <dgm:cxn modelId="{1CD4A7DB-6EE9-4345-903C-B89FEBB63805}" type="presOf" srcId="{D98324D8-55D3-424B-A127-C750C81B29BF}" destId="{C7835B1D-90E9-4080-966D-BA32D299A593}" srcOrd="0" destOrd="0" presId="urn:microsoft.com/office/officeart/2005/8/layout/venn2"/>
    <dgm:cxn modelId="{C47FEBDE-74A4-4280-BBAA-404E61A966E1}" srcId="{D98324D8-55D3-424B-A127-C750C81B29BF}" destId="{8966994D-66EE-4D8E-9EF9-0610CBC9E5FE}" srcOrd="4" destOrd="0" parTransId="{F68D67FD-8C60-4BBB-86A9-15B5DEFB5445}" sibTransId="{840C7CF5-15B5-4B6F-BD62-5F948EE6FC78}"/>
    <dgm:cxn modelId="{0C124EFF-0BF1-4304-BD31-441E2022D74D}" type="presOf" srcId="{56B026D4-3A33-4C48-B219-D6F57AEBE67C}" destId="{AD7A2A95-7EB2-426C-975F-A0AED337CED1}" srcOrd="1" destOrd="0" presId="urn:microsoft.com/office/officeart/2005/8/layout/venn2"/>
    <dgm:cxn modelId="{B9395CF4-1DE7-49B9-B77B-B3A7777C943F}" type="presParOf" srcId="{C7835B1D-90E9-4080-966D-BA32D299A593}" destId="{140EE14C-87EA-4C00-A66F-CEFD23585CBF}" srcOrd="0" destOrd="0" presId="urn:microsoft.com/office/officeart/2005/8/layout/venn2"/>
    <dgm:cxn modelId="{3CE6D4E1-4450-465F-A987-903D914405F3}" type="presParOf" srcId="{140EE14C-87EA-4C00-A66F-CEFD23585CBF}" destId="{9608BB6F-09AD-4966-A7C1-81971C6FC6D5}" srcOrd="0" destOrd="0" presId="urn:microsoft.com/office/officeart/2005/8/layout/venn2"/>
    <dgm:cxn modelId="{D0B37A58-E529-4750-B481-7ABD5B1154BE}" type="presParOf" srcId="{140EE14C-87EA-4C00-A66F-CEFD23585CBF}" destId="{C06A804C-1EEB-4024-A821-603E6316B674}" srcOrd="1" destOrd="0" presId="urn:microsoft.com/office/officeart/2005/8/layout/venn2"/>
    <dgm:cxn modelId="{A56FB821-D06C-48EB-9359-9851406455E5}" type="presParOf" srcId="{C7835B1D-90E9-4080-966D-BA32D299A593}" destId="{7C8DB0D4-A57C-40CB-9776-E976A540B2EC}" srcOrd="1" destOrd="0" presId="urn:microsoft.com/office/officeart/2005/8/layout/venn2"/>
    <dgm:cxn modelId="{292C5A07-0CD2-41F7-AA04-F56082F72233}" type="presParOf" srcId="{7C8DB0D4-A57C-40CB-9776-E976A540B2EC}" destId="{01593C0E-5252-43DA-9EC8-7677BF6CAAEB}" srcOrd="0" destOrd="0" presId="urn:microsoft.com/office/officeart/2005/8/layout/venn2"/>
    <dgm:cxn modelId="{275A071D-0AF3-479B-85A6-FE9D6012FF21}" type="presParOf" srcId="{7C8DB0D4-A57C-40CB-9776-E976A540B2EC}" destId="{C3BE3792-DB61-452F-85C9-15F73FFE4DAB}" srcOrd="1" destOrd="0" presId="urn:microsoft.com/office/officeart/2005/8/layout/venn2"/>
    <dgm:cxn modelId="{244FFCC1-79D9-446A-B59B-77BB9300F61E}" type="presParOf" srcId="{C7835B1D-90E9-4080-966D-BA32D299A593}" destId="{94120150-F8A9-47F2-A6F2-5306183A125E}" srcOrd="2" destOrd="0" presId="urn:microsoft.com/office/officeart/2005/8/layout/venn2"/>
    <dgm:cxn modelId="{1D31CA8C-1559-4107-89D1-68471151AA0C}" type="presParOf" srcId="{94120150-F8A9-47F2-A6F2-5306183A125E}" destId="{81DAA3EB-0555-443E-AEC6-9348BACD6614}" srcOrd="0" destOrd="0" presId="urn:microsoft.com/office/officeart/2005/8/layout/venn2"/>
    <dgm:cxn modelId="{638A4A93-BA8D-45CB-88B2-B48715CF5749}" type="presParOf" srcId="{94120150-F8A9-47F2-A6F2-5306183A125E}" destId="{AD7A2A95-7EB2-426C-975F-A0AED337CED1}" srcOrd="1" destOrd="0" presId="urn:microsoft.com/office/officeart/2005/8/layout/venn2"/>
    <dgm:cxn modelId="{C8BB8835-FFB2-49E7-8ABD-7B16454FC73B}" type="presParOf" srcId="{C7835B1D-90E9-4080-966D-BA32D299A593}" destId="{BA0F751C-4F9B-404E-9253-ED3FA28015CE}" srcOrd="3" destOrd="0" presId="urn:microsoft.com/office/officeart/2005/8/layout/venn2"/>
    <dgm:cxn modelId="{1508E14A-23F3-4484-AD32-17C7DD644E9E}" type="presParOf" srcId="{BA0F751C-4F9B-404E-9253-ED3FA28015CE}" destId="{173D1D8A-14CD-4D01-8A12-8E69353E7728}" srcOrd="0" destOrd="0" presId="urn:microsoft.com/office/officeart/2005/8/layout/venn2"/>
    <dgm:cxn modelId="{28EA7DA3-4E1B-4BEA-BBC1-5C2244642B99}" type="presParOf" srcId="{BA0F751C-4F9B-404E-9253-ED3FA28015CE}" destId="{B3072FE7-EBC6-4ABE-9868-9E03ABB43DD2}" srcOrd="1" destOrd="0" presId="urn:microsoft.com/office/officeart/2005/8/layout/venn2"/>
    <dgm:cxn modelId="{3E4F8141-D693-468D-8E06-777BF9C76B2B}" type="presParOf" srcId="{C7835B1D-90E9-4080-966D-BA32D299A593}" destId="{A3B73366-3E67-4DB1-9FFF-811E57389A3A}" srcOrd="4" destOrd="0" presId="urn:microsoft.com/office/officeart/2005/8/layout/venn2"/>
    <dgm:cxn modelId="{640C5066-7116-4C87-9465-B07B66CEA897}" type="presParOf" srcId="{A3B73366-3E67-4DB1-9FFF-811E57389A3A}" destId="{9C45EF89-D684-41AD-8F18-C1C06512C416}" srcOrd="0" destOrd="0" presId="urn:microsoft.com/office/officeart/2005/8/layout/venn2"/>
    <dgm:cxn modelId="{A669687F-D42B-4EB9-BD75-48CC8D41900C}" type="presParOf" srcId="{A3B73366-3E67-4DB1-9FFF-811E57389A3A}" destId="{6BFCA2BB-0E18-4058-A628-6C5E8AC34C7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6F2B8-52CD-4103-B342-450A2ADDB12A}">
      <dsp:nvSpPr>
        <dsp:cNvPr id="0" name=""/>
        <dsp:cNvSpPr/>
      </dsp:nvSpPr>
      <dsp:spPr>
        <a:xfrm>
          <a:off x="2031814" y="1476665"/>
          <a:ext cx="408486" cy="135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305" y="0"/>
              </a:lnTo>
              <a:lnTo>
                <a:pt x="205305" y="1357856"/>
              </a:lnTo>
              <a:lnTo>
                <a:pt x="408486" y="135785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57A23-FA9A-4598-A02F-FBC5347D6F08}">
      <dsp:nvSpPr>
        <dsp:cNvPr id="0" name=""/>
        <dsp:cNvSpPr/>
      </dsp:nvSpPr>
      <dsp:spPr>
        <a:xfrm>
          <a:off x="2031814" y="1430945"/>
          <a:ext cx="4107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7550" y="45720"/>
              </a:lnTo>
              <a:lnTo>
                <a:pt x="207550" y="46823"/>
              </a:lnTo>
              <a:lnTo>
                <a:pt x="410732" y="46823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2448D-A6A9-4817-A146-0B610B15A407}">
      <dsp:nvSpPr>
        <dsp:cNvPr id="0" name=""/>
        <dsp:cNvSpPr/>
      </dsp:nvSpPr>
      <dsp:spPr>
        <a:xfrm>
          <a:off x="2031814" y="309851"/>
          <a:ext cx="410732" cy="1166814"/>
        </a:xfrm>
        <a:custGeom>
          <a:avLst/>
          <a:gdLst/>
          <a:ahLst/>
          <a:cxnLst/>
          <a:rect l="0" t="0" r="0" b="0"/>
          <a:pathLst>
            <a:path>
              <a:moveTo>
                <a:pt x="0" y="1166814"/>
              </a:moveTo>
              <a:lnTo>
                <a:pt x="207550" y="1166814"/>
              </a:lnTo>
              <a:lnTo>
                <a:pt x="207550" y="0"/>
              </a:lnTo>
              <a:lnTo>
                <a:pt x="410732" y="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8DB87-925F-495C-B185-EE42EDD03065}">
      <dsp:nvSpPr>
        <dsp:cNvPr id="0" name=""/>
        <dsp:cNvSpPr/>
      </dsp:nvSpPr>
      <dsp:spPr>
        <a:xfrm>
          <a:off x="0" y="1166814"/>
          <a:ext cx="2031814" cy="6197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MIH</a:t>
          </a:r>
        </a:p>
      </dsp:txBody>
      <dsp:txXfrm>
        <a:off x="0" y="1166814"/>
        <a:ext cx="2031814" cy="619703"/>
      </dsp:txXfrm>
    </dsp:sp>
    <dsp:sp modelId="{4B3B6C8C-A7CC-4835-968E-AF512705BBAA}">
      <dsp:nvSpPr>
        <dsp:cNvPr id="0" name=""/>
        <dsp:cNvSpPr/>
      </dsp:nvSpPr>
      <dsp:spPr>
        <a:xfrm>
          <a:off x="2442547" y="0"/>
          <a:ext cx="2031814" cy="6197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Operations</a:t>
          </a:r>
        </a:p>
      </dsp:txBody>
      <dsp:txXfrm>
        <a:off x="2442547" y="0"/>
        <a:ext cx="2031814" cy="619703"/>
      </dsp:txXfrm>
    </dsp:sp>
    <dsp:sp modelId="{EF911126-95B2-4278-9331-5AA9E2DF2DC3}">
      <dsp:nvSpPr>
        <dsp:cNvPr id="0" name=""/>
        <dsp:cNvSpPr/>
      </dsp:nvSpPr>
      <dsp:spPr>
        <a:xfrm>
          <a:off x="2442547" y="1167917"/>
          <a:ext cx="2031814" cy="6197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Clinical</a:t>
          </a:r>
          <a:r>
            <a:rPr lang="en-US" sz="2400" kern="1200" dirty="0">
              <a:latin typeface="Garamond" panose="02020404030301010803" pitchFamily="18" charset="0"/>
            </a:rPr>
            <a:t> </a:t>
          </a:r>
        </a:p>
      </dsp:txBody>
      <dsp:txXfrm>
        <a:off x="2442547" y="1167917"/>
        <a:ext cx="2031814" cy="619703"/>
      </dsp:txXfrm>
    </dsp:sp>
    <dsp:sp modelId="{31762E8E-6B37-46AC-A676-C4C22D868EEB}">
      <dsp:nvSpPr>
        <dsp:cNvPr id="0" name=""/>
        <dsp:cNvSpPr/>
      </dsp:nvSpPr>
      <dsp:spPr>
        <a:xfrm>
          <a:off x="2440301" y="2524670"/>
          <a:ext cx="2031814" cy="61970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Finances</a:t>
          </a:r>
        </a:p>
      </dsp:txBody>
      <dsp:txXfrm>
        <a:off x="2440301" y="2524670"/>
        <a:ext cx="2031814" cy="619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8BB6F-09AD-4966-A7C1-81971C6FC6D5}">
      <dsp:nvSpPr>
        <dsp:cNvPr id="0" name=""/>
        <dsp:cNvSpPr/>
      </dsp:nvSpPr>
      <dsp:spPr>
        <a:xfrm>
          <a:off x="748295" y="21058"/>
          <a:ext cx="5123811" cy="50445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Emergency Room</a:t>
          </a:r>
        </a:p>
      </dsp:txBody>
      <dsp:txXfrm>
        <a:off x="2349486" y="273284"/>
        <a:ext cx="1921429" cy="504451"/>
      </dsp:txXfrm>
    </dsp:sp>
    <dsp:sp modelId="{01593C0E-5252-43DA-9EC8-7677BF6CAAEB}">
      <dsp:nvSpPr>
        <dsp:cNvPr id="0" name=""/>
        <dsp:cNvSpPr/>
      </dsp:nvSpPr>
      <dsp:spPr>
        <a:xfrm>
          <a:off x="1307559" y="853487"/>
          <a:ext cx="4005284" cy="4142646"/>
        </a:xfrm>
        <a:prstGeom prst="ellipse">
          <a:avLst/>
        </a:prstGeom>
        <a:solidFill>
          <a:schemeClr val="accent2">
            <a:hueOff val="1813419"/>
            <a:satOff val="0"/>
            <a:lumOff val="-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Specialty Clinic</a:t>
          </a:r>
        </a:p>
      </dsp:txBody>
      <dsp:txXfrm>
        <a:off x="2446561" y="1091690"/>
        <a:ext cx="1727279" cy="476404"/>
      </dsp:txXfrm>
    </dsp:sp>
    <dsp:sp modelId="{81DAA3EB-0555-443E-AEC6-9348BACD6614}">
      <dsp:nvSpPr>
        <dsp:cNvPr id="0" name=""/>
        <dsp:cNvSpPr/>
      </dsp:nvSpPr>
      <dsp:spPr>
        <a:xfrm>
          <a:off x="1627140" y="1652426"/>
          <a:ext cx="3366121" cy="3307762"/>
        </a:xfrm>
        <a:prstGeom prst="ellipse">
          <a:avLst/>
        </a:prstGeom>
        <a:solidFill>
          <a:schemeClr val="accent2">
            <a:hueOff val="3626839"/>
            <a:satOff val="0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CTCTP/ LCSWs / Clinic PCP</a:t>
          </a:r>
        </a:p>
      </dsp:txBody>
      <dsp:txXfrm>
        <a:off x="2439217" y="1880662"/>
        <a:ext cx="1741968" cy="456471"/>
      </dsp:txXfrm>
    </dsp:sp>
    <dsp:sp modelId="{173D1D8A-14CD-4D01-8A12-8E69353E7728}">
      <dsp:nvSpPr>
        <dsp:cNvPr id="0" name=""/>
        <dsp:cNvSpPr/>
      </dsp:nvSpPr>
      <dsp:spPr>
        <a:xfrm>
          <a:off x="1972199" y="2371485"/>
          <a:ext cx="2676003" cy="2632640"/>
        </a:xfrm>
        <a:prstGeom prst="ellipse">
          <a:avLst/>
        </a:prstGeom>
        <a:solidFill>
          <a:schemeClr val="accent2">
            <a:hueOff val="5440258"/>
            <a:satOff val="0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OLMC / Telemedicine</a:t>
          </a:r>
        </a:p>
      </dsp:txBody>
      <dsp:txXfrm>
        <a:off x="2587680" y="2608422"/>
        <a:ext cx="1445042" cy="473875"/>
      </dsp:txXfrm>
    </dsp:sp>
    <dsp:sp modelId="{9C45EF89-D684-41AD-8F18-C1C06512C416}">
      <dsp:nvSpPr>
        <dsp:cNvPr id="0" name=""/>
        <dsp:cNvSpPr/>
      </dsp:nvSpPr>
      <dsp:spPr>
        <a:xfrm>
          <a:off x="2419359" y="3335240"/>
          <a:ext cx="1716736" cy="1640010"/>
        </a:xfrm>
        <a:prstGeom prst="ellipse">
          <a:avLst/>
        </a:prstGeom>
        <a:solidFill>
          <a:schemeClr val="accent2">
            <a:hueOff val="7253677"/>
            <a:satOff val="0"/>
            <a:lumOff val="-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Paramedic Home Visits</a:t>
          </a:r>
        </a:p>
      </dsp:txBody>
      <dsp:txXfrm>
        <a:off x="2670770" y="3745243"/>
        <a:ext cx="1213916" cy="82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B4BAA-DBC1-4184-B8C7-E955673FAFE5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072CA-EB91-4719-A59D-1A116AFBA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2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fld id="{E2FFA182-3C3B-4DA8-8814-99898AB42B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34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fld id="{E6271B2E-6865-45FE-BA30-7CF200B2C3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4/6/2018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HP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fld id="{B86B74F9-6CA9-48EC-BEE3-212B3CA52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4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Mended</a:t>
            </a:r>
            <a:r>
              <a:rPr lang="en-US" baseline="0" dirty="0"/>
              <a:t> Hearts is a venerable organization with many strong assets.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fld id="{E6271B2E-6865-45FE-BA30-7CF200B2C31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4/6/2018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t>HP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fld id="{B86B74F9-6CA9-48EC-BEE3-212B3CA52E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itchFamily="34" charset="-128"/>
              </a:rPr>
              <a:t>Here’s a look at how the Regions are geographically organized.  We are divided into 8 regions.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fld id="{E2FFA182-3C3B-4DA8-8814-99898AB42B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Bk" pitchFamily="34" charset="0"/>
                <a:ea typeface="+mn-ea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20000"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B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38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BSWH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251" y="5814646"/>
            <a:ext cx="3365500" cy="59617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34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65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44119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0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0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037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0566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0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0117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56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7854" y="618158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7CE767-5E9D-422E-A6F4-18B6E120287C}" type="datetime1">
              <a:rPr lang="en-US" smtClean="0"/>
              <a:pPr>
                <a:defRPr/>
              </a:pPr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58FBF92-C402-4974-B17F-8FC7D6CA24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8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9AE77-531B-4409-9814-6D18EC38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89E4-0167-4929-A460-EF019B8DD4F0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3BAA-A608-4C71-B307-58200B22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ADA31-1F1E-4A24-9F28-18E1CE241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CE58-3A38-4BE5-9332-ACDDE4624F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055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>
            <a:lvl1pPr marL="173831" indent="-172641"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7"/>
            <a:ext cx="2133600" cy="365125"/>
          </a:xfrm>
        </p:spPr>
        <p:txBody>
          <a:bodyPr/>
          <a:lstStyle>
            <a:lvl1pPr algn="ct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7"/>
            <a:ext cx="2133600" cy="365125"/>
          </a:xfrm>
        </p:spPr>
        <p:txBody>
          <a:bodyPr/>
          <a:lstStyle>
            <a:lvl1pPr algn="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2"/>
            <a:ext cx="1828800" cy="3239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96333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82228-D6F3-43BA-AA48-C7673E44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57CF-13D2-44A4-A699-BEC140012513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330AF-20BE-4061-B27B-76CB518D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9FAF0-9696-4E7F-8D6D-EDF9D6D7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5B6CA-390A-4FFA-B7C3-6B2AAABC36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79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F4AD-0418-46C8-8A8D-0866AAAB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AC3D-EB50-4184-AA57-64E76401C79F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E551-4BCF-48E8-8E35-8BB7F5CA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D84A1-CA33-4D9C-9D65-AAD9B9FD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230D7-75C2-4225-822A-9974EA7B2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611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99BA3A-0C1E-4C82-A0FA-C53048D6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F30B-FE79-4B6A-97A3-16DC7E71179E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E67DD6-5CCB-482D-B10D-B7845A93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832418-D011-471F-8988-7CE61B34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1E1BF-CCE6-47F5-A519-54B2DA2209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885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90F177-AA11-4841-9183-85D357E2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2FD5-844D-4EE4-98AA-1441047216A4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D8EAD4-38C5-451B-A0E2-5B287EC7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B22372-44B1-4AC3-AFFB-03B74260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E11B6-7896-48B4-9059-EA43C7B9F0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02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957400-C091-40FF-805D-78CC96A5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0EF6-224F-45B5-B80D-F46098675AAF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43BE93-8029-48DB-A06F-78B642B2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6ECFED-D5ED-48F0-AC42-E2527AB7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C855E-31D1-44DE-A5A8-C0F54C2503A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631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D6BA69-4F76-4DDC-A43B-7A4324E7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6D68-6335-4E01-88EB-DE276FD82ABB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8D593C-4803-4CCC-8535-C1DEF8375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80DDAC-EDFE-4D8D-AF32-308C955B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3BEF0-3CCF-49D3-8CA8-D074262BBA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1365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D3EB4-137E-45ED-8E06-4D783578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3308-42EB-46BC-968B-806255104B02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28D647-EC15-4AFA-B6EF-D9DDEA1B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D2282-99FE-4543-8A46-5E1A0F77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3C93-7E72-43FC-87F0-733FA1F837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4211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580CB8-5C9A-4BA3-A14B-31D91784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7D91-48E7-4ED8-AAD7-D06DDE9FB1EB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E1CAFE-5B6A-42B4-B60E-AB03287A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B9C79A-FF82-4DF8-8161-EADD8ED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824EA-DAAC-433B-A4BE-C98EA636A0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937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91100" y="2857500"/>
            <a:ext cx="6248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9342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C634-5C74-4442-8A93-6BD65FD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79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ECDA2-671A-4A48-84EF-3F003AFEC7AB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65BBB-E7CB-4F3C-82F1-AAA287E3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036637" y="240823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A302F-3C3E-4F13-8226-16959AEC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366125" y="5959475"/>
            <a:ext cx="838200" cy="349250"/>
          </a:xfrm>
        </p:spPr>
        <p:txBody>
          <a:bodyPr/>
          <a:lstStyle>
            <a:lvl1pPr>
              <a:defRPr/>
            </a:lvl1pPr>
          </a:lstStyle>
          <a:p>
            <a:fld id="{D30BA020-D731-44E2-8E44-0786A899C3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115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1219200" cy="6278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629400" cy="62484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8790-47DA-40E9-9AD8-1480DB58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7937" y="541337"/>
            <a:ext cx="838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1300B-1704-42FB-9269-1E6288772CB5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0D3EA-8D18-4A47-9927-54FB8482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036637" y="240823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37161-F54B-4678-A6F7-BE8BBD84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366125" y="5959475"/>
            <a:ext cx="838200" cy="349250"/>
          </a:xfrm>
        </p:spPr>
        <p:txBody>
          <a:bodyPr/>
          <a:lstStyle>
            <a:lvl1pPr>
              <a:defRPr/>
            </a:lvl1pPr>
          </a:lstStyle>
          <a:p>
            <a:fld id="{E1750803-82D3-4359-A7DD-8A6C3638C8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284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2"/>
            <a:ext cx="7772400" cy="1362075"/>
          </a:xfrm>
        </p:spPr>
        <p:txBody>
          <a:bodyPr anchor="t"/>
          <a:lstStyle>
            <a:lvl1pPr algn="ctr">
              <a:defRPr sz="3000" b="0" cap="none" baseline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7"/>
            <a:ext cx="2133600" cy="365125"/>
          </a:xfrm>
        </p:spPr>
        <p:txBody>
          <a:bodyPr/>
          <a:lstStyle>
            <a:lvl1pPr algn="ct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7"/>
            <a:ext cx="2133600" cy="365125"/>
          </a:xfrm>
        </p:spPr>
        <p:txBody>
          <a:bodyPr/>
          <a:lstStyle>
            <a:lvl1pPr algn="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2"/>
            <a:ext cx="1828800" cy="3239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179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2"/>
            <a:ext cx="2133600" cy="365125"/>
          </a:xfrm>
        </p:spPr>
        <p:txBody>
          <a:bodyPr/>
          <a:lstStyle>
            <a:lvl1pPr algn="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7"/>
            <a:ext cx="2133600" cy="365125"/>
          </a:xfrm>
        </p:spPr>
        <p:txBody>
          <a:bodyPr/>
          <a:lstStyle>
            <a:lvl1pPr algn="ct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81800" y="6264277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z="675" smtClean="0"/>
              <a:pPr/>
              <a:t>‹#›</a:t>
            </a:fld>
            <a:endParaRPr lang="en-US" sz="675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2"/>
            <a:ext cx="1828800" cy="32395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433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0090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6925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rgbClr val="0090B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6925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172202"/>
            <a:ext cx="2133600" cy="365125"/>
          </a:xfrm>
        </p:spPr>
        <p:txBody>
          <a:bodyPr/>
          <a:lstStyle>
            <a:lvl1pPr algn="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lang="en-US" sz="2700" dirty="0">
                <a:solidFill>
                  <a:srgbClr val="0067B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7"/>
            <a:ext cx="2133600" cy="365125"/>
          </a:xfrm>
        </p:spPr>
        <p:txBody>
          <a:bodyPr/>
          <a:lstStyle>
            <a:lvl1pPr algn="ct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81800" y="6264277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0067B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z="675" smtClean="0"/>
              <a:pPr/>
              <a:t>‹#›</a:t>
            </a:fld>
            <a:endParaRPr lang="en-US" sz="675" dirty="0"/>
          </a:p>
        </p:txBody>
      </p:sp>
      <p:pic>
        <p:nvPicPr>
          <p:cNvPr id="15" name="Picture 14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2"/>
            <a:ext cx="1828800" cy="32395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836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6165850"/>
            <a:ext cx="2266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7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7"/>
            <a:ext cx="2133600" cy="365125"/>
          </a:xfrm>
        </p:spPr>
        <p:txBody>
          <a:bodyPr/>
          <a:lstStyle>
            <a:lvl1pPr algn="ct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7"/>
            <a:ext cx="2133600" cy="365125"/>
          </a:xfrm>
        </p:spPr>
        <p:txBody>
          <a:bodyPr/>
          <a:lstStyle>
            <a:lvl1pPr algn="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SWH_Logo_RGB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2"/>
            <a:ext cx="1828800" cy="32395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00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7165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264277"/>
            <a:ext cx="2133600" cy="365125"/>
          </a:xfrm>
        </p:spPr>
        <p:txBody>
          <a:bodyPr/>
          <a:lstStyle>
            <a:lvl1pPr algn="ct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038B6F2-70FA-4F63-8AA6-E15AF7A7BAD7}" type="datetime1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64277"/>
            <a:ext cx="2133600" cy="365125"/>
          </a:xfrm>
        </p:spPr>
        <p:txBody>
          <a:bodyPr/>
          <a:lstStyle>
            <a:lvl1pPr algn="r">
              <a:defRPr sz="675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B7D82-1B90-44C0-ADB8-3A9D5731A9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BSWH_Logo_RGB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400802"/>
            <a:ext cx="1828800" cy="3239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81000" y="6324600"/>
            <a:ext cx="8382000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4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31366" y="5806142"/>
            <a:ext cx="6312634" cy="852345"/>
            <a:chOff x="-309563" y="4316413"/>
            <a:chExt cx="9415463" cy="1211262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7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97" y="2115397"/>
            <a:ext cx="7408333" cy="3450696"/>
          </a:xfrm>
        </p:spPr>
        <p:txBody>
          <a:bodyPr>
            <a:normAutofit/>
          </a:bodyPr>
          <a:lstStyle>
            <a:lvl1pPr marL="457200" indent="-457200">
              <a:buClr>
                <a:schemeClr val="accent4">
                  <a:lumMod val="75000"/>
                </a:schemeClr>
              </a:buClr>
              <a:buSzPct val="82000"/>
              <a:buFont typeface="Wingdings" pitchFamily="2" charset="2"/>
              <a:buChar char="Ø"/>
              <a:defRPr sz="2800"/>
            </a:lvl1pPr>
            <a:lvl2pPr marL="914400" indent="-457200">
              <a:buSzPct val="75000"/>
              <a:buFont typeface="Symbol" pitchFamily="18" charset="2"/>
              <a:buChar char=""/>
              <a:defRPr sz="2400"/>
            </a:lvl2pPr>
            <a:lvl3pPr marL="1371600" indent="-458788">
              <a:buFont typeface="Wingdings" pitchFamily="2" charset="2"/>
              <a:buChar char="ü"/>
              <a:defRPr sz="2400"/>
            </a:lvl3pPr>
            <a:lvl4pPr marL="1600200" indent="-228600">
              <a:defRPr sz="2000"/>
            </a:lvl4pPr>
            <a:lvl5pPr marL="1833563" indent="-228600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0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DB44-7414-4946-B5A2-3BEFA0240D02}" type="datetime1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7D82-1B90-44C0-ADB8-3A9D5731A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rgbClr val="0067B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5022" indent="-173831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949700" y="6654800"/>
            <a:ext cx="12715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C0C0C0"/>
                </a:solidFill>
                <a:latin typeface="Times New Roman" charset="0"/>
              </a:rPr>
              <a:t>The Mended Hearts, Inc.</a:t>
            </a:r>
          </a:p>
        </p:txBody>
      </p:sp>
    </p:spTree>
    <p:extLst>
      <p:ext uri="{BB962C8B-B14F-4D97-AF65-F5344CB8AC3E}">
        <p14:creationId xmlns:p14="http://schemas.microsoft.com/office/powerpoint/2010/main" val="135444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15A0340-B85E-4431-B881-CE827A5AF0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2CC599-944C-493B-8AD8-4AA0AE0E4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73F89-9F25-47A6-89F7-81E4A7E1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914400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90A2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DD3A0DD-93C9-4B44-B298-F5A321F4EE92}" type="datetimeFigureOut">
              <a:rPr lang="en-US" altLang="en-US"/>
              <a:pPr>
                <a:defRPr/>
              </a:pPr>
              <a:t>4/6/2018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AE3E-39D3-463C-B2A0-AEF7F0B9F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324600"/>
            <a:ext cx="2895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8F76E-1F3F-4C01-A636-DEC04936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152400"/>
            <a:ext cx="8382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90A2"/>
                </a:solidFill>
                <a:cs typeface="Arial" panose="020B0604020202020204" pitchFamily="34" charset="0"/>
              </a:defRPr>
            </a:lvl1pPr>
          </a:lstStyle>
          <a:p>
            <a:fld id="{56FBDF3B-5328-4A47-BF7B-BAD5685A86C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64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73450C-41F8-45A6-8DD6-F3A3EE284AE0}"/>
              </a:ext>
            </a:extLst>
          </p:cNvPr>
          <p:cNvSpPr txBox="1"/>
          <p:nvPr/>
        </p:nvSpPr>
        <p:spPr>
          <a:xfrm>
            <a:off x="457201" y="2944091"/>
            <a:ext cx="846512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April 11,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Collaborating with your Community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86B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Webinar #2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386B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4C7A2-B5F8-43FB-B700-F004B377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325582"/>
            <a:ext cx="4738255" cy="14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50587" y="740026"/>
            <a:ext cx="7062281" cy="25623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  <a:effectLst/>
                <a:latin typeface="+mn-lt"/>
                <a:ea typeface="Tahoma" pitchFamily="34" charset="0"/>
                <a:cs typeface="Tahoma" pitchFamily="34" charset="0"/>
              </a:rPr>
              <a:t>Making a Difference in Patients’ Lives</a:t>
            </a:r>
            <a:br>
              <a:rPr lang="en-US" sz="4800" b="1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800" b="1" dirty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28" y="3555586"/>
            <a:ext cx="3209099" cy="2222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90CB3-7F10-4AED-BCE3-0C3421D6D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41" y="3555586"/>
            <a:ext cx="2471229" cy="22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363" y="1495313"/>
            <a:ext cx="4872726" cy="3835444"/>
          </a:xfrm>
        </p:spPr>
        <p:txBody>
          <a:bodyPr>
            <a:normAutofit fontScale="85000" lnSpcReduction="10000"/>
          </a:bodyPr>
          <a:lstStyle/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Mended Hearts Chapter 12 Temple, TX Visiting Chair</a:t>
            </a:r>
          </a:p>
          <a:p>
            <a:r>
              <a:rPr lang="en-US" sz="3200" dirty="0">
                <a:solidFill>
                  <a:schemeClr val="tx1"/>
                </a:solidFill>
              </a:rPr>
              <a:t>National Exec. Vice President</a:t>
            </a:r>
          </a:p>
          <a:p>
            <a:r>
              <a:rPr lang="en-US" sz="3200" dirty="0">
                <a:solidFill>
                  <a:schemeClr val="tx1"/>
                </a:solidFill>
              </a:rPr>
              <a:t>Heart patient</a:t>
            </a:r>
          </a:p>
          <a:p>
            <a:r>
              <a:rPr lang="en-US" sz="3200" dirty="0">
                <a:solidFill>
                  <a:schemeClr val="tx1"/>
                </a:solidFill>
              </a:rPr>
              <a:t>Family history of CVD</a:t>
            </a:r>
          </a:p>
          <a:p>
            <a:r>
              <a:rPr lang="en-US" sz="3200" dirty="0">
                <a:solidFill>
                  <a:schemeClr val="tx1"/>
                </a:solidFill>
              </a:rPr>
              <a:t>Patient advocate</a:t>
            </a:r>
          </a:p>
          <a:p>
            <a:r>
              <a:rPr lang="en-US" sz="3200" dirty="0">
                <a:solidFill>
                  <a:schemeClr val="tx1"/>
                </a:solidFill>
              </a:rPr>
              <a:t>Certified patient visitor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21" y="338328"/>
            <a:ext cx="8904158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About Millie Henn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B600A-C4F9-4DE3-A8BE-80F7B337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2" y="5608664"/>
            <a:ext cx="1410510" cy="976358"/>
          </a:xfrm>
          <a:prstGeom prst="rect">
            <a:avLst/>
          </a:prstGeom>
        </p:spPr>
      </p:pic>
      <p:pic>
        <p:nvPicPr>
          <p:cNvPr id="7" name="Picture 6" descr="A picture containing clothing, indoor, headdress, table&#10;&#10;Description generated with high confidence">
            <a:extLst>
              <a:ext uri="{FF2B5EF4-FFF2-40B4-BE49-F238E27FC236}">
                <a16:creationId xmlns:a16="http://schemas.microsoft.com/office/drawing/2014/main" id="{2157F2BE-CD90-44C6-8021-2DC7D83C1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3504">
            <a:off x="4596525" y="2342295"/>
            <a:ext cx="4807506" cy="3205004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28434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3517" y="1591056"/>
            <a:ext cx="7956996" cy="455491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Founded 1951</a:t>
            </a:r>
          </a:p>
          <a:p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Dr. Dwight Harken &amp; 4 patients in Boston</a:t>
            </a:r>
          </a:p>
          <a:p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Nonprofit 501(c)3 organization</a:t>
            </a:r>
          </a:p>
          <a:p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300 Community-based Chapters</a:t>
            </a:r>
          </a:p>
          <a:p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20,000 Members – patients &amp; families</a:t>
            </a:r>
          </a:p>
          <a:p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460 Hospitals</a:t>
            </a:r>
          </a:p>
          <a:p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200,000 V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isits annually to patients &amp; caregivers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About Mended Hearts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135D6-3CBE-4F9C-8DFB-BAB6D47C9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57792"/>
            <a:ext cx="1410510" cy="9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9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Mended Hearts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976" y="1325701"/>
            <a:ext cx="8563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64646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64646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Inspiring hope and improving the quality of life for heart patients and their families through ongoing peer-to-peer support”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64646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Motto: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64646">
                    <a:lumMod val="7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“It is great to be alive – and to help others!”</a:t>
            </a:r>
          </a:p>
        </p:txBody>
      </p:sp>
      <p:sp>
        <p:nvSpPr>
          <p:cNvPr id="4" name="AutoShape 4" descr="Image result for images of people visiting in a hospital"/>
          <p:cNvSpPr>
            <a:spLocks noChangeAspect="1" noChangeArrowheads="1"/>
          </p:cNvSpPr>
          <p:nvPr/>
        </p:nvSpPr>
        <p:spPr bwMode="auto">
          <a:xfrm>
            <a:off x="155575" y="-547688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AutoShape 6" descr="Image result for images of people visiting in a hospital"/>
          <p:cNvSpPr>
            <a:spLocks noChangeAspect="1" noChangeArrowheads="1"/>
          </p:cNvSpPr>
          <p:nvPr/>
        </p:nvSpPr>
        <p:spPr bwMode="auto">
          <a:xfrm>
            <a:off x="307975" y="-395288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4E0CB-5856-45A3-BD93-556F8A149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51" y="3634025"/>
            <a:ext cx="5552098" cy="30020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24D76-F546-4282-B0FC-D3F6D6607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657792"/>
            <a:ext cx="1410510" cy="9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52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Mended Hearts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Visit &amp; support patients/caregivers/families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Offer ongoing education and regular programs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Promote community outreach and awareness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+mn-cs"/>
              </a:rPr>
              <a:t>Assist medical professionals by improving outcomes through peer-to-peer connections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1C87F-200E-4F27-98C2-E313250F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57792"/>
            <a:ext cx="1410510" cy="9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" y="1587748"/>
            <a:ext cx="3635399" cy="407004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2319" y="1826498"/>
            <a:ext cx="5824122" cy="3831294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Creates a core knowledge…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</a:rPr>
              <a:t>HIPAA, hospital protocols </a:t>
            </a:r>
          </a:p>
          <a:p>
            <a:pPr marL="457200" lvl="1" indent="0">
              <a:buClrTx/>
              <a:buNone/>
            </a:pPr>
            <a:endParaRPr lang="en-US" sz="28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buClrTx/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Provides consistent standards</a:t>
            </a:r>
          </a:p>
          <a:p>
            <a:pPr marL="0" indent="0">
              <a:buClrTx/>
              <a:buNone/>
            </a:pPr>
            <a:endParaRPr 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buClrTx/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Builds confidence</a:t>
            </a:r>
          </a:p>
          <a:p>
            <a:pPr marL="0" indent="0">
              <a:buClrTx/>
              <a:buNone/>
            </a:pPr>
            <a:endParaRPr lang="en-US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buClrTx/>
            </a:pPr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</a:rPr>
              <a:t>Promotes compassion for patients</a:t>
            </a:r>
          </a:p>
          <a:p>
            <a:endParaRPr lang="en-US" sz="2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6BE0A-CB4A-44F9-AE21-F70B1BED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57792"/>
            <a:ext cx="1410510" cy="9763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FB7443E-332F-4610-92E3-676B1A3B0B50}"/>
              </a:ext>
            </a:extLst>
          </p:cNvPr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MH Accredited Visitor Training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2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53000">
              <a:srgbClr val="D49E6C">
                <a:lumMod val="28000"/>
                <a:lumOff val="72000"/>
                <a:alpha val="44000"/>
              </a:srgbClr>
            </a:gs>
            <a:gs pos="85000">
              <a:srgbClr val="97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91056"/>
            <a:ext cx="8297693" cy="3252112"/>
          </a:xfrm>
        </p:spPr>
        <p:txBody>
          <a:bodyPr numCol="1">
            <a:noAutofit/>
          </a:bodyPr>
          <a:lstStyle/>
          <a:p>
            <a:pPr marL="457200" lvl="8" indent="-457200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sz="2800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Support all types of heart patients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 Provide favorable impact on hospital experience </a:t>
            </a:r>
          </a:p>
          <a:p>
            <a:pPr marL="457200" indent="-4572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 Provide encouragement from person with similar    	experience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 Deliver helpful education about medical condition</a:t>
            </a:r>
          </a:p>
          <a:p>
            <a:pPr marL="457200" indent="-4572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 Assist HCPs to improve health outcomes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/>
            <a:endParaRPr lang="en-US" sz="3200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8"/>
          <a:stretch/>
        </p:blipFill>
        <p:spPr bwMode="auto">
          <a:xfrm>
            <a:off x="1927805" y="4649591"/>
            <a:ext cx="5288389" cy="1870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32E3961-3D19-407F-9071-AA81859341F5}"/>
              </a:ext>
            </a:extLst>
          </p:cNvPr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Patient Visiting Program Goals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4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57000">
              <a:srgbClr val="FEE7F2"/>
            </a:gs>
            <a:gs pos="63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0195" y="1526875"/>
            <a:ext cx="8793805" cy="2478505"/>
          </a:xfrm>
        </p:spPr>
        <p:txBody>
          <a:bodyPr>
            <a:normAutofit/>
          </a:bodyPr>
          <a:lstStyle/>
          <a:p>
            <a:pPr marL="614044" indent="-457200"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Encourage healthy lifestyle, diet and exercise</a:t>
            </a:r>
          </a:p>
          <a:p>
            <a:pPr marL="614044" indent="-457200"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Encourage cardiac rehab</a:t>
            </a:r>
          </a:p>
          <a:p>
            <a:pPr marL="614044" indent="-457200"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Encourage medication adherence</a:t>
            </a:r>
          </a:p>
          <a:p>
            <a:pPr marL="614044" indent="-457200">
              <a:buClrTx/>
              <a:buSzPct val="75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  <a:cs typeface="Tahoma" pitchFamily="34" charset="0"/>
              </a:rPr>
              <a:t>Participate in patient discharge activities</a:t>
            </a:r>
          </a:p>
          <a:p>
            <a:pPr marL="614044" indent="-457200">
              <a:buClr>
                <a:schemeClr val="bg2">
                  <a:lumMod val="25000"/>
                </a:schemeClr>
              </a:buClr>
              <a:buSzPct val="75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56844" indent="0">
              <a:buClr>
                <a:schemeClr val="bg2">
                  <a:lumMod val="25000"/>
                </a:schemeClr>
              </a:buClr>
              <a:buSzPct val="75000"/>
              <a:buNone/>
            </a:pPr>
            <a:endParaRPr lang="en-US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501332" indent="-344488">
              <a:buClr>
                <a:schemeClr val="bg2">
                  <a:lumMod val="25000"/>
                </a:schemeClr>
              </a:buClr>
              <a:buSzPct val="75000"/>
              <a:buFont typeface="Symbol" pitchFamily="18" charset="2"/>
              <a:buChar char="©"/>
            </a:pPr>
            <a:endParaRPr lang="en-US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082675" lvl="2" indent="-344488">
              <a:buClr>
                <a:schemeClr val="bg2">
                  <a:lumMod val="25000"/>
                </a:schemeClr>
              </a:buClr>
              <a:buSzPct val="75000"/>
              <a:buFont typeface="Symbol" pitchFamily="18" charset="2"/>
              <a:buChar char="©"/>
            </a:pP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082675" lvl="2" indent="-344488">
              <a:buClr>
                <a:schemeClr val="bg2">
                  <a:lumMod val="25000"/>
                </a:schemeClr>
              </a:buClr>
              <a:buSzPct val="75000"/>
              <a:buFont typeface="Symbol" pitchFamily="18" charset="2"/>
              <a:buChar char="©"/>
            </a:pP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082675" lvl="2" indent="-344488" eaLnBrk="1" hangingPunct="1">
              <a:buClr>
                <a:schemeClr val="bg2">
                  <a:lumMod val="25000"/>
                </a:schemeClr>
              </a:buClr>
              <a:buSzPct val="75000"/>
              <a:buFont typeface="Symbol" pitchFamily="18" charset="2"/>
              <a:buChar char="©"/>
            </a:pPr>
            <a:endParaRPr lang="en-US" sz="2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hangingPunct="1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475"/>
            <a:ext cx="9144000" cy="24785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B0E4F1-DE9C-475F-8B23-EF9D555E02D0}"/>
              </a:ext>
            </a:extLst>
          </p:cNvPr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Patient Visiting Program</a:t>
            </a:r>
          </a:p>
        </p:txBody>
      </p:sp>
    </p:spTree>
    <p:extLst>
      <p:ext uri="{BB962C8B-B14F-4D97-AF65-F5344CB8AC3E}">
        <p14:creationId xmlns:p14="http://schemas.microsoft.com/office/powerpoint/2010/main" val="2954124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3865" y="1491666"/>
            <a:ext cx="5710135" cy="441944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>
                <a:solidFill>
                  <a:srgbClr val="000000"/>
                </a:solidFill>
                <a:latin typeface="Corbel" panose="020B0503020204020204" pitchFamily="34" charset="0"/>
              </a:rPr>
              <a:t>HeartGuide education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</a:rPr>
              <a:t>English &amp; Spanish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</a:rPr>
              <a:t>Print &amp; digital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</a:rPr>
              <a:t>Mobile app – Apple &amp; Android</a:t>
            </a:r>
          </a:p>
          <a:p>
            <a:pPr>
              <a:buClrTx/>
            </a:pP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GoToGuides &amp; online tools</a:t>
            </a:r>
          </a:p>
          <a:p>
            <a:pPr>
              <a:buClrTx/>
            </a:pPr>
            <a:r>
              <a:rPr lang="en-US" sz="3200" i="1" dirty="0">
                <a:solidFill>
                  <a:schemeClr val="tx1"/>
                </a:solidFill>
                <a:latin typeface="Corbel" panose="020B0503020204020204" pitchFamily="34" charset="0"/>
              </a:rPr>
              <a:t>Heartbeat</a:t>
            </a: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b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magazine</a:t>
            </a:r>
          </a:p>
          <a:p>
            <a:endParaRPr lang="en-US" dirty="0">
              <a:solidFill>
                <a:srgbClr val="000000"/>
              </a:solidFill>
              <a:latin typeface="insigneSteagalR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6BE0A-CB4A-44F9-AE21-F70B1BED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57792"/>
            <a:ext cx="1410510" cy="976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E3EB1-5C07-47D5-AE8F-0D287626A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289">
            <a:off x="581079" y="1671928"/>
            <a:ext cx="2550353" cy="336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B46A6-9B06-4F23-9180-64F599066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375">
            <a:off x="6726049" y="4261535"/>
            <a:ext cx="1823789" cy="237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B8AEE5-2D9B-4DDE-950C-DA667399A0E3}"/>
              </a:ext>
            </a:extLst>
          </p:cNvPr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Mended Hearts Patient Resources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00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591056"/>
            <a:ext cx="4437090" cy="3998737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US" sz="2600" dirty="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With </a:t>
            </a:r>
            <a:r>
              <a:rPr lang="en-US" sz="2600" b="1" dirty="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patients’ permission</a:t>
            </a:r>
            <a:r>
              <a:rPr lang="en-US" sz="2600" dirty="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455612">
              <a:buClr>
                <a:srgbClr val="002060"/>
              </a:buClr>
            </a:pPr>
            <a:endParaRPr lang="en-US" sz="1900" dirty="0">
              <a:solidFill>
                <a:schemeClr val="tx1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  <a:p>
            <a:pPr marL="455612">
              <a:buClrTx/>
            </a:pPr>
            <a:r>
              <a:rPr lang="en-US" sz="2600" dirty="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Contact patient after home</a:t>
            </a:r>
          </a:p>
          <a:p>
            <a:pPr marL="455612">
              <a:buClrTx/>
            </a:pPr>
            <a:endParaRPr lang="en-US" sz="1800" dirty="0">
              <a:solidFill>
                <a:schemeClr val="tx1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  <a:p>
            <a:pPr marL="455612">
              <a:buClrTx/>
            </a:pPr>
            <a:r>
              <a:rPr lang="en-US" sz="2600" dirty="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Send chapter newsletters</a:t>
            </a:r>
          </a:p>
          <a:p>
            <a:pPr marL="455612">
              <a:buClrTx/>
            </a:pPr>
            <a:endParaRPr lang="en-US" sz="1800" dirty="0">
              <a:solidFill>
                <a:schemeClr val="tx1"/>
              </a:solidFill>
              <a:latin typeface="Corbel" panose="020B0503020204020204" pitchFamily="34" charset="0"/>
              <a:ea typeface="Tahoma" pitchFamily="34" charset="0"/>
              <a:cs typeface="Tahoma" pitchFamily="34" charset="0"/>
            </a:endParaRPr>
          </a:p>
          <a:p>
            <a:pPr marL="455612">
              <a:buClrTx/>
            </a:pPr>
            <a:r>
              <a:rPr lang="en-US" sz="2600" dirty="0">
                <a:solidFill>
                  <a:schemeClr val="tx1"/>
                </a:solidFill>
                <a:latin typeface="Corbel" panose="020B0503020204020204" pitchFamily="34" charset="0"/>
                <a:ea typeface="Tahoma" pitchFamily="34" charset="0"/>
                <a:cs typeface="Tahoma" pitchFamily="34" charset="0"/>
              </a:rPr>
              <a:t>Invite to monthly chapter educational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41E-6986-44C8-8660-9C99FA84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57792"/>
            <a:ext cx="1410510" cy="976358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193825B6-9FE8-4AFC-8841-ED1D714B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77147">
            <a:off x="219387" y="2057400"/>
            <a:ext cx="416523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023F4C-7C94-43E6-883E-7D98267CC780}"/>
              </a:ext>
            </a:extLst>
          </p:cNvPr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Patient Follow Up</a:t>
            </a:r>
          </a:p>
        </p:txBody>
      </p:sp>
    </p:spTree>
    <p:extLst>
      <p:ext uri="{BB962C8B-B14F-4D97-AF65-F5344CB8AC3E}">
        <p14:creationId xmlns:p14="http://schemas.microsoft.com/office/powerpoint/2010/main" val="269727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A56E-3BE3-4EC3-979D-92A9E6BED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8F7C09-1041-4716-8A0B-3BACC75C8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26165"/>
              </p:ext>
            </p:extLst>
          </p:nvPr>
        </p:nvGraphicFramePr>
        <p:xfrm>
          <a:off x="746859" y="1377598"/>
          <a:ext cx="7650282" cy="41028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6447">
                  <a:extLst>
                    <a:ext uri="{9D8B030D-6E8A-4147-A177-3AD203B41FA5}">
                      <a16:colId xmlns:a16="http://schemas.microsoft.com/office/drawing/2014/main" val="448101219"/>
                    </a:ext>
                  </a:extLst>
                </a:gridCol>
                <a:gridCol w="3153629">
                  <a:extLst>
                    <a:ext uri="{9D8B030D-6E8A-4147-A177-3AD203B41FA5}">
                      <a16:colId xmlns:a16="http://schemas.microsoft.com/office/drawing/2014/main" val="4029910731"/>
                    </a:ext>
                  </a:extLst>
                </a:gridCol>
                <a:gridCol w="3380206">
                  <a:extLst>
                    <a:ext uri="{9D8B030D-6E8A-4147-A177-3AD203B41FA5}">
                      <a16:colId xmlns:a16="http://schemas.microsoft.com/office/drawing/2014/main" val="2606477593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Time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13509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Welcome and Introductions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Ty Gluckman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21396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Involving your Community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098088"/>
                  </a:ext>
                </a:extLst>
              </a:tr>
              <a:tr h="1144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12:05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Scott &amp; White Emergency Medical Services: Mobile Integrated Health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Julian Longoria, LP, CCP-C, FP-C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 Integrated Health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Scott &amp; White Emergency Medical Services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030399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12:25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Q&amp;A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14535"/>
                  </a:ext>
                </a:extLst>
              </a:tr>
              <a:tr h="853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12:35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Mended Hearts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for heart patients and their families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Millie Henn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Executive Vice President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Mended Hearts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434637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12:50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Q&amp;A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72849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12:55 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Wrap-up and Next Steps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Dr. Ty Gluckman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83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23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Eight Regions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1056"/>
            <a:ext cx="8789706" cy="521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7609" cy="1828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1E5DC-AA84-493E-B72D-AAE5FDFE1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475" y="426145"/>
            <a:ext cx="1410510" cy="9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6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007" y="707413"/>
            <a:ext cx="691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9639D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Questions &amp; 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06" y="4109023"/>
            <a:ext cx="2947650" cy="2041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8336" y="1884299"/>
            <a:ext cx="75177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www.mendedhearts.org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1-888-HEART-99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“It’s great to be alive – and to help others!”</a:t>
            </a:r>
          </a:p>
        </p:txBody>
      </p:sp>
    </p:spTree>
    <p:extLst>
      <p:ext uri="{BB962C8B-B14F-4D97-AF65-F5344CB8AC3E}">
        <p14:creationId xmlns:p14="http://schemas.microsoft.com/office/powerpoint/2010/main" val="138030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1954-C8C0-4BB5-B07B-6584F8BA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Upcoming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C818-5866-43F3-9CB9-160C7874F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94383"/>
            <a:ext cx="8229600" cy="146923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 3: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Wednesday, June 20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12-1 pm EDT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 4: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Thursday, November 29</a:t>
            </a:r>
            <a:r>
              <a:rPr lang="en-US" sz="28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12-1 pm EST</a:t>
            </a:r>
          </a:p>
        </p:txBody>
      </p:sp>
    </p:spTree>
    <p:extLst>
      <p:ext uri="{BB962C8B-B14F-4D97-AF65-F5344CB8AC3E}">
        <p14:creationId xmlns:p14="http://schemas.microsoft.com/office/powerpoint/2010/main" val="1696118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5272-E8AF-4772-B108-25477B0C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Learning Network - Listserv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79F5F-E4A4-4733-BE43-8D3745EB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72" y="2643882"/>
            <a:ext cx="7657055" cy="157023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Join the Patient Navigator Community:</a:t>
            </a:r>
          </a:p>
          <a:p>
            <a:pPr marL="0" indent="0" algn="ctr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patientnavigatorfocusmi@lists.acc.org</a:t>
            </a:r>
          </a:p>
        </p:txBody>
      </p:sp>
    </p:spTree>
    <p:extLst>
      <p:ext uri="{BB962C8B-B14F-4D97-AF65-F5344CB8AC3E}">
        <p14:creationId xmlns:p14="http://schemas.microsoft.com/office/powerpoint/2010/main" val="352607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 txBox="1">
            <a:spLocks/>
          </p:cNvSpPr>
          <p:nvPr/>
        </p:nvSpPr>
        <p:spPr bwMode="auto">
          <a:xfrm>
            <a:off x="1033462" y="4127278"/>
            <a:ext cx="6934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1841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73050" indent="1841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273050" indent="1841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73050" indent="1841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3050" indent="18415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7302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1874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6446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101850" indent="1841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73044" marR="0" lvl="0" indent="184145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Please submit your questions for the moderated question and answer session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.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31BE2CA8-F01C-4765-8219-3C1B435C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6091"/>
            <a:ext cx="8229600" cy="85725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2752D-9E4D-4A9E-ACCB-7BD0CD322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1032164"/>
            <a:ext cx="5576847" cy="16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2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3150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 dirty="0"/>
              <a:t>Mobile Integrated Healthcare 2.0</a:t>
            </a:r>
          </a:p>
        </p:txBody>
      </p:sp>
    </p:spTree>
    <p:extLst>
      <p:ext uri="{BB962C8B-B14F-4D97-AF65-F5344CB8AC3E}">
        <p14:creationId xmlns:p14="http://schemas.microsoft.com/office/powerpoint/2010/main" val="259352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State of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6875"/>
            <a:ext cx="8229600" cy="3524250"/>
          </a:xfrm>
        </p:spPr>
        <p:txBody>
          <a:bodyPr>
            <a:normAutofit fontScale="92500" lnSpcReduction="10000"/>
          </a:bodyPr>
          <a:lstStyle/>
          <a:p>
            <a:pPr marL="233363" indent="-233363"/>
            <a:r>
              <a:rPr lang="en-US" sz="2800" dirty="0"/>
              <a:t>3 CPs – M-F 8a-5p</a:t>
            </a:r>
          </a:p>
          <a:p>
            <a:pPr marL="233363" indent="-233363"/>
            <a:r>
              <a:rPr lang="en-US" sz="2800" dirty="0"/>
              <a:t>“Program Capacity” = 15-20</a:t>
            </a:r>
          </a:p>
          <a:p>
            <a:pPr marL="233363" indent="-233363"/>
            <a:r>
              <a:rPr lang="en-US" sz="2800" dirty="0"/>
              <a:t>80% Success Rate – 20% Readmission Rate</a:t>
            </a:r>
          </a:p>
          <a:p>
            <a:pPr marL="233363" indent="-233363"/>
            <a:r>
              <a:rPr lang="en-US" sz="2800" dirty="0"/>
              <a:t>130 Total Patients Enrolled (104 Successful Enrollments)</a:t>
            </a:r>
          </a:p>
          <a:p>
            <a:pPr marL="233363" indent="-233363"/>
            <a:r>
              <a:rPr lang="en-US" sz="2800" dirty="0"/>
              <a:t>$1.1M in cost avoidance (SWMC-Temple Business Office)</a:t>
            </a:r>
          </a:p>
          <a:p>
            <a:pPr marL="233363" indent="-233363"/>
            <a:r>
              <a:rPr lang="en-US" sz="2800" dirty="0"/>
              <a:t>99% Patient Satisfaction (Press-Ganey Survey)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FB7D82-1B90-44C0-ADB8-3A9D5731A9A8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67B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6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40809" y="1951230"/>
          <a:ext cx="4474362" cy="314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17089" y="1447092"/>
            <a:ext cx="3086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Operation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Fault Tolerant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Never “out of service”</a:t>
            </a:r>
          </a:p>
        </p:txBody>
      </p:sp>
      <p:cxnSp>
        <p:nvCxnSpPr>
          <p:cNvPr id="6" name="Straight Arrow Connector 5"/>
          <p:cNvCxnSpPr>
            <a:cxnSpLocks/>
            <a:endCxn id="4" idx="1"/>
          </p:cNvCxnSpPr>
          <p:nvPr/>
        </p:nvCxnSpPr>
        <p:spPr>
          <a:xfrm flipV="1">
            <a:off x="4715171" y="1839507"/>
            <a:ext cx="1101918" cy="407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1503" y="2809276"/>
            <a:ext cx="31116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Flexibility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Clinical Population (not just CHF)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OLMC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Telemedicine</a:t>
            </a:r>
          </a:p>
        </p:txBody>
      </p:sp>
      <p:cxnSp>
        <p:nvCxnSpPr>
          <p:cNvPr id="10" name="Straight Arrow Connector 9"/>
          <p:cNvCxnSpPr>
            <a:cxnSpLocks/>
            <a:endCxn id="8" idx="1"/>
          </p:cNvCxnSpPr>
          <p:nvPr/>
        </p:nvCxnSpPr>
        <p:spPr>
          <a:xfrm>
            <a:off x="4727964" y="3429000"/>
            <a:ext cx="1063539" cy="3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986" y="4633125"/>
            <a:ext cx="3111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Cost of Operations (To date $1.1M)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Deployment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 Supply &amp; Demand</a:t>
            </a:r>
          </a:p>
        </p:txBody>
      </p:sp>
      <p:cxnSp>
        <p:nvCxnSpPr>
          <p:cNvPr id="13" name="Straight Arrow Connector 12"/>
          <p:cNvCxnSpPr>
            <a:cxnSpLocks/>
            <a:endCxn id="11" idx="1"/>
          </p:cNvCxnSpPr>
          <p:nvPr/>
        </p:nvCxnSpPr>
        <p:spPr>
          <a:xfrm>
            <a:off x="4715171" y="4800600"/>
            <a:ext cx="1076815" cy="340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255" y="5417955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Operational workflows that allow for constant change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30632"/>
            <a:ext cx="1708538" cy="24513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75EAC2F-7938-4520-8509-BB2F0A58E02C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7B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MIH – Community Paramedics 2.0 </a:t>
            </a:r>
          </a:p>
        </p:txBody>
      </p:sp>
    </p:spTree>
    <p:extLst>
      <p:ext uri="{BB962C8B-B14F-4D97-AF65-F5344CB8AC3E}">
        <p14:creationId xmlns:p14="http://schemas.microsoft.com/office/powerpoint/2010/main" val="133704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" descr="https://www.mybaylorscottandwhite.com/services/marketing/brand/PublishingImages/BSWH_sig.jpg"/>
          <p:cNvSpPr>
            <a:spLocks noChangeAspect="1" noChangeArrowheads="1"/>
          </p:cNvSpPr>
          <p:nvPr/>
        </p:nvSpPr>
        <p:spPr bwMode="auto">
          <a:xfrm>
            <a:off x="117872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>
            <a:cxnSpLocks/>
            <a:stCxn id="5" idx="0"/>
          </p:cNvCxnSpPr>
          <p:nvPr/>
        </p:nvCxnSpPr>
        <p:spPr>
          <a:xfrm flipH="1" flipV="1">
            <a:off x="2362200" y="2141766"/>
            <a:ext cx="1090475" cy="720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endCxn id="2" idx="1"/>
          </p:cNvCxnSpPr>
          <p:nvPr/>
        </p:nvCxnSpPr>
        <p:spPr>
          <a:xfrm flipH="1">
            <a:off x="6280409" y="2141766"/>
            <a:ext cx="837227" cy="1030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5124" y="1902270"/>
            <a:ext cx="22657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RN Case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Inpatient MDs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Specialty Clinics/MDs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17636" y="1921945"/>
            <a:ext cx="196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LCSW/CTCTP Coaches</a:t>
            </a:r>
          </a:p>
        </p:txBody>
      </p:sp>
      <p:cxnSp>
        <p:nvCxnSpPr>
          <p:cNvPr id="64" name="Straight Connector 63"/>
          <p:cNvCxnSpPr>
            <a:cxnSpLocks/>
            <a:stCxn id="5" idx="0"/>
          </p:cNvCxnSpPr>
          <p:nvPr/>
        </p:nvCxnSpPr>
        <p:spPr>
          <a:xfrm flipH="1" flipV="1">
            <a:off x="1524000" y="2514600"/>
            <a:ext cx="1928675" cy="347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96C0A0-E28E-4C30-8F6E-94295301832E}"/>
              </a:ext>
            </a:extLst>
          </p:cNvPr>
          <p:cNvGrpSpPr/>
          <p:nvPr/>
        </p:nvGrpSpPr>
        <p:grpSpPr>
          <a:xfrm>
            <a:off x="2209800" y="2660609"/>
            <a:ext cx="4907836" cy="2730542"/>
            <a:chOff x="2209800" y="2660609"/>
            <a:chExt cx="4907836" cy="2730542"/>
          </a:xfrm>
        </p:grpSpPr>
        <p:sp>
          <p:nvSpPr>
            <p:cNvPr id="2" name="Freeform 6"/>
            <p:cNvSpPr>
              <a:spLocks/>
            </p:cNvSpPr>
            <p:nvPr/>
          </p:nvSpPr>
          <p:spPr bwMode="auto">
            <a:xfrm>
              <a:off x="5713671" y="3171825"/>
              <a:ext cx="566738" cy="950119"/>
            </a:xfrm>
            <a:custGeom>
              <a:avLst/>
              <a:gdLst>
                <a:gd name="T0" fmla="*/ 0 w 476"/>
                <a:gd name="T1" fmla="*/ 266 h 798"/>
                <a:gd name="T2" fmla="*/ 476 w 476"/>
                <a:gd name="T3" fmla="*/ 0 h 798"/>
                <a:gd name="T4" fmla="*/ 476 w 476"/>
                <a:gd name="T5" fmla="*/ 532 h 798"/>
                <a:gd name="T6" fmla="*/ 0 w 476"/>
                <a:gd name="T7" fmla="*/ 798 h 798"/>
                <a:gd name="T8" fmla="*/ 0 w 476"/>
                <a:gd name="T9" fmla="*/ 26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98">
                  <a:moveTo>
                    <a:pt x="0" y="266"/>
                  </a:moveTo>
                  <a:lnTo>
                    <a:pt x="476" y="0"/>
                  </a:lnTo>
                  <a:lnTo>
                    <a:pt x="476" y="532"/>
                  </a:lnTo>
                  <a:lnTo>
                    <a:pt x="0" y="798"/>
                  </a:lnTo>
                  <a:lnTo>
                    <a:pt x="0" y="2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60000"/>
                    <a:lumOff val="40000"/>
                  </a:srgbClr>
                </a:gs>
                <a:gs pos="100000">
                  <a:srgbClr val="00B0F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5148126" y="2859285"/>
              <a:ext cx="1132285" cy="634604"/>
            </a:xfrm>
            <a:custGeom>
              <a:avLst/>
              <a:gdLst>
                <a:gd name="T0" fmla="*/ 475 w 951"/>
                <a:gd name="T1" fmla="*/ 0 h 533"/>
                <a:gd name="T2" fmla="*/ 0 w 951"/>
                <a:gd name="T3" fmla="*/ 267 h 533"/>
                <a:gd name="T4" fmla="*/ 475 w 951"/>
                <a:gd name="T5" fmla="*/ 533 h 533"/>
                <a:gd name="T6" fmla="*/ 951 w 951"/>
                <a:gd name="T7" fmla="*/ 267 h 533"/>
                <a:gd name="T8" fmla="*/ 475 w 951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533">
                  <a:moveTo>
                    <a:pt x="475" y="0"/>
                  </a:moveTo>
                  <a:lnTo>
                    <a:pt x="0" y="267"/>
                  </a:lnTo>
                  <a:lnTo>
                    <a:pt x="475" y="533"/>
                  </a:lnTo>
                  <a:lnTo>
                    <a:pt x="951" y="267"/>
                  </a:lnTo>
                  <a:lnTo>
                    <a:pt x="475" y="0"/>
                  </a:lnTo>
                  <a:close/>
                </a:path>
              </a:pathLst>
            </a:custGeom>
            <a:gradFill>
              <a:gsLst>
                <a:gs pos="0">
                  <a:srgbClr val="00B0F0">
                    <a:lumMod val="60000"/>
                    <a:lumOff val="40000"/>
                  </a:srgbClr>
                </a:gs>
                <a:gs pos="100000">
                  <a:srgbClr val="00B0F0"/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2881174" y="3171825"/>
              <a:ext cx="566738" cy="950119"/>
            </a:xfrm>
            <a:custGeom>
              <a:avLst/>
              <a:gdLst>
                <a:gd name="T0" fmla="*/ 476 w 476"/>
                <a:gd name="T1" fmla="*/ 266 h 798"/>
                <a:gd name="T2" fmla="*/ 0 w 476"/>
                <a:gd name="T3" fmla="*/ 0 h 798"/>
                <a:gd name="T4" fmla="*/ 0 w 476"/>
                <a:gd name="T5" fmla="*/ 532 h 798"/>
                <a:gd name="T6" fmla="*/ 476 w 476"/>
                <a:gd name="T7" fmla="*/ 798 h 798"/>
                <a:gd name="T8" fmla="*/ 476 w 476"/>
                <a:gd name="T9" fmla="*/ 26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98">
                  <a:moveTo>
                    <a:pt x="476" y="266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476" y="798"/>
                  </a:lnTo>
                  <a:lnTo>
                    <a:pt x="476" y="266"/>
                  </a:lnTo>
                  <a:close/>
                </a:path>
              </a:pathLst>
            </a:custGeom>
            <a:gradFill>
              <a:gsLst>
                <a:gs pos="0">
                  <a:srgbClr val="366492"/>
                </a:gs>
                <a:gs pos="100000">
                  <a:srgbClr val="366492">
                    <a:lumMod val="60000"/>
                    <a:lumOff val="40000"/>
                  </a:srgb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2885937" y="2862262"/>
              <a:ext cx="1133475" cy="634604"/>
            </a:xfrm>
            <a:custGeom>
              <a:avLst/>
              <a:gdLst>
                <a:gd name="T0" fmla="*/ 476 w 952"/>
                <a:gd name="T1" fmla="*/ 0 h 533"/>
                <a:gd name="T2" fmla="*/ 0 w 952"/>
                <a:gd name="T3" fmla="*/ 267 h 533"/>
                <a:gd name="T4" fmla="*/ 476 w 952"/>
                <a:gd name="T5" fmla="*/ 533 h 533"/>
                <a:gd name="T6" fmla="*/ 952 w 952"/>
                <a:gd name="T7" fmla="*/ 267 h 533"/>
                <a:gd name="T8" fmla="*/ 476 w 952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533">
                  <a:moveTo>
                    <a:pt x="476" y="0"/>
                  </a:moveTo>
                  <a:lnTo>
                    <a:pt x="0" y="267"/>
                  </a:lnTo>
                  <a:lnTo>
                    <a:pt x="476" y="533"/>
                  </a:lnTo>
                  <a:lnTo>
                    <a:pt x="952" y="267"/>
                  </a:lnTo>
                  <a:lnTo>
                    <a:pt x="476" y="0"/>
                  </a:lnTo>
                  <a:close/>
                </a:path>
              </a:pathLst>
            </a:custGeom>
            <a:gradFill>
              <a:gsLst>
                <a:gs pos="0">
                  <a:srgbClr val="366492"/>
                </a:gs>
                <a:gs pos="100000">
                  <a:srgbClr val="366492">
                    <a:lumMod val="60000"/>
                    <a:lumOff val="40000"/>
                  </a:srgb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3447912" y="3488530"/>
              <a:ext cx="1133475" cy="1901429"/>
            </a:xfrm>
            <a:custGeom>
              <a:avLst/>
              <a:gdLst>
                <a:gd name="T0" fmla="*/ 952 w 952"/>
                <a:gd name="T1" fmla="*/ 532 h 1597"/>
                <a:gd name="T2" fmla="*/ 0 w 952"/>
                <a:gd name="T3" fmla="*/ 0 h 1597"/>
                <a:gd name="T4" fmla="*/ 0 w 952"/>
                <a:gd name="T5" fmla="*/ 1065 h 1597"/>
                <a:gd name="T6" fmla="*/ 952 w 952"/>
                <a:gd name="T7" fmla="*/ 1597 h 1597"/>
                <a:gd name="T8" fmla="*/ 952 w 952"/>
                <a:gd name="T9" fmla="*/ 53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1597">
                  <a:moveTo>
                    <a:pt x="952" y="532"/>
                  </a:moveTo>
                  <a:lnTo>
                    <a:pt x="0" y="0"/>
                  </a:lnTo>
                  <a:lnTo>
                    <a:pt x="0" y="1065"/>
                  </a:lnTo>
                  <a:lnTo>
                    <a:pt x="952" y="1597"/>
                  </a:lnTo>
                  <a:lnTo>
                    <a:pt x="952" y="532"/>
                  </a:lnTo>
                  <a:close/>
                </a:path>
              </a:pathLst>
            </a:custGeom>
            <a:gradFill>
              <a:gsLst>
                <a:gs pos="0">
                  <a:srgbClr val="66A1AE">
                    <a:lumMod val="75000"/>
                  </a:srgbClr>
                </a:gs>
                <a:gs pos="100000">
                  <a:srgbClr val="66A1AE">
                    <a:lumMod val="50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4581388" y="3488530"/>
              <a:ext cx="1132285" cy="1901429"/>
            </a:xfrm>
            <a:custGeom>
              <a:avLst/>
              <a:gdLst>
                <a:gd name="T0" fmla="*/ 0 w 951"/>
                <a:gd name="T1" fmla="*/ 532 h 1597"/>
                <a:gd name="T2" fmla="*/ 951 w 951"/>
                <a:gd name="T3" fmla="*/ 0 h 1597"/>
                <a:gd name="T4" fmla="*/ 951 w 951"/>
                <a:gd name="T5" fmla="*/ 1065 h 1597"/>
                <a:gd name="T6" fmla="*/ 0 w 951"/>
                <a:gd name="T7" fmla="*/ 1597 h 1597"/>
                <a:gd name="T8" fmla="*/ 0 w 951"/>
                <a:gd name="T9" fmla="*/ 53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1597">
                  <a:moveTo>
                    <a:pt x="0" y="532"/>
                  </a:moveTo>
                  <a:lnTo>
                    <a:pt x="951" y="0"/>
                  </a:lnTo>
                  <a:lnTo>
                    <a:pt x="951" y="1065"/>
                  </a:lnTo>
                  <a:lnTo>
                    <a:pt x="0" y="1597"/>
                  </a:lnTo>
                  <a:lnTo>
                    <a:pt x="0" y="532"/>
                  </a:lnTo>
                  <a:close/>
                </a:path>
              </a:pathLst>
            </a:custGeom>
            <a:gradFill>
              <a:gsLst>
                <a:gs pos="0">
                  <a:srgbClr val="66A1AE">
                    <a:lumMod val="75000"/>
                  </a:srgbClr>
                </a:gs>
                <a:gs pos="100000">
                  <a:srgbClr val="66A1AE">
                    <a:lumMod val="50000"/>
                  </a:srgbClr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3447913" y="2857500"/>
              <a:ext cx="2265760" cy="1268016"/>
            </a:xfrm>
            <a:custGeom>
              <a:avLst/>
              <a:gdLst>
                <a:gd name="T0" fmla="*/ 952 w 1903"/>
                <a:gd name="T1" fmla="*/ 0 h 1065"/>
                <a:gd name="T2" fmla="*/ 0 w 1903"/>
                <a:gd name="T3" fmla="*/ 533 h 1065"/>
                <a:gd name="T4" fmla="*/ 952 w 1903"/>
                <a:gd name="T5" fmla="*/ 1065 h 1065"/>
                <a:gd name="T6" fmla="*/ 1903 w 1903"/>
                <a:gd name="T7" fmla="*/ 533 h 1065"/>
                <a:gd name="T8" fmla="*/ 952 w 1903"/>
                <a:gd name="T9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3" h="1065">
                  <a:moveTo>
                    <a:pt x="952" y="0"/>
                  </a:moveTo>
                  <a:lnTo>
                    <a:pt x="0" y="533"/>
                  </a:lnTo>
                  <a:lnTo>
                    <a:pt x="952" y="1065"/>
                  </a:lnTo>
                  <a:lnTo>
                    <a:pt x="1903" y="533"/>
                  </a:lnTo>
                  <a:lnTo>
                    <a:pt x="952" y="0"/>
                  </a:lnTo>
                  <a:close/>
                </a:path>
              </a:pathLst>
            </a:custGeom>
            <a:gradFill>
              <a:gsLst>
                <a:gs pos="0">
                  <a:srgbClr val="66A1AE">
                    <a:lumMod val="75000"/>
                  </a:srgbClr>
                </a:gs>
                <a:gs pos="100000">
                  <a:srgbClr val="66A1AE">
                    <a:lumMod val="50000"/>
                  </a:srgbClr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5148126" y="4439841"/>
              <a:ext cx="565547" cy="951310"/>
            </a:xfrm>
            <a:custGeom>
              <a:avLst/>
              <a:gdLst>
                <a:gd name="T0" fmla="*/ 475 w 475"/>
                <a:gd name="T1" fmla="*/ 266 h 799"/>
                <a:gd name="T2" fmla="*/ 0 w 475"/>
                <a:gd name="T3" fmla="*/ 0 h 799"/>
                <a:gd name="T4" fmla="*/ 0 w 475"/>
                <a:gd name="T5" fmla="*/ 532 h 799"/>
                <a:gd name="T6" fmla="*/ 475 w 475"/>
                <a:gd name="T7" fmla="*/ 799 h 799"/>
                <a:gd name="T8" fmla="*/ 475 w 475"/>
                <a:gd name="T9" fmla="*/ 26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799">
                  <a:moveTo>
                    <a:pt x="475" y="266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475" y="799"/>
                  </a:lnTo>
                  <a:lnTo>
                    <a:pt x="475" y="266"/>
                  </a:lnTo>
                  <a:close/>
                </a:path>
              </a:pathLst>
            </a:custGeom>
            <a:gradFill>
              <a:gsLst>
                <a:gs pos="0">
                  <a:srgbClr val="FC9B00">
                    <a:lumMod val="60000"/>
                    <a:lumOff val="40000"/>
                  </a:srgbClr>
                </a:gs>
                <a:gs pos="100000">
                  <a:srgbClr val="FC9B00"/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5713671" y="4439841"/>
              <a:ext cx="566738" cy="951310"/>
            </a:xfrm>
            <a:custGeom>
              <a:avLst/>
              <a:gdLst>
                <a:gd name="T0" fmla="*/ 0 w 476"/>
                <a:gd name="T1" fmla="*/ 266 h 799"/>
                <a:gd name="T2" fmla="*/ 476 w 476"/>
                <a:gd name="T3" fmla="*/ 0 h 799"/>
                <a:gd name="T4" fmla="*/ 476 w 476"/>
                <a:gd name="T5" fmla="*/ 532 h 799"/>
                <a:gd name="T6" fmla="*/ 0 w 476"/>
                <a:gd name="T7" fmla="*/ 799 h 799"/>
                <a:gd name="T8" fmla="*/ 0 w 476"/>
                <a:gd name="T9" fmla="*/ 26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99">
                  <a:moveTo>
                    <a:pt x="0" y="266"/>
                  </a:moveTo>
                  <a:lnTo>
                    <a:pt x="476" y="0"/>
                  </a:lnTo>
                  <a:lnTo>
                    <a:pt x="476" y="532"/>
                  </a:lnTo>
                  <a:lnTo>
                    <a:pt x="0" y="799"/>
                  </a:lnTo>
                  <a:lnTo>
                    <a:pt x="0" y="266"/>
                  </a:lnTo>
                  <a:close/>
                </a:path>
              </a:pathLst>
            </a:custGeom>
            <a:gradFill>
              <a:gsLst>
                <a:gs pos="0">
                  <a:srgbClr val="FC9B00">
                    <a:lumMod val="60000"/>
                    <a:lumOff val="40000"/>
                  </a:srgbClr>
                </a:gs>
                <a:gs pos="100000">
                  <a:srgbClr val="FC9B00"/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5146340" y="4123729"/>
              <a:ext cx="1132285" cy="634604"/>
            </a:xfrm>
            <a:custGeom>
              <a:avLst/>
              <a:gdLst>
                <a:gd name="T0" fmla="*/ 475 w 951"/>
                <a:gd name="T1" fmla="*/ 0 h 533"/>
                <a:gd name="T2" fmla="*/ 0 w 951"/>
                <a:gd name="T3" fmla="*/ 267 h 533"/>
                <a:gd name="T4" fmla="*/ 475 w 951"/>
                <a:gd name="T5" fmla="*/ 533 h 533"/>
                <a:gd name="T6" fmla="*/ 951 w 951"/>
                <a:gd name="T7" fmla="*/ 267 h 533"/>
                <a:gd name="T8" fmla="*/ 475 w 951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533">
                  <a:moveTo>
                    <a:pt x="475" y="0"/>
                  </a:moveTo>
                  <a:lnTo>
                    <a:pt x="0" y="267"/>
                  </a:lnTo>
                  <a:lnTo>
                    <a:pt x="475" y="533"/>
                  </a:lnTo>
                  <a:lnTo>
                    <a:pt x="951" y="267"/>
                  </a:lnTo>
                  <a:lnTo>
                    <a:pt x="475" y="0"/>
                  </a:lnTo>
                  <a:close/>
                </a:path>
              </a:pathLst>
            </a:custGeom>
            <a:gradFill>
              <a:gsLst>
                <a:gs pos="0">
                  <a:srgbClr val="FC9B00">
                    <a:lumMod val="60000"/>
                    <a:lumOff val="40000"/>
                  </a:srgbClr>
                </a:gs>
                <a:gs pos="100000">
                  <a:srgbClr val="FC9B00"/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881174" y="4439841"/>
              <a:ext cx="566738" cy="950119"/>
            </a:xfrm>
            <a:custGeom>
              <a:avLst/>
              <a:gdLst>
                <a:gd name="T0" fmla="*/ 476 w 476"/>
                <a:gd name="T1" fmla="*/ 266 h 798"/>
                <a:gd name="T2" fmla="*/ 0 w 476"/>
                <a:gd name="T3" fmla="*/ 0 h 798"/>
                <a:gd name="T4" fmla="*/ 0 w 476"/>
                <a:gd name="T5" fmla="*/ 532 h 798"/>
                <a:gd name="T6" fmla="*/ 476 w 476"/>
                <a:gd name="T7" fmla="*/ 798 h 798"/>
                <a:gd name="T8" fmla="*/ 476 w 476"/>
                <a:gd name="T9" fmla="*/ 26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98">
                  <a:moveTo>
                    <a:pt x="476" y="266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476" y="798"/>
                  </a:lnTo>
                  <a:lnTo>
                    <a:pt x="476" y="266"/>
                  </a:lnTo>
                  <a:close/>
                </a:path>
              </a:pathLst>
            </a:custGeom>
            <a:gradFill>
              <a:gsLst>
                <a:gs pos="0">
                  <a:srgbClr val="961A27">
                    <a:lumMod val="60000"/>
                    <a:lumOff val="40000"/>
                  </a:srgbClr>
                </a:gs>
                <a:gs pos="100000">
                  <a:srgbClr val="961A27"/>
                </a:gs>
              </a:gsLst>
              <a:lin ang="8400000" scaled="0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447912" y="4439841"/>
              <a:ext cx="566738" cy="950119"/>
            </a:xfrm>
            <a:custGeom>
              <a:avLst/>
              <a:gdLst>
                <a:gd name="T0" fmla="*/ 0 w 476"/>
                <a:gd name="T1" fmla="*/ 266 h 798"/>
                <a:gd name="T2" fmla="*/ 476 w 476"/>
                <a:gd name="T3" fmla="*/ 0 h 798"/>
                <a:gd name="T4" fmla="*/ 476 w 476"/>
                <a:gd name="T5" fmla="*/ 532 h 798"/>
                <a:gd name="T6" fmla="*/ 0 w 476"/>
                <a:gd name="T7" fmla="*/ 798 h 798"/>
                <a:gd name="T8" fmla="*/ 0 w 476"/>
                <a:gd name="T9" fmla="*/ 26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98">
                  <a:moveTo>
                    <a:pt x="0" y="266"/>
                  </a:moveTo>
                  <a:lnTo>
                    <a:pt x="476" y="0"/>
                  </a:lnTo>
                  <a:lnTo>
                    <a:pt x="476" y="532"/>
                  </a:lnTo>
                  <a:lnTo>
                    <a:pt x="0" y="798"/>
                  </a:lnTo>
                  <a:lnTo>
                    <a:pt x="0" y="2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61A27">
                    <a:lumMod val="60000"/>
                    <a:lumOff val="40000"/>
                  </a:srgbClr>
                </a:gs>
                <a:gs pos="100000">
                  <a:srgbClr val="961A27"/>
                </a:gs>
              </a:gsLst>
              <a:lin ang="84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873208" y="4123729"/>
              <a:ext cx="1133475" cy="634604"/>
            </a:xfrm>
            <a:custGeom>
              <a:avLst/>
              <a:gdLst>
                <a:gd name="T0" fmla="*/ 476 w 952"/>
                <a:gd name="T1" fmla="*/ 0 h 533"/>
                <a:gd name="T2" fmla="*/ 0 w 952"/>
                <a:gd name="T3" fmla="*/ 267 h 533"/>
                <a:gd name="T4" fmla="*/ 476 w 952"/>
                <a:gd name="T5" fmla="*/ 533 h 533"/>
                <a:gd name="T6" fmla="*/ 952 w 952"/>
                <a:gd name="T7" fmla="*/ 267 h 533"/>
                <a:gd name="T8" fmla="*/ 476 w 952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533">
                  <a:moveTo>
                    <a:pt x="476" y="0"/>
                  </a:moveTo>
                  <a:lnTo>
                    <a:pt x="0" y="267"/>
                  </a:lnTo>
                  <a:lnTo>
                    <a:pt x="476" y="533"/>
                  </a:lnTo>
                  <a:lnTo>
                    <a:pt x="952" y="267"/>
                  </a:lnTo>
                  <a:lnTo>
                    <a:pt x="47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61A27">
                    <a:lumMod val="60000"/>
                    <a:lumOff val="40000"/>
                  </a:srgbClr>
                </a:gs>
                <a:gs pos="100000">
                  <a:srgbClr val="961A27"/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013459" y="4127897"/>
              <a:ext cx="566738" cy="950119"/>
            </a:xfrm>
            <a:custGeom>
              <a:avLst/>
              <a:gdLst>
                <a:gd name="T0" fmla="*/ 0 w 476"/>
                <a:gd name="T1" fmla="*/ 266 h 798"/>
                <a:gd name="T2" fmla="*/ 476 w 476"/>
                <a:gd name="T3" fmla="*/ 0 h 798"/>
                <a:gd name="T4" fmla="*/ 476 w 476"/>
                <a:gd name="T5" fmla="*/ 532 h 798"/>
                <a:gd name="T6" fmla="*/ 0 w 476"/>
                <a:gd name="T7" fmla="*/ 798 h 798"/>
                <a:gd name="T8" fmla="*/ 0 w 476"/>
                <a:gd name="T9" fmla="*/ 26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" h="798">
                  <a:moveTo>
                    <a:pt x="0" y="266"/>
                  </a:moveTo>
                  <a:lnTo>
                    <a:pt x="476" y="0"/>
                  </a:lnTo>
                  <a:lnTo>
                    <a:pt x="476" y="532"/>
                  </a:lnTo>
                  <a:lnTo>
                    <a:pt x="0" y="798"/>
                  </a:lnTo>
                  <a:lnTo>
                    <a:pt x="0" y="2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61A27">
                    <a:alpha val="0"/>
                  </a:srgbClr>
                </a:gs>
                <a:gs pos="100000">
                  <a:srgbClr val="961A27">
                    <a:alpha val="5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3448507" y="3810684"/>
              <a:ext cx="1133475" cy="634604"/>
            </a:xfrm>
            <a:custGeom>
              <a:avLst/>
              <a:gdLst>
                <a:gd name="T0" fmla="*/ 476 w 952"/>
                <a:gd name="T1" fmla="*/ 0 h 533"/>
                <a:gd name="T2" fmla="*/ 0 w 952"/>
                <a:gd name="T3" fmla="*/ 267 h 533"/>
                <a:gd name="T4" fmla="*/ 476 w 952"/>
                <a:gd name="T5" fmla="*/ 533 h 533"/>
                <a:gd name="T6" fmla="*/ 952 w 952"/>
                <a:gd name="T7" fmla="*/ 267 h 533"/>
                <a:gd name="T8" fmla="*/ 476 w 952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533">
                  <a:moveTo>
                    <a:pt x="476" y="0"/>
                  </a:moveTo>
                  <a:lnTo>
                    <a:pt x="0" y="267"/>
                  </a:lnTo>
                  <a:lnTo>
                    <a:pt x="476" y="533"/>
                  </a:lnTo>
                  <a:lnTo>
                    <a:pt x="952" y="267"/>
                  </a:lnTo>
                  <a:lnTo>
                    <a:pt x="476" y="0"/>
                  </a:lnTo>
                  <a:close/>
                </a:path>
              </a:pathLst>
            </a:custGeom>
            <a:gradFill>
              <a:gsLst>
                <a:gs pos="0">
                  <a:srgbClr val="961A27">
                    <a:alpha val="0"/>
                  </a:srgbClr>
                </a:gs>
                <a:gs pos="100000">
                  <a:srgbClr val="961A27">
                    <a:alpha val="50000"/>
                  </a:srgbClr>
                </a:gs>
              </a:gsLst>
              <a:lin ang="66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4586151" y="4120754"/>
              <a:ext cx="565547" cy="951310"/>
            </a:xfrm>
            <a:custGeom>
              <a:avLst/>
              <a:gdLst>
                <a:gd name="T0" fmla="*/ 475 w 475"/>
                <a:gd name="T1" fmla="*/ 266 h 799"/>
                <a:gd name="T2" fmla="*/ 0 w 475"/>
                <a:gd name="T3" fmla="*/ 0 h 799"/>
                <a:gd name="T4" fmla="*/ 0 w 475"/>
                <a:gd name="T5" fmla="*/ 532 h 799"/>
                <a:gd name="T6" fmla="*/ 475 w 475"/>
                <a:gd name="T7" fmla="*/ 799 h 799"/>
                <a:gd name="T8" fmla="*/ 475 w 475"/>
                <a:gd name="T9" fmla="*/ 266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799">
                  <a:moveTo>
                    <a:pt x="475" y="266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475" y="799"/>
                  </a:lnTo>
                  <a:lnTo>
                    <a:pt x="475" y="2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C9B00">
                    <a:alpha val="0"/>
                  </a:srgbClr>
                </a:gs>
                <a:gs pos="100000">
                  <a:srgbClr val="FC9B00">
                    <a:alpha val="50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587937" y="3804551"/>
              <a:ext cx="1132285" cy="634604"/>
            </a:xfrm>
            <a:custGeom>
              <a:avLst/>
              <a:gdLst>
                <a:gd name="T0" fmla="*/ 475 w 951"/>
                <a:gd name="T1" fmla="*/ 0 h 533"/>
                <a:gd name="T2" fmla="*/ 0 w 951"/>
                <a:gd name="T3" fmla="*/ 267 h 533"/>
                <a:gd name="T4" fmla="*/ 475 w 951"/>
                <a:gd name="T5" fmla="*/ 533 h 533"/>
                <a:gd name="T6" fmla="*/ 951 w 951"/>
                <a:gd name="T7" fmla="*/ 267 h 533"/>
                <a:gd name="T8" fmla="*/ 475 w 951"/>
                <a:gd name="T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533">
                  <a:moveTo>
                    <a:pt x="475" y="0"/>
                  </a:moveTo>
                  <a:lnTo>
                    <a:pt x="0" y="267"/>
                  </a:lnTo>
                  <a:lnTo>
                    <a:pt x="475" y="533"/>
                  </a:lnTo>
                  <a:lnTo>
                    <a:pt x="951" y="267"/>
                  </a:lnTo>
                  <a:lnTo>
                    <a:pt x="47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C9B00">
                    <a:alpha val="0"/>
                  </a:srgbClr>
                </a:gs>
                <a:gs pos="100000">
                  <a:srgbClr val="FC9B00">
                    <a:alpha val="50000"/>
                  </a:srgbClr>
                </a:gs>
              </a:gsLst>
              <a:lin ang="36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035560" y="4379058"/>
              <a:ext cx="13538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Outpatient Clinics</a:t>
              </a:r>
            </a:p>
          </p:txBody>
        </p:sp>
        <p:pic>
          <p:nvPicPr>
            <p:cNvPr id="6164" name="Picture 17" descr="http://scrubbing.in/wp-content/uploads/2014/01/bswh1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244" y="2893558"/>
              <a:ext cx="998078" cy="51624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9" name="Straight Connector 58"/>
            <p:cNvCxnSpPr>
              <a:cxnSpLocks/>
              <a:stCxn id="57" idx="1"/>
              <a:endCxn id="3" idx="3"/>
            </p:cNvCxnSpPr>
            <p:nvPr/>
          </p:nvCxnSpPr>
          <p:spPr>
            <a:xfrm flipH="1">
              <a:off x="6280411" y="2660609"/>
              <a:ext cx="837225" cy="516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  <a:endCxn id="3" idx="3"/>
            </p:cNvCxnSpPr>
            <p:nvPr/>
          </p:nvCxnSpPr>
          <p:spPr>
            <a:xfrm flipH="1">
              <a:off x="6280410" y="3008968"/>
              <a:ext cx="837226" cy="1682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/>
            </p:cNvCxnSpPr>
            <p:nvPr/>
          </p:nvCxnSpPr>
          <p:spPr>
            <a:xfrm flipH="1">
              <a:off x="2209800" y="2862858"/>
              <a:ext cx="1222180" cy="146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BSWH_Logo_RGB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1753"/>
            <a:stretch/>
          </p:blipFill>
          <p:spPr>
            <a:xfrm>
              <a:off x="4050629" y="3008968"/>
              <a:ext cx="1042427" cy="1011989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</p:pic>
        <p:pic>
          <p:nvPicPr>
            <p:cNvPr id="4098" name="Picture 2" descr="http://www.bigcountrysupply.com/images/products/detail/EMTLP05_100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89200" l="21800" r="78200">
                          <a14:foregroundMark x1="43800" y1="36000" x2="48800" y2="55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4" t="9600" r="21667" b="10400"/>
            <a:stretch/>
          </p:blipFill>
          <p:spPr bwMode="auto">
            <a:xfrm>
              <a:off x="3102630" y="4020958"/>
              <a:ext cx="628650" cy="87312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465397" y="30035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MIH - Network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4068AC4-2C8A-46A3-9DE3-B5439A8FD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30632"/>
            <a:ext cx="1708538" cy="2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/>
          <p:cNvGraphicFramePr/>
          <p:nvPr>
            <p:extLst/>
          </p:nvPr>
        </p:nvGraphicFramePr>
        <p:xfrm>
          <a:off x="381000" y="1160554"/>
          <a:ext cx="6620403" cy="508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Up Arrow 28"/>
          <p:cNvSpPr/>
          <p:nvPr/>
        </p:nvSpPr>
        <p:spPr>
          <a:xfrm>
            <a:off x="6563013" y="1265468"/>
            <a:ext cx="1275773" cy="48768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0750" y="874880"/>
            <a:ext cx="2400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Unavoidable Readmission</a:t>
            </a:r>
          </a:p>
        </p:txBody>
      </p:sp>
      <p:sp>
        <p:nvSpPr>
          <p:cNvPr id="7" name="Title 30">
            <a:extLst>
              <a:ext uri="{FF2B5EF4-FFF2-40B4-BE49-F238E27FC236}">
                <a16:creationId xmlns:a16="http://schemas.microsoft.com/office/drawing/2014/main" id="{0CD04D24-B330-4A36-867D-C8850D50DEA6}"/>
              </a:ext>
            </a:extLst>
          </p:cNvPr>
          <p:cNvSpPr txBox="1">
            <a:spLocks/>
          </p:cNvSpPr>
          <p:nvPr/>
        </p:nvSpPr>
        <p:spPr>
          <a:xfrm>
            <a:off x="457041" y="303304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7B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Reimagine Outpatient Care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A0AFBA-1289-4F5F-A3F9-D3120E95B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30632"/>
            <a:ext cx="1708538" cy="2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roup 414"/>
          <p:cNvGrpSpPr/>
          <p:nvPr/>
        </p:nvGrpSpPr>
        <p:grpSpPr>
          <a:xfrm>
            <a:off x="76351" y="3775708"/>
            <a:ext cx="2838450" cy="1297007"/>
            <a:chOff x="989012" y="3733800"/>
            <a:chExt cx="2743201" cy="1729342"/>
          </a:xfrm>
        </p:grpSpPr>
        <p:sp>
          <p:nvSpPr>
            <p:cNvPr id="409" name="TextBox 408"/>
            <p:cNvSpPr txBox="1"/>
            <p:nvPr/>
          </p:nvSpPr>
          <p:spPr>
            <a:xfrm>
              <a:off x="989012" y="4191000"/>
              <a:ext cx="2743200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Hosp. ED Savings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All-Cause Admission Savings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Total Expenditure Savings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989012" y="3733800"/>
              <a:ext cx="274320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Hospital</a:t>
              </a:r>
            </a:p>
          </p:txBody>
        </p:sp>
      </p:grpSp>
      <p:grpSp>
        <p:nvGrpSpPr>
          <p:cNvPr id="416" name="Group 415"/>
          <p:cNvGrpSpPr/>
          <p:nvPr/>
        </p:nvGrpSpPr>
        <p:grpSpPr>
          <a:xfrm>
            <a:off x="6390159" y="3775708"/>
            <a:ext cx="2619374" cy="1173897"/>
            <a:chOff x="989012" y="3733800"/>
            <a:chExt cx="2743201" cy="1565196"/>
          </a:xfrm>
        </p:grpSpPr>
        <p:sp>
          <p:nvSpPr>
            <p:cNvPr id="417" name="TextBox 416"/>
            <p:cNvSpPr txBox="1"/>
            <p:nvPr/>
          </p:nvSpPr>
          <p:spPr>
            <a:xfrm>
              <a:off x="989012" y="4191000"/>
              <a:ext cx="2743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marR="0" lvl="0" indent="-1285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Decrease ED visits</a:t>
              </a:r>
            </a:p>
            <a:p>
              <a:pPr marL="128588" marR="0" lvl="0" indent="-1285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 PCP Utilization</a:t>
              </a:r>
            </a:p>
            <a:p>
              <a:pPr marL="128588" marR="0" lvl="0" indent="-1285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Decreased Total Cost of Care to Patient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989012" y="3733800"/>
              <a:ext cx="27432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Clinic Infrastructure</a:t>
              </a: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5287717" y="1052364"/>
            <a:ext cx="3779638" cy="1830147"/>
            <a:chOff x="989011" y="3668327"/>
            <a:chExt cx="2743201" cy="2097511"/>
          </a:xfrm>
        </p:grpSpPr>
        <p:sp>
          <p:nvSpPr>
            <p:cNvPr id="421" name="TextBox 420"/>
            <p:cNvSpPr txBox="1"/>
            <p:nvPr/>
          </p:nvSpPr>
          <p:spPr>
            <a:xfrm>
              <a:off x="989012" y="4390155"/>
              <a:ext cx="2743200" cy="137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marR="0" lvl="0" indent="-214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More patients = bigger impact on readmissions</a:t>
              </a:r>
            </a:p>
            <a:p>
              <a:pPr marL="214313" marR="0" lvl="0" indent="-214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From CHF focused to All Cause – All Payer</a:t>
              </a:r>
            </a:p>
            <a:p>
              <a:pPr marL="214313" marR="0" lvl="0" indent="-214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Increased population health</a:t>
              </a:r>
            </a:p>
            <a:p>
              <a:pPr marL="214313" marR="0" lvl="0" indent="-214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Increased patient satisfaction</a:t>
              </a:r>
            </a:p>
            <a:p>
              <a:pPr marL="214313" marR="0" lvl="0" indent="-2143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Community education</a:t>
              </a:r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989011" y="3668327"/>
              <a:ext cx="2743201" cy="74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Home Visits – Community Paramedics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819" y="311392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What are the benefits of MIH 2.0?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148759" y="2067161"/>
            <a:ext cx="2840832" cy="3142059"/>
            <a:chOff x="4198938" y="1449388"/>
            <a:chExt cx="3787776" cy="4189412"/>
          </a:xfrm>
        </p:grpSpPr>
        <p:grpSp>
          <p:nvGrpSpPr>
            <p:cNvPr id="47" name="Group 46"/>
            <p:cNvGrpSpPr/>
            <p:nvPr/>
          </p:nvGrpSpPr>
          <p:grpSpPr>
            <a:xfrm>
              <a:off x="6738938" y="2540000"/>
              <a:ext cx="1247776" cy="1187450"/>
              <a:chOff x="6738938" y="2540000"/>
              <a:chExt cx="1247776" cy="1187450"/>
            </a:xfrm>
          </p:grpSpPr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6738938" y="2540000"/>
                <a:ext cx="1247775" cy="45402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786" y="144"/>
                  </a:cxn>
                  <a:cxn ang="0">
                    <a:pos x="392" y="286"/>
                  </a:cxn>
                  <a:cxn ang="0">
                    <a:pos x="0" y="144"/>
                  </a:cxn>
                  <a:cxn ang="0">
                    <a:pos x="391" y="0"/>
                  </a:cxn>
                </a:cxnLst>
                <a:rect l="0" t="0" r="r" b="b"/>
                <a:pathLst>
                  <a:path w="786" h="286">
                    <a:moveTo>
                      <a:pt x="391" y="0"/>
                    </a:moveTo>
                    <a:lnTo>
                      <a:pt x="786" y="144"/>
                    </a:lnTo>
                    <a:lnTo>
                      <a:pt x="392" y="286"/>
                    </a:lnTo>
                    <a:lnTo>
                      <a:pt x="0" y="144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"/>
              <p:cNvSpPr>
                <a:spLocks/>
              </p:cNvSpPr>
              <p:nvPr/>
            </p:nvSpPr>
            <p:spPr bwMode="auto">
              <a:xfrm>
                <a:off x="7362826" y="2768600"/>
                <a:ext cx="623888" cy="958850"/>
              </a:xfrm>
              <a:custGeom>
                <a:avLst/>
                <a:gdLst/>
                <a:ahLst/>
                <a:cxnLst>
                  <a:cxn ang="0">
                    <a:pos x="393" y="0"/>
                  </a:cxn>
                  <a:cxn ang="0">
                    <a:pos x="393" y="468"/>
                  </a:cxn>
                  <a:cxn ang="0">
                    <a:pos x="0" y="604"/>
                  </a:cxn>
                  <a:cxn ang="0">
                    <a:pos x="0" y="136"/>
                  </a:cxn>
                  <a:cxn ang="0">
                    <a:pos x="393" y="0"/>
                  </a:cxn>
                </a:cxnLst>
                <a:rect l="0" t="0" r="r" b="b"/>
                <a:pathLst>
                  <a:path w="393" h="604">
                    <a:moveTo>
                      <a:pt x="393" y="0"/>
                    </a:moveTo>
                    <a:lnTo>
                      <a:pt x="393" y="468"/>
                    </a:lnTo>
                    <a:lnTo>
                      <a:pt x="0" y="604"/>
                    </a:lnTo>
                    <a:lnTo>
                      <a:pt x="0" y="136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"/>
              <p:cNvSpPr>
                <a:spLocks/>
              </p:cNvSpPr>
              <p:nvPr/>
            </p:nvSpPr>
            <p:spPr bwMode="auto">
              <a:xfrm>
                <a:off x="6738938" y="2768600"/>
                <a:ext cx="623888" cy="9588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136"/>
                  </a:cxn>
                  <a:cxn ang="0">
                    <a:pos x="393" y="604"/>
                  </a:cxn>
                  <a:cxn ang="0">
                    <a:pos x="0" y="468"/>
                  </a:cxn>
                  <a:cxn ang="0">
                    <a:pos x="0" y="0"/>
                  </a:cxn>
                </a:cxnLst>
                <a:rect l="0" t="0" r="r" b="b"/>
                <a:pathLst>
                  <a:path w="393" h="604">
                    <a:moveTo>
                      <a:pt x="0" y="0"/>
                    </a:moveTo>
                    <a:lnTo>
                      <a:pt x="393" y="136"/>
                    </a:lnTo>
                    <a:lnTo>
                      <a:pt x="393" y="604"/>
                    </a:lnTo>
                    <a:lnTo>
                      <a:pt x="0" y="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198938" y="2540000"/>
              <a:ext cx="1247776" cy="1187450"/>
              <a:chOff x="4198938" y="2540000"/>
              <a:chExt cx="1247776" cy="1187450"/>
            </a:xfrm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4198938" y="2540000"/>
                <a:ext cx="1247775" cy="45402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786" y="144"/>
                  </a:cxn>
                  <a:cxn ang="0">
                    <a:pos x="392" y="286"/>
                  </a:cxn>
                  <a:cxn ang="0">
                    <a:pos x="0" y="144"/>
                  </a:cxn>
                  <a:cxn ang="0">
                    <a:pos x="391" y="0"/>
                  </a:cxn>
                </a:cxnLst>
                <a:rect l="0" t="0" r="r" b="b"/>
                <a:pathLst>
                  <a:path w="786" h="286">
                    <a:moveTo>
                      <a:pt x="391" y="0"/>
                    </a:moveTo>
                    <a:lnTo>
                      <a:pt x="786" y="144"/>
                    </a:lnTo>
                    <a:lnTo>
                      <a:pt x="392" y="286"/>
                    </a:lnTo>
                    <a:lnTo>
                      <a:pt x="0" y="144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10"/>
              <p:cNvSpPr>
                <a:spLocks/>
              </p:cNvSpPr>
              <p:nvPr/>
            </p:nvSpPr>
            <p:spPr bwMode="auto">
              <a:xfrm>
                <a:off x="4822826" y="2768600"/>
                <a:ext cx="623888" cy="958850"/>
              </a:xfrm>
              <a:custGeom>
                <a:avLst/>
                <a:gdLst/>
                <a:ahLst/>
                <a:cxnLst>
                  <a:cxn ang="0">
                    <a:pos x="393" y="0"/>
                  </a:cxn>
                  <a:cxn ang="0">
                    <a:pos x="393" y="468"/>
                  </a:cxn>
                  <a:cxn ang="0">
                    <a:pos x="0" y="604"/>
                  </a:cxn>
                  <a:cxn ang="0">
                    <a:pos x="0" y="136"/>
                  </a:cxn>
                  <a:cxn ang="0">
                    <a:pos x="393" y="0"/>
                  </a:cxn>
                </a:cxnLst>
                <a:rect l="0" t="0" r="r" b="b"/>
                <a:pathLst>
                  <a:path w="393" h="604">
                    <a:moveTo>
                      <a:pt x="393" y="0"/>
                    </a:moveTo>
                    <a:lnTo>
                      <a:pt x="393" y="468"/>
                    </a:lnTo>
                    <a:lnTo>
                      <a:pt x="0" y="604"/>
                    </a:lnTo>
                    <a:lnTo>
                      <a:pt x="0" y="136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1"/>
              <p:cNvSpPr>
                <a:spLocks/>
              </p:cNvSpPr>
              <p:nvPr/>
            </p:nvSpPr>
            <p:spPr bwMode="auto">
              <a:xfrm>
                <a:off x="4198938" y="2768600"/>
                <a:ext cx="623888" cy="9588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136"/>
                  </a:cxn>
                  <a:cxn ang="0">
                    <a:pos x="393" y="604"/>
                  </a:cxn>
                  <a:cxn ang="0">
                    <a:pos x="0" y="468"/>
                  </a:cxn>
                  <a:cxn ang="0">
                    <a:pos x="0" y="0"/>
                  </a:cxn>
                </a:cxnLst>
                <a:rect l="0" t="0" r="r" b="b"/>
                <a:pathLst>
                  <a:path w="393" h="604">
                    <a:moveTo>
                      <a:pt x="0" y="0"/>
                    </a:moveTo>
                    <a:lnTo>
                      <a:pt x="393" y="136"/>
                    </a:lnTo>
                    <a:lnTo>
                      <a:pt x="393" y="604"/>
                    </a:lnTo>
                    <a:lnTo>
                      <a:pt x="0" y="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468938" y="1449388"/>
              <a:ext cx="1247776" cy="1185862"/>
              <a:chOff x="5468938" y="1449388"/>
              <a:chExt cx="1247776" cy="1185862"/>
            </a:xfrm>
          </p:grpSpPr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5468938" y="1449388"/>
                <a:ext cx="1247775" cy="45402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786" y="144"/>
                  </a:cxn>
                  <a:cxn ang="0">
                    <a:pos x="392" y="286"/>
                  </a:cxn>
                  <a:cxn ang="0">
                    <a:pos x="0" y="144"/>
                  </a:cxn>
                  <a:cxn ang="0">
                    <a:pos x="391" y="0"/>
                  </a:cxn>
                </a:cxnLst>
                <a:rect l="0" t="0" r="r" b="b"/>
                <a:pathLst>
                  <a:path w="786" h="286">
                    <a:moveTo>
                      <a:pt x="391" y="0"/>
                    </a:moveTo>
                    <a:lnTo>
                      <a:pt x="786" y="144"/>
                    </a:lnTo>
                    <a:lnTo>
                      <a:pt x="392" y="286"/>
                    </a:lnTo>
                    <a:lnTo>
                      <a:pt x="0" y="144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FFA518">
                  <a:lumMod val="60000"/>
                  <a:lumOff val="4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6092826" y="1677988"/>
                <a:ext cx="623888" cy="957262"/>
              </a:xfrm>
              <a:custGeom>
                <a:avLst/>
                <a:gdLst/>
                <a:ahLst/>
                <a:cxnLst>
                  <a:cxn ang="0">
                    <a:pos x="393" y="0"/>
                  </a:cxn>
                  <a:cxn ang="0">
                    <a:pos x="393" y="468"/>
                  </a:cxn>
                  <a:cxn ang="0">
                    <a:pos x="0" y="603"/>
                  </a:cxn>
                  <a:cxn ang="0">
                    <a:pos x="0" y="136"/>
                  </a:cxn>
                  <a:cxn ang="0">
                    <a:pos x="393" y="0"/>
                  </a:cxn>
                </a:cxnLst>
                <a:rect l="0" t="0" r="r" b="b"/>
                <a:pathLst>
                  <a:path w="393" h="603">
                    <a:moveTo>
                      <a:pt x="393" y="0"/>
                    </a:moveTo>
                    <a:lnTo>
                      <a:pt x="393" y="468"/>
                    </a:lnTo>
                    <a:lnTo>
                      <a:pt x="0" y="603"/>
                    </a:lnTo>
                    <a:lnTo>
                      <a:pt x="0" y="136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FFA518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5468938" y="1677988"/>
                <a:ext cx="623888" cy="9572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136"/>
                  </a:cxn>
                  <a:cxn ang="0">
                    <a:pos x="393" y="603"/>
                  </a:cxn>
                  <a:cxn ang="0">
                    <a:pos x="0" y="468"/>
                  </a:cxn>
                  <a:cxn ang="0">
                    <a:pos x="0" y="0"/>
                  </a:cxn>
                </a:cxnLst>
                <a:rect l="0" t="0" r="r" b="b"/>
                <a:pathLst>
                  <a:path w="393" h="603">
                    <a:moveTo>
                      <a:pt x="0" y="0"/>
                    </a:moveTo>
                    <a:lnTo>
                      <a:pt x="393" y="136"/>
                    </a:lnTo>
                    <a:lnTo>
                      <a:pt x="393" y="603"/>
                    </a:lnTo>
                    <a:lnTo>
                      <a:pt x="0" y="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51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468938" y="4451350"/>
              <a:ext cx="1247776" cy="1187450"/>
              <a:chOff x="5468938" y="4451350"/>
              <a:chExt cx="1247776" cy="1187450"/>
            </a:xfrm>
          </p:grpSpPr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5468938" y="4451350"/>
                <a:ext cx="1247775" cy="455612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786" y="145"/>
                  </a:cxn>
                  <a:cxn ang="0">
                    <a:pos x="392" y="287"/>
                  </a:cxn>
                  <a:cxn ang="0">
                    <a:pos x="0" y="145"/>
                  </a:cxn>
                  <a:cxn ang="0">
                    <a:pos x="391" y="0"/>
                  </a:cxn>
                </a:cxnLst>
                <a:rect l="0" t="0" r="r" b="b"/>
                <a:pathLst>
                  <a:path w="786" h="287">
                    <a:moveTo>
                      <a:pt x="391" y="0"/>
                    </a:moveTo>
                    <a:lnTo>
                      <a:pt x="786" y="145"/>
                    </a:lnTo>
                    <a:lnTo>
                      <a:pt x="392" y="287"/>
                    </a:lnTo>
                    <a:lnTo>
                      <a:pt x="0" y="145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6092826" y="4681538"/>
                <a:ext cx="623888" cy="957262"/>
              </a:xfrm>
              <a:custGeom>
                <a:avLst/>
                <a:gdLst/>
                <a:ahLst/>
                <a:cxnLst>
                  <a:cxn ang="0">
                    <a:pos x="393" y="0"/>
                  </a:cxn>
                  <a:cxn ang="0">
                    <a:pos x="393" y="468"/>
                  </a:cxn>
                  <a:cxn ang="0">
                    <a:pos x="0" y="603"/>
                  </a:cxn>
                  <a:cxn ang="0">
                    <a:pos x="0" y="136"/>
                  </a:cxn>
                  <a:cxn ang="0">
                    <a:pos x="393" y="0"/>
                  </a:cxn>
                </a:cxnLst>
                <a:rect l="0" t="0" r="r" b="b"/>
                <a:pathLst>
                  <a:path w="393" h="603">
                    <a:moveTo>
                      <a:pt x="393" y="0"/>
                    </a:moveTo>
                    <a:lnTo>
                      <a:pt x="393" y="468"/>
                    </a:lnTo>
                    <a:lnTo>
                      <a:pt x="0" y="603"/>
                    </a:lnTo>
                    <a:lnTo>
                      <a:pt x="0" y="136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5468938" y="4681538"/>
                <a:ext cx="623888" cy="9572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136"/>
                  </a:cxn>
                  <a:cxn ang="0">
                    <a:pos x="393" y="603"/>
                  </a:cxn>
                  <a:cxn ang="0">
                    <a:pos x="0" y="468"/>
                  </a:cxn>
                  <a:cxn ang="0">
                    <a:pos x="0" y="0"/>
                  </a:cxn>
                </a:cxnLst>
                <a:rect l="0" t="0" r="r" b="b"/>
                <a:pathLst>
                  <a:path w="393" h="603">
                    <a:moveTo>
                      <a:pt x="0" y="0"/>
                    </a:moveTo>
                    <a:lnTo>
                      <a:pt x="393" y="136"/>
                    </a:lnTo>
                    <a:lnTo>
                      <a:pt x="393" y="603"/>
                    </a:lnTo>
                    <a:lnTo>
                      <a:pt x="0" y="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468938" y="2946400"/>
              <a:ext cx="1247776" cy="1185862"/>
              <a:chOff x="5468938" y="2946400"/>
              <a:chExt cx="1247776" cy="1185862"/>
            </a:xfrm>
          </p:grpSpPr>
          <p:sp>
            <p:nvSpPr>
              <p:cNvPr id="60" name="Freeform 18"/>
              <p:cNvSpPr>
                <a:spLocks/>
              </p:cNvSpPr>
              <p:nvPr/>
            </p:nvSpPr>
            <p:spPr bwMode="auto">
              <a:xfrm>
                <a:off x="5468938" y="2946400"/>
                <a:ext cx="1247775" cy="452437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786" y="144"/>
                  </a:cxn>
                  <a:cxn ang="0">
                    <a:pos x="392" y="285"/>
                  </a:cxn>
                  <a:cxn ang="0">
                    <a:pos x="0" y="144"/>
                  </a:cxn>
                  <a:cxn ang="0">
                    <a:pos x="391" y="0"/>
                  </a:cxn>
                </a:cxnLst>
                <a:rect l="0" t="0" r="r" b="b"/>
                <a:pathLst>
                  <a:path w="786" h="285">
                    <a:moveTo>
                      <a:pt x="391" y="0"/>
                    </a:moveTo>
                    <a:lnTo>
                      <a:pt x="786" y="144"/>
                    </a:lnTo>
                    <a:lnTo>
                      <a:pt x="392" y="285"/>
                    </a:lnTo>
                    <a:lnTo>
                      <a:pt x="0" y="144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>
                <a:off x="6092826" y="3175000"/>
                <a:ext cx="623888" cy="957262"/>
              </a:xfrm>
              <a:custGeom>
                <a:avLst/>
                <a:gdLst/>
                <a:ahLst/>
                <a:cxnLst>
                  <a:cxn ang="0">
                    <a:pos x="393" y="0"/>
                  </a:cxn>
                  <a:cxn ang="0">
                    <a:pos x="393" y="467"/>
                  </a:cxn>
                  <a:cxn ang="0">
                    <a:pos x="0" y="603"/>
                  </a:cxn>
                  <a:cxn ang="0">
                    <a:pos x="0" y="135"/>
                  </a:cxn>
                  <a:cxn ang="0">
                    <a:pos x="393" y="0"/>
                  </a:cxn>
                </a:cxnLst>
                <a:rect l="0" t="0" r="r" b="b"/>
                <a:pathLst>
                  <a:path w="393" h="603">
                    <a:moveTo>
                      <a:pt x="393" y="0"/>
                    </a:moveTo>
                    <a:lnTo>
                      <a:pt x="393" y="467"/>
                    </a:lnTo>
                    <a:lnTo>
                      <a:pt x="0" y="603"/>
                    </a:lnTo>
                    <a:lnTo>
                      <a:pt x="0" y="135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>
                <a:off x="5468938" y="3175000"/>
                <a:ext cx="623888" cy="9572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135"/>
                  </a:cxn>
                  <a:cxn ang="0">
                    <a:pos x="393" y="603"/>
                  </a:cxn>
                  <a:cxn ang="0">
                    <a:pos x="0" y="467"/>
                  </a:cxn>
                  <a:cxn ang="0">
                    <a:pos x="0" y="0"/>
                  </a:cxn>
                </a:cxnLst>
                <a:rect l="0" t="0" r="r" b="b"/>
                <a:pathLst>
                  <a:path w="393" h="603">
                    <a:moveTo>
                      <a:pt x="0" y="0"/>
                    </a:moveTo>
                    <a:lnTo>
                      <a:pt x="393" y="135"/>
                    </a:lnTo>
                    <a:lnTo>
                      <a:pt x="393" y="603"/>
                    </a:lnTo>
                    <a:lnTo>
                      <a:pt x="0" y="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738938" y="3417888"/>
              <a:ext cx="1247776" cy="1185862"/>
              <a:chOff x="6738938" y="3417888"/>
              <a:chExt cx="1247776" cy="1185862"/>
            </a:xfrm>
          </p:grpSpPr>
          <p:sp>
            <p:nvSpPr>
              <p:cNvPr id="57" name="Freeform 21"/>
              <p:cNvSpPr>
                <a:spLocks/>
              </p:cNvSpPr>
              <p:nvPr/>
            </p:nvSpPr>
            <p:spPr bwMode="auto">
              <a:xfrm>
                <a:off x="6738938" y="3417888"/>
                <a:ext cx="1247775" cy="45402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786" y="145"/>
                  </a:cxn>
                  <a:cxn ang="0">
                    <a:pos x="392" y="286"/>
                  </a:cxn>
                  <a:cxn ang="0">
                    <a:pos x="0" y="145"/>
                  </a:cxn>
                  <a:cxn ang="0">
                    <a:pos x="391" y="0"/>
                  </a:cxn>
                </a:cxnLst>
                <a:rect l="0" t="0" r="r" b="b"/>
                <a:pathLst>
                  <a:path w="786" h="286">
                    <a:moveTo>
                      <a:pt x="391" y="0"/>
                    </a:moveTo>
                    <a:lnTo>
                      <a:pt x="786" y="145"/>
                    </a:lnTo>
                    <a:lnTo>
                      <a:pt x="392" y="286"/>
                    </a:lnTo>
                    <a:lnTo>
                      <a:pt x="0" y="145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993333">
                  <a:lumMod val="60000"/>
                  <a:lumOff val="4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22"/>
              <p:cNvSpPr>
                <a:spLocks/>
              </p:cNvSpPr>
              <p:nvPr/>
            </p:nvSpPr>
            <p:spPr bwMode="auto">
              <a:xfrm>
                <a:off x="7362826" y="3648075"/>
                <a:ext cx="623888" cy="955675"/>
              </a:xfrm>
              <a:custGeom>
                <a:avLst/>
                <a:gdLst/>
                <a:ahLst/>
                <a:cxnLst>
                  <a:cxn ang="0">
                    <a:pos x="393" y="0"/>
                  </a:cxn>
                  <a:cxn ang="0">
                    <a:pos x="393" y="467"/>
                  </a:cxn>
                  <a:cxn ang="0">
                    <a:pos x="0" y="602"/>
                  </a:cxn>
                  <a:cxn ang="0">
                    <a:pos x="0" y="135"/>
                  </a:cxn>
                  <a:cxn ang="0">
                    <a:pos x="393" y="0"/>
                  </a:cxn>
                </a:cxnLst>
                <a:rect l="0" t="0" r="r" b="b"/>
                <a:pathLst>
                  <a:path w="393" h="602">
                    <a:moveTo>
                      <a:pt x="393" y="0"/>
                    </a:moveTo>
                    <a:lnTo>
                      <a:pt x="393" y="467"/>
                    </a:lnTo>
                    <a:lnTo>
                      <a:pt x="0" y="602"/>
                    </a:lnTo>
                    <a:lnTo>
                      <a:pt x="0" y="135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993333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23"/>
              <p:cNvSpPr>
                <a:spLocks/>
              </p:cNvSpPr>
              <p:nvPr/>
            </p:nvSpPr>
            <p:spPr bwMode="auto">
              <a:xfrm>
                <a:off x="6738938" y="3648075"/>
                <a:ext cx="623888" cy="955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135"/>
                  </a:cxn>
                  <a:cxn ang="0">
                    <a:pos x="393" y="602"/>
                  </a:cxn>
                  <a:cxn ang="0">
                    <a:pos x="0" y="467"/>
                  </a:cxn>
                  <a:cxn ang="0">
                    <a:pos x="0" y="0"/>
                  </a:cxn>
                </a:cxnLst>
                <a:rect l="0" t="0" r="r" b="b"/>
                <a:pathLst>
                  <a:path w="393" h="602">
                    <a:moveTo>
                      <a:pt x="0" y="0"/>
                    </a:moveTo>
                    <a:lnTo>
                      <a:pt x="393" y="135"/>
                    </a:lnTo>
                    <a:lnTo>
                      <a:pt x="393" y="602"/>
                    </a:lnTo>
                    <a:lnTo>
                      <a:pt x="0" y="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3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198938" y="3417888"/>
              <a:ext cx="1247776" cy="1185862"/>
              <a:chOff x="4198938" y="3417888"/>
              <a:chExt cx="1247776" cy="1185862"/>
            </a:xfrm>
          </p:grpSpPr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4198938" y="3417888"/>
                <a:ext cx="1247775" cy="454025"/>
              </a:xfrm>
              <a:custGeom>
                <a:avLst/>
                <a:gdLst/>
                <a:ahLst/>
                <a:cxnLst>
                  <a:cxn ang="0">
                    <a:pos x="391" y="0"/>
                  </a:cxn>
                  <a:cxn ang="0">
                    <a:pos x="786" y="145"/>
                  </a:cxn>
                  <a:cxn ang="0">
                    <a:pos x="392" y="286"/>
                  </a:cxn>
                  <a:cxn ang="0">
                    <a:pos x="0" y="145"/>
                  </a:cxn>
                  <a:cxn ang="0">
                    <a:pos x="391" y="0"/>
                  </a:cxn>
                </a:cxnLst>
                <a:rect l="0" t="0" r="r" b="b"/>
                <a:pathLst>
                  <a:path w="786" h="286">
                    <a:moveTo>
                      <a:pt x="391" y="0"/>
                    </a:moveTo>
                    <a:lnTo>
                      <a:pt x="786" y="145"/>
                    </a:lnTo>
                    <a:lnTo>
                      <a:pt x="392" y="286"/>
                    </a:lnTo>
                    <a:lnTo>
                      <a:pt x="0" y="145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006699">
                  <a:lumMod val="60000"/>
                  <a:lumOff val="40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4822826" y="3648075"/>
                <a:ext cx="623888" cy="955675"/>
              </a:xfrm>
              <a:custGeom>
                <a:avLst/>
                <a:gdLst/>
                <a:ahLst/>
                <a:cxnLst>
                  <a:cxn ang="0">
                    <a:pos x="393" y="0"/>
                  </a:cxn>
                  <a:cxn ang="0">
                    <a:pos x="393" y="467"/>
                  </a:cxn>
                  <a:cxn ang="0">
                    <a:pos x="0" y="602"/>
                  </a:cxn>
                  <a:cxn ang="0">
                    <a:pos x="0" y="135"/>
                  </a:cxn>
                  <a:cxn ang="0">
                    <a:pos x="393" y="0"/>
                  </a:cxn>
                </a:cxnLst>
                <a:rect l="0" t="0" r="r" b="b"/>
                <a:pathLst>
                  <a:path w="393" h="602">
                    <a:moveTo>
                      <a:pt x="393" y="0"/>
                    </a:moveTo>
                    <a:lnTo>
                      <a:pt x="393" y="467"/>
                    </a:lnTo>
                    <a:lnTo>
                      <a:pt x="0" y="602"/>
                    </a:lnTo>
                    <a:lnTo>
                      <a:pt x="0" y="135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006699">
                  <a:lumMod val="75000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4198938" y="3648075"/>
                <a:ext cx="623888" cy="955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3" y="135"/>
                  </a:cxn>
                  <a:cxn ang="0">
                    <a:pos x="393" y="602"/>
                  </a:cxn>
                  <a:cxn ang="0">
                    <a:pos x="0" y="467"/>
                  </a:cxn>
                  <a:cxn ang="0">
                    <a:pos x="0" y="0"/>
                  </a:cxn>
                </a:cxnLst>
                <a:rect l="0" t="0" r="r" b="b"/>
                <a:pathLst>
                  <a:path w="393" h="602">
                    <a:moveTo>
                      <a:pt x="0" y="0"/>
                    </a:moveTo>
                    <a:lnTo>
                      <a:pt x="393" y="135"/>
                    </a:lnTo>
                    <a:lnTo>
                      <a:pt x="393" y="602"/>
                    </a:lnTo>
                    <a:lnTo>
                      <a:pt x="0" y="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2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FD42E27B-F231-443A-A92C-DEEE506D1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430632"/>
            <a:ext cx="1708538" cy="2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800351"/>
            <a:ext cx="8227457" cy="53331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84618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SWH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HI of the Future New Logo 102514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CC_Harmony">
  <a:themeElements>
    <a:clrScheme name="ACC">
      <a:dk1>
        <a:srgbClr val="00386B"/>
      </a:dk1>
      <a:lt1>
        <a:sysClr val="window" lastClr="FFFFFF"/>
      </a:lt1>
      <a:dk2>
        <a:srgbClr val="00386B"/>
      </a:dk2>
      <a:lt2>
        <a:srgbClr val="EEECE1"/>
      </a:lt2>
      <a:accent1>
        <a:srgbClr val="C6D9F0"/>
      </a:accent1>
      <a:accent2>
        <a:srgbClr val="8DB3E2"/>
      </a:accent2>
      <a:accent3>
        <a:srgbClr val="548DD4"/>
      </a:accent3>
      <a:accent4>
        <a:srgbClr val="17365D"/>
      </a:accent4>
      <a:accent5>
        <a:srgbClr val="0F243E"/>
      </a:accent5>
      <a:accent6>
        <a:srgbClr val="7F7F7F"/>
      </a:accent6>
      <a:hlink>
        <a:srgbClr val="006ED2"/>
      </a:hlink>
      <a:folHlink>
        <a:srgbClr val="A5A5A5"/>
      </a:folHlink>
    </a:clrScheme>
    <a:fontScheme name="Custom 2">
      <a:majorFont>
        <a:latin typeface="Garam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684</Words>
  <Application>Microsoft Office PowerPoint</Application>
  <PresentationFormat>On-screen Show (4:3)</PresentationFormat>
  <Paragraphs>181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Candara</vt:lpstr>
      <vt:lpstr>Corbel</vt:lpstr>
      <vt:lpstr>Franklin Gothic Book</vt:lpstr>
      <vt:lpstr>Futura Bk</vt:lpstr>
      <vt:lpstr>Garamond</vt:lpstr>
      <vt:lpstr>insigneSteagalRe</vt:lpstr>
      <vt:lpstr>Symbol</vt:lpstr>
      <vt:lpstr>Tahoma</vt:lpstr>
      <vt:lpstr>Times New Roman</vt:lpstr>
      <vt:lpstr>Wingdings</vt:lpstr>
      <vt:lpstr>BSWH</vt:lpstr>
      <vt:lpstr>MHI of the Future New Logo 102514</vt:lpstr>
      <vt:lpstr>ACC_Harmony</vt:lpstr>
      <vt:lpstr>PowerPoint Presentation</vt:lpstr>
      <vt:lpstr>Agenda</vt:lpstr>
      <vt:lpstr>Mobile Integrated Healthcare 2.0</vt:lpstr>
      <vt:lpstr>State of the Program</vt:lpstr>
      <vt:lpstr>PowerPoint Presentation</vt:lpstr>
      <vt:lpstr>MIH - Network</vt:lpstr>
      <vt:lpstr>PowerPoint Presentation</vt:lpstr>
      <vt:lpstr>What are the benefits of MIH 2.0?</vt:lpstr>
      <vt:lpstr>Questions?</vt:lpstr>
      <vt:lpstr>Making a Difference in Patients’ Lives  </vt:lpstr>
      <vt:lpstr>About Millie Henn</vt:lpstr>
      <vt:lpstr>About Mended Hearts</vt:lpstr>
      <vt:lpstr>Mended Hearts Mission</vt:lpstr>
      <vt:lpstr>Mended Hearts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Eight Regions</vt:lpstr>
      <vt:lpstr>PowerPoint Presentation</vt:lpstr>
      <vt:lpstr>Upcoming Webinars</vt:lpstr>
      <vt:lpstr>Learning Network - Listserv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Mobayed</dc:creator>
  <cp:lastModifiedBy>Valerie Holt</cp:lastModifiedBy>
  <cp:revision>24</cp:revision>
  <dcterms:created xsi:type="dcterms:W3CDTF">2018-04-02T01:05:45Z</dcterms:created>
  <dcterms:modified xsi:type="dcterms:W3CDTF">2018-04-06T17:06:32Z</dcterms:modified>
</cp:coreProperties>
</file>