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1974" r:id="rId5"/>
    <p:sldId id="2015" r:id="rId6"/>
    <p:sldId id="1976" r:id="rId7"/>
    <p:sldId id="1983" r:id="rId8"/>
    <p:sldId id="1993" r:id="rId9"/>
    <p:sldId id="1994" r:id="rId10"/>
    <p:sldId id="1995" r:id="rId11"/>
    <p:sldId id="1997" r:id="rId12"/>
    <p:sldId id="2003" r:id="rId13"/>
    <p:sldId id="2004" r:id="rId14"/>
    <p:sldId id="1998" r:id="rId15"/>
  </p:sldIdLst>
  <p:sldSz cx="9144000" cy="5143500" type="screen16x9"/>
  <p:notesSz cx="6858000" cy="9144000"/>
  <p:defaultTextStyle>
    <a:defPPr>
      <a:defRPr lang="en-US"/>
    </a:defPPr>
    <a:lvl1pPr algn="l" rtl="0" eaLnBrk="0" fontAlgn="base" hangingPunct="0">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1313"/>
    <a:srgbClr val="F0F3F5"/>
    <a:srgbClr val="003C7E"/>
    <a:srgbClr val="1FACE2"/>
    <a:srgbClr val="002350"/>
    <a:srgbClr val="5BA9FF"/>
    <a:srgbClr val="0068DA"/>
    <a:srgbClr val="0052AC"/>
    <a:srgbClr val="00469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70580" autoAdjust="0"/>
  </p:normalViewPr>
  <p:slideViewPr>
    <p:cSldViewPr snapToGrid="0">
      <p:cViewPr varScale="1">
        <p:scale>
          <a:sx n="91" d="100"/>
          <a:sy n="91" d="100"/>
        </p:scale>
        <p:origin x="150" y="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8355E2-18FB-4875-8073-265297EE0CB3}" type="datetimeFigureOut">
              <a:rPr lang="en-US" smtClean="0"/>
              <a:t>12/2/2020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2136CB-DD7C-4390-8876-0891472FFFDA}" type="slidenum">
              <a:rPr lang="en-US" smtClean="0"/>
              <a:t>‹#›</a:t>
            </a:fld>
            <a:endParaRPr lang="en-US" dirty="0"/>
          </a:p>
        </p:txBody>
      </p:sp>
    </p:spTree>
    <p:extLst>
      <p:ext uri="{BB962C8B-B14F-4D97-AF65-F5344CB8AC3E}">
        <p14:creationId xmlns:p14="http://schemas.microsoft.com/office/powerpoint/2010/main" val="3816602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5508F"/>
                </a:solidFill>
                <a:effectLst/>
                <a:latin typeface="Georgia" panose="02040502050405020303" pitchFamily="18" charset="0"/>
              </a:rPr>
              <a:t>Bundled Payments for Care Improvement (BPCI) Alternative Quality Measures - measures specific to the chest pain MI registry</a:t>
            </a:r>
          </a:p>
          <a:p>
            <a:endParaRPr lang="en-US" dirty="0"/>
          </a:p>
        </p:txBody>
      </p:sp>
      <p:sp>
        <p:nvSpPr>
          <p:cNvPr id="4" name="Slide Number Placeholder 3"/>
          <p:cNvSpPr>
            <a:spLocks noGrp="1"/>
          </p:cNvSpPr>
          <p:nvPr>
            <p:ph type="sldNum" sz="quarter" idx="5"/>
          </p:nvPr>
        </p:nvSpPr>
        <p:spPr/>
        <p:txBody>
          <a:bodyPr/>
          <a:lstStyle/>
          <a:p>
            <a:fld id="{4C2136CB-DD7C-4390-8876-0891472FFFDA}" type="slidenum">
              <a:rPr lang="en-US" smtClean="0"/>
              <a:t>1</a:t>
            </a:fld>
            <a:endParaRPr lang="en-US" dirty="0"/>
          </a:p>
        </p:txBody>
      </p:sp>
    </p:spTree>
    <p:extLst>
      <p:ext uri="{BB962C8B-B14F-4D97-AF65-F5344CB8AC3E}">
        <p14:creationId xmlns:p14="http://schemas.microsoft.com/office/powerpoint/2010/main" val="2833201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Chest Pain – MI Registry metric utilized for the Acute Myocardial Infarction (AMI) clinical episode include the Defect Free Care for AMI. </a:t>
            </a:r>
          </a:p>
        </p:txBody>
      </p:sp>
      <p:sp>
        <p:nvSpPr>
          <p:cNvPr id="4" name="Slide Number Placeholder 3"/>
          <p:cNvSpPr>
            <a:spLocks noGrp="1"/>
          </p:cNvSpPr>
          <p:nvPr>
            <p:ph type="sldNum" sz="quarter" idx="5"/>
          </p:nvPr>
        </p:nvSpPr>
        <p:spPr/>
        <p:txBody>
          <a:bodyPr/>
          <a:lstStyle/>
          <a:p>
            <a:fld id="{4C2136CB-DD7C-4390-8876-0891472FFFDA}" type="slidenum">
              <a:rPr lang="en-US" smtClean="0"/>
              <a:t>10</a:t>
            </a:fld>
            <a:endParaRPr lang="en-US" dirty="0"/>
          </a:p>
        </p:txBody>
      </p:sp>
    </p:spTree>
    <p:extLst>
      <p:ext uri="{BB962C8B-B14F-4D97-AF65-F5344CB8AC3E}">
        <p14:creationId xmlns:p14="http://schemas.microsoft.com/office/powerpoint/2010/main" val="8593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information, we have included the above links.</a:t>
            </a:r>
          </a:p>
        </p:txBody>
      </p:sp>
      <p:sp>
        <p:nvSpPr>
          <p:cNvPr id="4" name="Slide Number Placeholder 3"/>
          <p:cNvSpPr>
            <a:spLocks noGrp="1"/>
          </p:cNvSpPr>
          <p:nvPr>
            <p:ph type="sldNum" sz="quarter" idx="5"/>
          </p:nvPr>
        </p:nvSpPr>
        <p:spPr/>
        <p:txBody>
          <a:bodyPr/>
          <a:lstStyle/>
          <a:p>
            <a:fld id="{4C2136CB-DD7C-4390-8876-0891472FFFDA}" type="slidenum">
              <a:rPr lang="en-US" smtClean="0"/>
              <a:t>11</a:t>
            </a:fld>
            <a:endParaRPr lang="en-US" dirty="0"/>
          </a:p>
        </p:txBody>
      </p:sp>
    </p:spTree>
    <p:extLst>
      <p:ext uri="{BB962C8B-B14F-4D97-AF65-F5344CB8AC3E}">
        <p14:creationId xmlns:p14="http://schemas.microsoft.com/office/powerpoint/2010/main" val="918519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Helvetica"/>
                <a:ea typeface="Calibri" panose="020F0502020204030204" pitchFamily="34" charset="0"/>
                <a:cs typeface="Helvetica"/>
              </a:rPr>
              <a:t>Disclaimer</a:t>
            </a:r>
            <a:r>
              <a:rPr lang="en-US" sz="1200" dirty="0">
                <a:effectLst/>
                <a:latin typeface="Helvetica"/>
                <a:ea typeface="Calibri" panose="020F0502020204030204" pitchFamily="34" charset="0"/>
                <a:cs typeface="Helvetica"/>
              </a:rPr>
              <a:t>: The Centers for Medicare &amp; Medicaid Services (CMS) did not produce or endorse these materials nor does CMS assume responsibility for or make any guarantees of the completeness, accuracy, or reliability of any information contained herein.</a:t>
            </a:r>
            <a:r>
              <a:rPr lang="en-US" sz="1200" dirty="0">
                <a:latin typeface="Helvetica"/>
                <a:ea typeface="Calibri" panose="020F0502020204030204" pitchFamily="34" charset="0"/>
                <a:cs typeface="Helvetica"/>
              </a:rPr>
              <a:t> </a:t>
            </a:r>
            <a:endParaRPr lang="en-US" sz="1200" dirty="0">
              <a:effectLst/>
              <a:latin typeface="Helvetica"/>
              <a:ea typeface="Calibri" panose="020F0502020204030204" pitchFamily="34" charset="0"/>
              <a:cs typeface="Helvetica"/>
            </a:endParaRPr>
          </a:p>
          <a:p>
            <a:endParaRPr lang="en-US" dirty="0"/>
          </a:p>
        </p:txBody>
      </p:sp>
      <p:sp>
        <p:nvSpPr>
          <p:cNvPr id="4" name="Slide Number Placeholder 3"/>
          <p:cNvSpPr>
            <a:spLocks noGrp="1"/>
          </p:cNvSpPr>
          <p:nvPr>
            <p:ph type="sldNum" sz="quarter" idx="5"/>
          </p:nvPr>
        </p:nvSpPr>
        <p:spPr/>
        <p:txBody>
          <a:bodyPr/>
          <a:lstStyle/>
          <a:p>
            <a:fld id="{4C2136CB-DD7C-4390-8876-0891472FFFDA}" type="slidenum">
              <a:rPr lang="en-US" smtClean="0"/>
              <a:t>2</a:t>
            </a:fld>
            <a:endParaRPr lang="en-US" dirty="0"/>
          </a:p>
        </p:txBody>
      </p:sp>
    </p:spTree>
    <p:extLst>
      <p:ext uri="{BB962C8B-B14F-4D97-AF65-F5344CB8AC3E}">
        <p14:creationId xmlns:p14="http://schemas.microsoft.com/office/powerpoint/2010/main" val="1898778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Garamond"/>
                <a:cs typeface="Helvetica" panose="020B0604020202020204" pitchFamily="34" charset="0"/>
              </a:rPr>
              <a:t>Introduction of BPCI-Advanced</a:t>
            </a:r>
          </a:p>
          <a:p>
            <a:endParaRPr lang="en-US" dirty="0"/>
          </a:p>
        </p:txBody>
      </p:sp>
      <p:sp>
        <p:nvSpPr>
          <p:cNvPr id="4" name="Slide Number Placeholder 3"/>
          <p:cNvSpPr>
            <a:spLocks noGrp="1"/>
          </p:cNvSpPr>
          <p:nvPr>
            <p:ph type="sldNum" sz="quarter" idx="5"/>
          </p:nvPr>
        </p:nvSpPr>
        <p:spPr/>
        <p:txBody>
          <a:bodyPr/>
          <a:lstStyle/>
          <a:p>
            <a:fld id="{4C2136CB-DD7C-4390-8876-0891472FFFDA}" type="slidenum">
              <a:rPr lang="en-US" smtClean="0"/>
              <a:t>3</a:t>
            </a:fld>
            <a:endParaRPr lang="en-US" dirty="0"/>
          </a:p>
        </p:txBody>
      </p:sp>
    </p:spTree>
    <p:extLst>
      <p:ext uri="{BB962C8B-B14F-4D97-AF65-F5344CB8AC3E}">
        <p14:creationId xmlns:p14="http://schemas.microsoft.com/office/powerpoint/2010/main" val="3433122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BPCI Advanced is a voluntary program from CMS for fee for service Medicare beneficiaries.  The program gives providers a bundle-specific target price to manage an episode of care.  The episode includes a specific anchor admission or outpatient procedure and all the costs of care for 90 days post discharge.  The provider is responsible for managing all aspects of care during that episode.  Providers are allowed to keep the savings if costs are below the target price or may owe money back to CMS if expenditures are higher than the target price.  In addition, quality measures are included which incentivize high quality and penalize low quality.  </a:t>
            </a:r>
          </a:p>
        </p:txBody>
      </p:sp>
      <p:sp>
        <p:nvSpPr>
          <p:cNvPr id="4" name="Slide Number Placeholder 3"/>
          <p:cNvSpPr>
            <a:spLocks noGrp="1"/>
          </p:cNvSpPr>
          <p:nvPr>
            <p:ph type="sldNum" sz="quarter" idx="5"/>
          </p:nvPr>
        </p:nvSpPr>
        <p:spPr/>
        <p:txBody>
          <a:bodyPr/>
          <a:lstStyle/>
          <a:p>
            <a:fld id="{4C2136CB-DD7C-4390-8876-0891472FFFDA}" type="slidenum">
              <a:rPr lang="en-US" smtClean="0"/>
              <a:t>4</a:t>
            </a:fld>
            <a:endParaRPr lang="en-US" dirty="0"/>
          </a:p>
        </p:txBody>
      </p:sp>
    </p:spTree>
    <p:extLst>
      <p:ext uri="{BB962C8B-B14F-4D97-AF65-F5344CB8AC3E}">
        <p14:creationId xmlns:p14="http://schemas.microsoft.com/office/powerpoint/2010/main" val="1470051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Garamond"/>
                <a:ea typeface="MS PGothic"/>
                <a:cs typeface="Helvetica"/>
              </a:rPr>
              <a:t>BPCI Advanced Quality Measures</a:t>
            </a:r>
            <a:r>
              <a:rPr lang="en-US" sz="1400" dirty="0">
                <a:solidFill>
                  <a:schemeClr val="bg1"/>
                </a:solidFill>
                <a:latin typeface="Garamond"/>
                <a:ea typeface="MS PGothic"/>
                <a:cs typeface="Helvetica"/>
              </a:rPr>
              <a:t> </a:t>
            </a:r>
            <a:endParaRPr lang="en-US" sz="1400" dirty="0">
              <a:solidFill>
                <a:schemeClr val="bg1"/>
              </a:solidFill>
              <a:latin typeface="Garamond"/>
              <a:cs typeface="Helvetica"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C2136CB-DD7C-4390-8876-0891472FFFDA}" type="slidenum">
              <a:rPr lang="en-US" smtClean="0"/>
              <a:t>5</a:t>
            </a:fld>
            <a:endParaRPr lang="en-US" dirty="0"/>
          </a:p>
        </p:txBody>
      </p:sp>
    </p:spTree>
    <p:extLst>
      <p:ext uri="{BB962C8B-B14F-4D97-AF65-F5344CB8AC3E}">
        <p14:creationId xmlns:p14="http://schemas.microsoft.com/office/powerpoint/2010/main" val="440598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options for quality measures.  The first set is the Administrative Quality Measure set and includes the following: </a:t>
            </a:r>
          </a:p>
          <a:p>
            <a:pPr marL="228600" indent="-228600">
              <a:buAutoNum type="arabicPeriod"/>
            </a:pPr>
            <a:r>
              <a:rPr lang="en-US" dirty="0"/>
              <a:t>All-cause Hospital Readmission Measure scored for all bundles</a:t>
            </a:r>
          </a:p>
          <a:p>
            <a:pPr marL="228600" indent="-228600">
              <a:buAutoNum type="arabicPeriod"/>
            </a:pPr>
            <a:r>
              <a:rPr lang="en-US" dirty="0"/>
              <a:t>Advanced Care Plan scored for all bundles</a:t>
            </a:r>
          </a:p>
          <a:p>
            <a:pPr marL="228600" indent="-228600">
              <a:buAutoNum type="arabicPeriod"/>
            </a:pPr>
            <a:r>
              <a:rPr lang="en-US" dirty="0"/>
              <a:t>AHRQ Patient safety indicators scored for all bundles</a:t>
            </a:r>
          </a:p>
          <a:p>
            <a:pPr marL="228600" indent="-228600">
              <a:buAutoNum type="arabicPeriod"/>
            </a:pPr>
            <a:r>
              <a:rPr lang="en-US" dirty="0"/>
              <a:t>Several additional quality measures that are bundle type specific including Excess Days in Acute Care after Hospitalization for Acute Myocardial Infarction</a:t>
            </a:r>
          </a:p>
          <a:p>
            <a:pPr marL="228600" indent="-228600">
              <a:buAutoNum type="arabicPeriod"/>
            </a:pPr>
            <a:endParaRPr lang="en-US" dirty="0"/>
          </a:p>
          <a:p>
            <a:pPr marL="0" indent="0">
              <a:buNone/>
            </a:pPr>
            <a:r>
              <a:rPr lang="en-US" dirty="0"/>
              <a:t>These measures are submitted through claims and are monitored by CMS for performance. </a:t>
            </a:r>
          </a:p>
        </p:txBody>
      </p:sp>
      <p:sp>
        <p:nvSpPr>
          <p:cNvPr id="4" name="Slide Number Placeholder 3"/>
          <p:cNvSpPr>
            <a:spLocks noGrp="1"/>
          </p:cNvSpPr>
          <p:nvPr>
            <p:ph type="sldNum" sz="quarter" idx="5"/>
          </p:nvPr>
        </p:nvSpPr>
        <p:spPr/>
        <p:txBody>
          <a:bodyPr/>
          <a:lstStyle/>
          <a:p>
            <a:fld id="{4C2136CB-DD7C-4390-8876-0891472FFFDA}" type="slidenum">
              <a:rPr lang="en-US" smtClean="0"/>
              <a:t>6</a:t>
            </a:fld>
            <a:endParaRPr lang="en-US" dirty="0"/>
          </a:p>
        </p:txBody>
      </p:sp>
    </p:spTree>
    <p:extLst>
      <p:ext uri="{BB962C8B-B14F-4D97-AF65-F5344CB8AC3E}">
        <p14:creationId xmlns:p14="http://schemas.microsoft.com/office/powerpoint/2010/main" val="230685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second option introduced for 2021 is the Alternative Quality Measure Set.  ACC was imperative in assisting with the development of this set.  </a:t>
            </a:r>
          </a:p>
        </p:txBody>
      </p:sp>
      <p:sp>
        <p:nvSpPr>
          <p:cNvPr id="4" name="Slide Number Placeholder 3"/>
          <p:cNvSpPr>
            <a:spLocks noGrp="1"/>
          </p:cNvSpPr>
          <p:nvPr>
            <p:ph type="sldNum" sz="quarter" idx="5"/>
          </p:nvPr>
        </p:nvSpPr>
        <p:spPr/>
        <p:txBody>
          <a:bodyPr/>
          <a:lstStyle/>
          <a:p>
            <a:fld id="{4C2136CB-DD7C-4390-8876-0891472FFFDA}" type="slidenum">
              <a:rPr lang="en-US" smtClean="0"/>
              <a:t>7</a:t>
            </a:fld>
            <a:endParaRPr lang="en-US" dirty="0"/>
          </a:p>
        </p:txBody>
      </p:sp>
    </p:spTree>
    <p:extLst>
      <p:ext uri="{BB962C8B-B14F-4D97-AF65-F5344CB8AC3E}">
        <p14:creationId xmlns:p14="http://schemas.microsoft.com/office/powerpoint/2010/main" val="2701466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Providers must select either administrative or alternative quality measure sets for each clinical episode.  As you will see, these measure sets often include registry data elements.  The participants will need to be, or become, members of the relevant  registry.  Alternative Quality Measures utilizing data will be baselined against 2020 performance.  </a:t>
            </a:r>
          </a:p>
        </p:txBody>
      </p:sp>
      <p:sp>
        <p:nvSpPr>
          <p:cNvPr id="4" name="Slide Number Placeholder 3"/>
          <p:cNvSpPr>
            <a:spLocks noGrp="1"/>
          </p:cNvSpPr>
          <p:nvPr>
            <p:ph type="sldNum" sz="quarter" idx="5"/>
          </p:nvPr>
        </p:nvSpPr>
        <p:spPr/>
        <p:txBody>
          <a:bodyPr/>
          <a:lstStyle/>
          <a:p>
            <a:fld id="{4C2136CB-DD7C-4390-8876-0891472FFFDA}" type="slidenum">
              <a:rPr lang="en-US" smtClean="0"/>
              <a:t>8</a:t>
            </a:fld>
            <a:endParaRPr lang="en-US" dirty="0"/>
          </a:p>
        </p:txBody>
      </p:sp>
    </p:spTree>
    <p:extLst>
      <p:ext uri="{BB962C8B-B14F-4D97-AF65-F5344CB8AC3E}">
        <p14:creationId xmlns:p14="http://schemas.microsoft.com/office/powerpoint/2010/main" val="819461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quality score is calculated for each individual clinical episode.  For providers that participate in multiple clinical episodes, the quality scores for each clinical episode will be combined into a clinical quality score at the provider level.  The clinical quality score at the provider level is weighted by the respective clinical episode volumes.  The score is converted into a percentage and applied to the Net Total Reconciliation amount.  All applicable measures carry equal weight. </a:t>
            </a:r>
          </a:p>
        </p:txBody>
      </p:sp>
      <p:sp>
        <p:nvSpPr>
          <p:cNvPr id="4" name="Slide Number Placeholder 3"/>
          <p:cNvSpPr>
            <a:spLocks noGrp="1"/>
          </p:cNvSpPr>
          <p:nvPr>
            <p:ph type="sldNum" sz="quarter" idx="5"/>
          </p:nvPr>
        </p:nvSpPr>
        <p:spPr/>
        <p:txBody>
          <a:bodyPr/>
          <a:lstStyle/>
          <a:p>
            <a:fld id="{4C2136CB-DD7C-4390-8876-0891472FFFDA}" type="slidenum">
              <a:rPr lang="en-US" smtClean="0"/>
              <a:t>9</a:t>
            </a:fld>
            <a:endParaRPr lang="en-US" dirty="0"/>
          </a:p>
        </p:txBody>
      </p:sp>
    </p:spTree>
    <p:extLst>
      <p:ext uri="{BB962C8B-B14F-4D97-AF65-F5344CB8AC3E}">
        <p14:creationId xmlns:p14="http://schemas.microsoft.com/office/powerpoint/2010/main" val="3307617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lvl1pPr>
              <a:defRPr/>
            </a:lvl1pPr>
          </a:lstStyle>
          <a:p>
            <a:pPr>
              <a:defRPr/>
            </a:pPr>
            <a:fld id="{9419253C-A08A-49E7-91CE-C4B4B3E9BD4B}" type="slidenum">
              <a:rPr lang="en-US" altLang="en-US"/>
              <a:pPr>
                <a:defRPr/>
              </a:pPr>
              <a:t>‹#›</a:t>
            </a:fld>
            <a:endParaRPr lang="en-US" altLang="en-US" dirty="0"/>
          </a:p>
        </p:txBody>
      </p:sp>
    </p:spTree>
    <p:extLst>
      <p:ext uri="{BB962C8B-B14F-4D97-AF65-F5344CB8AC3E}">
        <p14:creationId xmlns:p14="http://schemas.microsoft.com/office/powerpoint/2010/main" val="142846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152400" y="4743450"/>
            <a:ext cx="914400" cy="298450"/>
          </a:xfrm>
          <a:prstGeom prst="rect">
            <a:avLst/>
          </a:prstGeom>
        </p:spPr>
        <p:txBody>
          <a:bodyPr/>
          <a:lstStyle>
            <a:lvl1pPr>
              <a:defRPr/>
            </a:lvl1pPr>
          </a:lstStyle>
          <a:p>
            <a:pPr>
              <a:defRPr/>
            </a:pPr>
            <a:endParaRPr lang="en-US" altLang="en-US" dirty="0"/>
          </a:p>
        </p:txBody>
      </p:sp>
      <p:sp>
        <p:nvSpPr>
          <p:cNvPr id="6" name="Footer Placeholder 4"/>
          <p:cNvSpPr>
            <a:spLocks noGrp="1"/>
          </p:cNvSpPr>
          <p:nvPr>
            <p:ph type="ftr" sz="quarter" idx="11"/>
          </p:nvPr>
        </p:nvSpPr>
        <p:spPr>
          <a:xfrm>
            <a:off x="1371600" y="4743450"/>
            <a:ext cx="2895600" cy="298450"/>
          </a:xfrm>
          <a:prstGeom prst="rect">
            <a:avLst/>
          </a:prstGeom>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F2CE509-9040-47C9-9814-4DD766603A81}" type="slidenum">
              <a:rPr lang="en-US" altLang="en-US"/>
              <a:pPr>
                <a:defRPr/>
              </a:pPr>
              <a:t>‹#›</a:t>
            </a:fld>
            <a:endParaRPr lang="en-US" altLang="en-US" dirty="0"/>
          </a:p>
        </p:txBody>
      </p:sp>
    </p:spTree>
    <p:extLst>
      <p:ext uri="{BB962C8B-B14F-4D97-AF65-F5344CB8AC3E}">
        <p14:creationId xmlns:p14="http://schemas.microsoft.com/office/powerpoint/2010/main" val="140210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rot="5400000">
            <a:off x="5772150" y="2000250"/>
            <a:ext cx="4686300" cy="1143000"/>
          </a:xfrm>
        </p:spPr>
        <p:txBody>
          <a:bodyPr/>
          <a:lstStyle/>
          <a:p>
            <a:r>
              <a:rPr lang="en-US"/>
              <a:t>Click to edit Master title style</a:t>
            </a:r>
          </a:p>
        </p:txBody>
      </p:sp>
      <p:sp>
        <p:nvSpPr>
          <p:cNvPr id="3" name="Vertical Text Placeholder 2"/>
          <p:cNvSpPr>
            <a:spLocks noGrp="1"/>
          </p:cNvSpPr>
          <p:nvPr>
            <p:ph type="body" orient="vert" idx="1"/>
          </p:nvPr>
        </p:nvSpPr>
        <p:spPr>
          <a:xfrm>
            <a:off x="457200" y="228600"/>
            <a:ext cx="6934200" cy="4686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rot="5400000">
            <a:off x="96838" y="360362"/>
            <a:ext cx="628650" cy="365125"/>
          </a:xfrm>
          <a:prstGeom prst="rect">
            <a:avLst/>
          </a:prstGeom>
        </p:spPr>
        <p:txBody>
          <a:bodyPr/>
          <a:lstStyle>
            <a:lvl1pPr>
              <a:defRPr/>
            </a:lvl1pPr>
          </a:lstStyle>
          <a:p>
            <a:pPr>
              <a:defRPr/>
            </a:pPr>
            <a:endParaRPr lang="en-US" altLang="en-US" dirty="0"/>
          </a:p>
        </p:txBody>
      </p:sp>
      <p:sp>
        <p:nvSpPr>
          <p:cNvPr id="5" name="Footer Placeholder 4"/>
          <p:cNvSpPr>
            <a:spLocks noGrp="1"/>
          </p:cNvSpPr>
          <p:nvPr>
            <p:ph type="ftr" sz="quarter" idx="11"/>
          </p:nvPr>
        </p:nvSpPr>
        <p:spPr>
          <a:xfrm rot="5400000">
            <a:off x="-674687" y="1760537"/>
            <a:ext cx="21717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rot="5400000">
            <a:off x="8470900" y="4425950"/>
            <a:ext cx="628650" cy="349250"/>
          </a:xfrm>
        </p:spPr>
        <p:txBody>
          <a:bodyPr/>
          <a:lstStyle>
            <a:lvl1pPr>
              <a:defRPr smtClean="0"/>
            </a:lvl1pPr>
          </a:lstStyle>
          <a:p>
            <a:pPr>
              <a:defRPr/>
            </a:pPr>
            <a:fld id="{A22D569C-05AD-4DF4-9CE2-E5F04AA3F131}" type="slidenum">
              <a:rPr lang="en-US" altLang="en-US"/>
              <a:pPr>
                <a:defRPr/>
              </a:pPr>
              <a:t>‹#›</a:t>
            </a:fld>
            <a:endParaRPr lang="en-US" altLang="en-US" dirty="0"/>
          </a:p>
        </p:txBody>
      </p:sp>
    </p:spTree>
    <p:extLst>
      <p:ext uri="{BB962C8B-B14F-4D97-AF65-F5344CB8AC3E}">
        <p14:creationId xmlns:p14="http://schemas.microsoft.com/office/powerpoint/2010/main" val="3714183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67600" y="205978"/>
            <a:ext cx="1219200" cy="470892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6629400" cy="4686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rot="5400000">
            <a:off x="96838" y="360362"/>
            <a:ext cx="628650" cy="365125"/>
          </a:xfrm>
          <a:prstGeom prst="rect">
            <a:avLst/>
          </a:prstGeom>
        </p:spPr>
        <p:txBody>
          <a:bodyPr/>
          <a:lstStyle>
            <a:lvl1pPr>
              <a:defRPr/>
            </a:lvl1pPr>
          </a:lstStyle>
          <a:p>
            <a:pPr>
              <a:defRPr/>
            </a:pPr>
            <a:endParaRPr lang="en-US" altLang="en-US" dirty="0"/>
          </a:p>
        </p:txBody>
      </p:sp>
      <p:sp>
        <p:nvSpPr>
          <p:cNvPr id="5" name="Footer Placeholder 4"/>
          <p:cNvSpPr>
            <a:spLocks noGrp="1"/>
          </p:cNvSpPr>
          <p:nvPr>
            <p:ph type="ftr" sz="quarter" idx="11"/>
          </p:nvPr>
        </p:nvSpPr>
        <p:spPr>
          <a:xfrm rot="5400000">
            <a:off x="-674687" y="1760537"/>
            <a:ext cx="21717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rot="5400000">
            <a:off x="8470900" y="4425950"/>
            <a:ext cx="628650" cy="349250"/>
          </a:xfrm>
        </p:spPr>
        <p:txBody>
          <a:bodyPr/>
          <a:lstStyle>
            <a:lvl1pPr>
              <a:defRPr smtClean="0"/>
            </a:lvl1pPr>
          </a:lstStyle>
          <a:p>
            <a:pPr>
              <a:defRPr/>
            </a:pPr>
            <a:fld id="{74BD59EC-65D2-42F6-A2C7-5617B080A9DE}" type="slidenum">
              <a:rPr lang="en-US" altLang="en-US"/>
              <a:pPr>
                <a:defRPr/>
              </a:pPr>
              <a:t>‹#›</a:t>
            </a:fld>
            <a:endParaRPr lang="en-US" altLang="en-US" dirty="0"/>
          </a:p>
        </p:txBody>
      </p:sp>
    </p:spTree>
    <p:extLst>
      <p:ext uri="{BB962C8B-B14F-4D97-AF65-F5344CB8AC3E}">
        <p14:creationId xmlns:p14="http://schemas.microsoft.com/office/powerpoint/2010/main" val="3359858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28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AE4FD6A-9870-5449-ACC5-26E3208CEDDB}"/>
              </a:ext>
            </a:extLst>
          </p:cNvPr>
          <p:cNvSpPr/>
          <p:nvPr userDrawn="1"/>
        </p:nvSpPr>
        <p:spPr>
          <a:xfrm>
            <a:off x="0" y="111690"/>
            <a:ext cx="3181350" cy="370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28242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9_Custom Layou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0DF1248-F4C8-4863-9000-5E90A71AAE37}"/>
              </a:ext>
            </a:extLst>
          </p:cNvPr>
          <p:cNvSpPr/>
          <p:nvPr userDrawn="1"/>
        </p:nvSpPr>
        <p:spPr>
          <a:xfrm>
            <a:off x="1" y="578930"/>
            <a:ext cx="897467" cy="4065813"/>
          </a:xfrm>
          <a:prstGeom prst="rect">
            <a:avLst/>
          </a:prstGeom>
          <a:solidFill>
            <a:srgbClr val="D5D5D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3AE4FD6A-9870-5449-ACC5-26E3208CEDDB}"/>
              </a:ext>
            </a:extLst>
          </p:cNvPr>
          <p:cNvSpPr/>
          <p:nvPr userDrawn="1"/>
        </p:nvSpPr>
        <p:spPr>
          <a:xfrm>
            <a:off x="0" y="111690"/>
            <a:ext cx="3181350" cy="370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entagon 25">
            <a:extLst>
              <a:ext uri="{FF2B5EF4-FFF2-40B4-BE49-F238E27FC236}">
                <a16:creationId xmlns:a16="http://schemas.microsoft.com/office/drawing/2014/main" id="{F05E376E-6A4D-4623-AFAD-4B29DF47CE96}"/>
              </a:ext>
            </a:extLst>
          </p:cNvPr>
          <p:cNvSpPr/>
          <p:nvPr userDrawn="1"/>
        </p:nvSpPr>
        <p:spPr>
          <a:xfrm>
            <a:off x="-742" y="1001941"/>
            <a:ext cx="1455951" cy="532397"/>
          </a:xfrm>
          <a:prstGeom prst="homePlate">
            <a:avLst/>
          </a:prstGeom>
          <a:solidFill>
            <a:srgbClr val="002D5B"/>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Arial"/>
              <a:ea typeface="+mn-ea"/>
              <a:cs typeface="+mn-cs"/>
            </a:endParaRPr>
          </a:p>
        </p:txBody>
      </p:sp>
      <p:sp>
        <p:nvSpPr>
          <p:cNvPr id="19" name="Pentagon 26">
            <a:extLst>
              <a:ext uri="{FF2B5EF4-FFF2-40B4-BE49-F238E27FC236}">
                <a16:creationId xmlns:a16="http://schemas.microsoft.com/office/drawing/2014/main" id="{3A59A479-FF10-45A7-811F-12AF6C3C284D}"/>
              </a:ext>
            </a:extLst>
          </p:cNvPr>
          <p:cNvSpPr/>
          <p:nvPr userDrawn="1"/>
        </p:nvSpPr>
        <p:spPr>
          <a:xfrm>
            <a:off x="1" y="2168347"/>
            <a:ext cx="1455951" cy="532397"/>
          </a:xfrm>
          <a:prstGeom prst="homePlate">
            <a:avLst/>
          </a:prstGeom>
          <a:solidFill>
            <a:srgbClr val="002C5B">
              <a:lumMod val="90000"/>
              <a:lumOff val="10000"/>
            </a:srgbClr>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Arial"/>
              <a:ea typeface="+mn-ea"/>
              <a:cs typeface="+mn-cs"/>
            </a:endParaRPr>
          </a:p>
        </p:txBody>
      </p:sp>
      <p:sp>
        <p:nvSpPr>
          <p:cNvPr id="20" name="Pentagon 27">
            <a:extLst>
              <a:ext uri="{FF2B5EF4-FFF2-40B4-BE49-F238E27FC236}">
                <a16:creationId xmlns:a16="http://schemas.microsoft.com/office/drawing/2014/main" id="{DCEC407A-4CE7-4F9A-A295-477A8B550546}"/>
              </a:ext>
            </a:extLst>
          </p:cNvPr>
          <p:cNvSpPr/>
          <p:nvPr userDrawn="1"/>
        </p:nvSpPr>
        <p:spPr>
          <a:xfrm>
            <a:off x="4310" y="3334753"/>
            <a:ext cx="1455951" cy="532397"/>
          </a:xfrm>
          <a:prstGeom prst="homePlate">
            <a:avLst/>
          </a:prstGeom>
          <a:solidFill>
            <a:srgbClr val="002C5B">
              <a:lumMod val="75000"/>
              <a:lumOff val="25000"/>
            </a:srgbClr>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682317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0_Custom 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E9BA0AD-3AA8-4D0E-A060-50C2A13E1E94}"/>
              </a:ext>
            </a:extLst>
          </p:cNvPr>
          <p:cNvSpPr/>
          <p:nvPr userDrawn="1"/>
        </p:nvSpPr>
        <p:spPr>
          <a:xfrm>
            <a:off x="1" y="578930"/>
            <a:ext cx="897467" cy="4065813"/>
          </a:xfrm>
          <a:prstGeom prst="rect">
            <a:avLst/>
          </a:prstGeom>
          <a:solidFill>
            <a:srgbClr val="D5D5D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Arial"/>
              <a:ea typeface="+mn-ea"/>
              <a:cs typeface="+mn-cs"/>
            </a:endParaRPr>
          </a:p>
        </p:txBody>
      </p:sp>
      <p:sp>
        <p:nvSpPr>
          <p:cNvPr id="12" name="Pentagon 25">
            <a:extLst>
              <a:ext uri="{FF2B5EF4-FFF2-40B4-BE49-F238E27FC236}">
                <a16:creationId xmlns:a16="http://schemas.microsoft.com/office/drawing/2014/main" id="{EFCB943C-5EB6-4221-99E8-E17BC8B8935C}"/>
              </a:ext>
            </a:extLst>
          </p:cNvPr>
          <p:cNvSpPr/>
          <p:nvPr userDrawn="1"/>
        </p:nvSpPr>
        <p:spPr>
          <a:xfrm>
            <a:off x="-3962" y="1045710"/>
            <a:ext cx="1443638" cy="532397"/>
          </a:xfrm>
          <a:prstGeom prst="homePlate">
            <a:avLst/>
          </a:prstGeom>
          <a:solidFill>
            <a:srgbClr val="002D5B"/>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Arial"/>
              <a:ea typeface="+mn-ea"/>
              <a:cs typeface="+mn-cs"/>
            </a:endParaRPr>
          </a:p>
        </p:txBody>
      </p:sp>
      <p:sp>
        <p:nvSpPr>
          <p:cNvPr id="13" name="Pentagon 26">
            <a:extLst>
              <a:ext uri="{FF2B5EF4-FFF2-40B4-BE49-F238E27FC236}">
                <a16:creationId xmlns:a16="http://schemas.microsoft.com/office/drawing/2014/main" id="{5E4D8790-AF83-4204-9AD4-953A6304B6A8}"/>
              </a:ext>
            </a:extLst>
          </p:cNvPr>
          <p:cNvSpPr/>
          <p:nvPr userDrawn="1"/>
        </p:nvSpPr>
        <p:spPr>
          <a:xfrm>
            <a:off x="-4308" y="1932201"/>
            <a:ext cx="1443638" cy="532397"/>
          </a:xfrm>
          <a:prstGeom prst="homePlate">
            <a:avLst/>
          </a:prstGeom>
          <a:solidFill>
            <a:srgbClr val="002C5B">
              <a:lumMod val="90000"/>
              <a:lumOff val="10000"/>
            </a:srgbClr>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Arial"/>
              <a:ea typeface="+mn-ea"/>
              <a:cs typeface="+mn-cs"/>
            </a:endParaRPr>
          </a:p>
        </p:txBody>
      </p:sp>
      <p:sp>
        <p:nvSpPr>
          <p:cNvPr id="14" name="Pentagon 27">
            <a:extLst>
              <a:ext uri="{FF2B5EF4-FFF2-40B4-BE49-F238E27FC236}">
                <a16:creationId xmlns:a16="http://schemas.microsoft.com/office/drawing/2014/main" id="{545F1E32-02E3-4A41-BD2E-BB12EB9F7EF4}"/>
              </a:ext>
            </a:extLst>
          </p:cNvPr>
          <p:cNvSpPr/>
          <p:nvPr userDrawn="1"/>
        </p:nvSpPr>
        <p:spPr>
          <a:xfrm>
            <a:off x="1" y="2818692"/>
            <a:ext cx="1443638" cy="532397"/>
          </a:xfrm>
          <a:prstGeom prst="homePlate">
            <a:avLst/>
          </a:prstGeom>
          <a:solidFill>
            <a:srgbClr val="002C5B">
              <a:lumMod val="75000"/>
              <a:lumOff val="25000"/>
            </a:srgbClr>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Arial"/>
              <a:ea typeface="+mn-ea"/>
              <a:cs typeface="+mn-cs"/>
            </a:endParaRPr>
          </a:p>
        </p:txBody>
      </p:sp>
      <p:sp>
        <p:nvSpPr>
          <p:cNvPr id="15" name="Pentagon 15">
            <a:extLst>
              <a:ext uri="{FF2B5EF4-FFF2-40B4-BE49-F238E27FC236}">
                <a16:creationId xmlns:a16="http://schemas.microsoft.com/office/drawing/2014/main" id="{14D05712-E32A-4C3D-A504-49B73ED467A0}"/>
              </a:ext>
            </a:extLst>
          </p:cNvPr>
          <p:cNvSpPr/>
          <p:nvPr userDrawn="1"/>
        </p:nvSpPr>
        <p:spPr>
          <a:xfrm>
            <a:off x="-5646" y="3705182"/>
            <a:ext cx="1443638" cy="532397"/>
          </a:xfrm>
          <a:prstGeom prst="homePlate">
            <a:avLst/>
          </a:prstGeom>
          <a:solidFill>
            <a:srgbClr val="002C5B">
              <a:lumMod val="50000"/>
              <a:lumOff val="50000"/>
            </a:srgbClr>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795081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1_Custom 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D51F3B8-F336-4088-A9CA-E743B06FA460}"/>
              </a:ext>
            </a:extLst>
          </p:cNvPr>
          <p:cNvSpPr/>
          <p:nvPr userDrawn="1"/>
        </p:nvSpPr>
        <p:spPr>
          <a:xfrm>
            <a:off x="1" y="578930"/>
            <a:ext cx="897467" cy="4065813"/>
          </a:xfrm>
          <a:prstGeom prst="rect">
            <a:avLst/>
          </a:prstGeom>
          <a:solidFill>
            <a:srgbClr val="D5D5D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Arial"/>
              <a:ea typeface="+mn-ea"/>
              <a:cs typeface="+mn-cs"/>
            </a:endParaRPr>
          </a:p>
        </p:txBody>
      </p:sp>
      <p:sp>
        <p:nvSpPr>
          <p:cNvPr id="12" name="Pentagon 25">
            <a:extLst>
              <a:ext uri="{FF2B5EF4-FFF2-40B4-BE49-F238E27FC236}">
                <a16:creationId xmlns:a16="http://schemas.microsoft.com/office/drawing/2014/main" id="{EFCB943C-5EB6-4221-99E8-E17BC8B8935C}"/>
              </a:ext>
            </a:extLst>
          </p:cNvPr>
          <p:cNvSpPr/>
          <p:nvPr userDrawn="1"/>
        </p:nvSpPr>
        <p:spPr>
          <a:xfrm>
            <a:off x="-2823" y="754570"/>
            <a:ext cx="1443638" cy="532397"/>
          </a:xfrm>
          <a:prstGeom prst="homePlate">
            <a:avLst/>
          </a:prstGeom>
          <a:solidFill>
            <a:srgbClr val="002D5B"/>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Arial"/>
              <a:ea typeface="+mn-ea"/>
              <a:cs typeface="+mn-cs"/>
            </a:endParaRPr>
          </a:p>
        </p:txBody>
      </p:sp>
      <p:sp>
        <p:nvSpPr>
          <p:cNvPr id="13" name="Pentagon 26">
            <a:extLst>
              <a:ext uri="{FF2B5EF4-FFF2-40B4-BE49-F238E27FC236}">
                <a16:creationId xmlns:a16="http://schemas.microsoft.com/office/drawing/2014/main" id="{5E4D8790-AF83-4204-9AD4-953A6304B6A8}"/>
              </a:ext>
            </a:extLst>
          </p:cNvPr>
          <p:cNvSpPr/>
          <p:nvPr userDrawn="1"/>
        </p:nvSpPr>
        <p:spPr>
          <a:xfrm>
            <a:off x="-2823" y="2393372"/>
            <a:ext cx="1443638" cy="532397"/>
          </a:xfrm>
          <a:prstGeom prst="homePlate">
            <a:avLst/>
          </a:prstGeom>
          <a:solidFill>
            <a:srgbClr val="0052AC"/>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Arial"/>
              <a:ea typeface="+mn-ea"/>
              <a:cs typeface="+mn-cs"/>
            </a:endParaRPr>
          </a:p>
        </p:txBody>
      </p:sp>
      <p:sp>
        <p:nvSpPr>
          <p:cNvPr id="14" name="Pentagon 27">
            <a:extLst>
              <a:ext uri="{FF2B5EF4-FFF2-40B4-BE49-F238E27FC236}">
                <a16:creationId xmlns:a16="http://schemas.microsoft.com/office/drawing/2014/main" id="{545F1E32-02E3-4A41-BD2E-BB12EB9F7EF4}"/>
              </a:ext>
            </a:extLst>
          </p:cNvPr>
          <p:cNvSpPr/>
          <p:nvPr userDrawn="1"/>
        </p:nvSpPr>
        <p:spPr>
          <a:xfrm>
            <a:off x="-2823" y="3212773"/>
            <a:ext cx="1443638" cy="532397"/>
          </a:xfrm>
          <a:prstGeom prst="homePlate">
            <a:avLst/>
          </a:prstGeom>
          <a:solidFill>
            <a:srgbClr val="0068DA"/>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Arial"/>
              <a:ea typeface="+mn-ea"/>
              <a:cs typeface="+mn-cs"/>
            </a:endParaRPr>
          </a:p>
        </p:txBody>
      </p:sp>
      <p:sp>
        <p:nvSpPr>
          <p:cNvPr id="15" name="Pentagon 15">
            <a:extLst>
              <a:ext uri="{FF2B5EF4-FFF2-40B4-BE49-F238E27FC236}">
                <a16:creationId xmlns:a16="http://schemas.microsoft.com/office/drawing/2014/main" id="{14D05712-E32A-4C3D-A504-49B73ED467A0}"/>
              </a:ext>
            </a:extLst>
          </p:cNvPr>
          <p:cNvSpPr/>
          <p:nvPr userDrawn="1"/>
        </p:nvSpPr>
        <p:spPr>
          <a:xfrm>
            <a:off x="-2823" y="4032173"/>
            <a:ext cx="1443638" cy="532397"/>
          </a:xfrm>
          <a:prstGeom prst="homePlate">
            <a:avLst/>
          </a:prstGeom>
          <a:solidFill>
            <a:srgbClr val="002C5B">
              <a:lumMod val="50000"/>
              <a:lumOff val="50000"/>
            </a:srgbClr>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Arial"/>
              <a:ea typeface="+mn-ea"/>
              <a:cs typeface="+mn-cs"/>
            </a:endParaRPr>
          </a:p>
        </p:txBody>
      </p:sp>
      <p:sp>
        <p:nvSpPr>
          <p:cNvPr id="18" name="Pentagon 26">
            <a:extLst>
              <a:ext uri="{FF2B5EF4-FFF2-40B4-BE49-F238E27FC236}">
                <a16:creationId xmlns:a16="http://schemas.microsoft.com/office/drawing/2014/main" id="{D5A83B57-06FC-4B33-A16A-FCC3F551A636}"/>
              </a:ext>
            </a:extLst>
          </p:cNvPr>
          <p:cNvSpPr/>
          <p:nvPr userDrawn="1"/>
        </p:nvSpPr>
        <p:spPr>
          <a:xfrm>
            <a:off x="-2823" y="1573971"/>
            <a:ext cx="1443638" cy="532397"/>
          </a:xfrm>
          <a:prstGeom prst="homePlate">
            <a:avLst/>
          </a:prstGeom>
          <a:solidFill>
            <a:srgbClr val="003C7E"/>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1496170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2_Custom Layou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FAB71E9-424C-44C1-8DE4-B53C1FFF9FE3}"/>
              </a:ext>
            </a:extLst>
          </p:cNvPr>
          <p:cNvSpPr/>
          <p:nvPr userDrawn="1"/>
        </p:nvSpPr>
        <p:spPr>
          <a:xfrm>
            <a:off x="1" y="578930"/>
            <a:ext cx="897467" cy="4065813"/>
          </a:xfrm>
          <a:prstGeom prst="rect">
            <a:avLst/>
          </a:prstGeom>
          <a:solidFill>
            <a:srgbClr val="D5D5D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Arial"/>
              <a:ea typeface="+mn-ea"/>
              <a:cs typeface="+mn-cs"/>
            </a:endParaRPr>
          </a:p>
        </p:txBody>
      </p:sp>
      <p:sp>
        <p:nvSpPr>
          <p:cNvPr id="12" name="Pentagon 25">
            <a:extLst>
              <a:ext uri="{FF2B5EF4-FFF2-40B4-BE49-F238E27FC236}">
                <a16:creationId xmlns:a16="http://schemas.microsoft.com/office/drawing/2014/main" id="{EFCB943C-5EB6-4221-99E8-E17BC8B8935C}"/>
              </a:ext>
            </a:extLst>
          </p:cNvPr>
          <p:cNvSpPr/>
          <p:nvPr userDrawn="1"/>
        </p:nvSpPr>
        <p:spPr>
          <a:xfrm>
            <a:off x="-2823" y="742950"/>
            <a:ext cx="1443638" cy="457200"/>
          </a:xfrm>
          <a:prstGeom prst="homePlate">
            <a:avLst/>
          </a:prstGeom>
          <a:solidFill>
            <a:srgbClr val="002D5B"/>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Arial"/>
              <a:ea typeface="+mn-ea"/>
              <a:cs typeface="+mn-cs"/>
            </a:endParaRPr>
          </a:p>
        </p:txBody>
      </p:sp>
      <p:sp>
        <p:nvSpPr>
          <p:cNvPr id="13" name="Pentagon 26">
            <a:extLst>
              <a:ext uri="{FF2B5EF4-FFF2-40B4-BE49-F238E27FC236}">
                <a16:creationId xmlns:a16="http://schemas.microsoft.com/office/drawing/2014/main" id="{5E4D8790-AF83-4204-9AD4-953A6304B6A8}"/>
              </a:ext>
            </a:extLst>
          </p:cNvPr>
          <p:cNvSpPr/>
          <p:nvPr userDrawn="1"/>
        </p:nvSpPr>
        <p:spPr>
          <a:xfrm>
            <a:off x="-2823" y="2084070"/>
            <a:ext cx="1443638" cy="457200"/>
          </a:xfrm>
          <a:prstGeom prst="homePlate">
            <a:avLst/>
          </a:prstGeom>
          <a:solidFill>
            <a:srgbClr val="0052AC"/>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Arial"/>
              <a:ea typeface="+mn-ea"/>
              <a:cs typeface="+mn-cs"/>
            </a:endParaRPr>
          </a:p>
        </p:txBody>
      </p:sp>
      <p:sp>
        <p:nvSpPr>
          <p:cNvPr id="14" name="Pentagon 27">
            <a:extLst>
              <a:ext uri="{FF2B5EF4-FFF2-40B4-BE49-F238E27FC236}">
                <a16:creationId xmlns:a16="http://schemas.microsoft.com/office/drawing/2014/main" id="{545F1E32-02E3-4A41-BD2E-BB12EB9F7EF4}"/>
              </a:ext>
            </a:extLst>
          </p:cNvPr>
          <p:cNvSpPr/>
          <p:nvPr userDrawn="1"/>
        </p:nvSpPr>
        <p:spPr>
          <a:xfrm>
            <a:off x="-2823" y="2754630"/>
            <a:ext cx="1443638" cy="457200"/>
          </a:xfrm>
          <a:prstGeom prst="homePlate">
            <a:avLst/>
          </a:prstGeom>
          <a:solidFill>
            <a:srgbClr val="0068DA"/>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Arial"/>
              <a:ea typeface="+mn-ea"/>
              <a:cs typeface="+mn-cs"/>
            </a:endParaRPr>
          </a:p>
        </p:txBody>
      </p:sp>
      <p:sp>
        <p:nvSpPr>
          <p:cNvPr id="15" name="Pentagon 15">
            <a:extLst>
              <a:ext uri="{FF2B5EF4-FFF2-40B4-BE49-F238E27FC236}">
                <a16:creationId xmlns:a16="http://schemas.microsoft.com/office/drawing/2014/main" id="{14D05712-E32A-4C3D-A504-49B73ED467A0}"/>
              </a:ext>
            </a:extLst>
          </p:cNvPr>
          <p:cNvSpPr/>
          <p:nvPr userDrawn="1"/>
        </p:nvSpPr>
        <p:spPr>
          <a:xfrm>
            <a:off x="-2823" y="4095750"/>
            <a:ext cx="1443638" cy="457200"/>
          </a:xfrm>
          <a:prstGeom prst="homePlate">
            <a:avLst/>
          </a:prstGeom>
          <a:solidFill>
            <a:srgbClr val="5BA9FF"/>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Arial"/>
              <a:ea typeface="+mn-ea"/>
              <a:cs typeface="+mn-cs"/>
            </a:endParaRPr>
          </a:p>
        </p:txBody>
      </p:sp>
      <p:sp>
        <p:nvSpPr>
          <p:cNvPr id="18" name="Pentagon 26">
            <a:extLst>
              <a:ext uri="{FF2B5EF4-FFF2-40B4-BE49-F238E27FC236}">
                <a16:creationId xmlns:a16="http://schemas.microsoft.com/office/drawing/2014/main" id="{D5A83B57-06FC-4B33-A16A-FCC3F551A636}"/>
              </a:ext>
            </a:extLst>
          </p:cNvPr>
          <p:cNvSpPr/>
          <p:nvPr userDrawn="1"/>
        </p:nvSpPr>
        <p:spPr>
          <a:xfrm>
            <a:off x="-2823" y="1413510"/>
            <a:ext cx="1443638" cy="457200"/>
          </a:xfrm>
          <a:prstGeom prst="homePlate">
            <a:avLst/>
          </a:prstGeom>
          <a:solidFill>
            <a:srgbClr val="003C7E"/>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Arial"/>
              <a:ea typeface="+mn-ea"/>
              <a:cs typeface="+mn-cs"/>
            </a:endParaRPr>
          </a:p>
        </p:txBody>
      </p:sp>
      <p:sp>
        <p:nvSpPr>
          <p:cNvPr id="20" name="Pentagon 15">
            <a:extLst>
              <a:ext uri="{FF2B5EF4-FFF2-40B4-BE49-F238E27FC236}">
                <a16:creationId xmlns:a16="http://schemas.microsoft.com/office/drawing/2014/main" id="{D1E1C311-F916-4C77-AB05-D310094601CD}"/>
              </a:ext>
            </a:extLst>
          </p:cNvPr>
          <p:cNvSpPr/>
          <p:nvPr userDrawn="1"/>
        </p:nvSpPr>
        <p:spPr>
          <a:xfrm>
            <a:off x="-2823" y="3425190"/>
            <a:ext cx="1443638" cy="457200"/>
          </a:xfrm>
          <a:prstGeom prst="homePlate">
            <a:avLst/>
          </a:prstGeom>
          <a:solidFill>
            <a:srgbClr val="002C5B">
              <a:lumMod val="50000"/>
              <a:lumOff val="50000"/>
            </a:srgbClr>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355434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52400" y="4743450"/>
            <a:ext cx="914400" cy="298450"/>
          </a:xfrm>
          <a:prstGeom prst="rect">
            <a:avLst/>
          </a:prstGeom>
        </p:spPr>
        <p:txBody>
          <a:bodyPr/>
          <a:lstStyle>
            <a:lvl1pPr>
              <a:defRPr/>
            </a:lvl1pPr>
          </a:lstStyle>
          <a:p>
            <a:pPr>
              <a:defRPr/>
            </a:pPr>
            <a:endParaRPr lang="en-US" altLang="en-US" dirty="0"/>
          </a:p>
        </p:txBody>
      </p:sp>
      <p:sp>
        <p:nvSpPr>
          <p:cNvPr id="5" name="Footer Placeholder 4"/>
          <p:cNvSpPr>
            <a:spLocks noGrp="1"/>
          </p:cNvSpPr>
          <p:nvPr>
            <p:ph type="ftr" sz="quarter" idx="11"/>
          </p:nvPr>
        </p:nvSpPr>
        <p:spPr>
          <a:xfrm>
            <a:off x="1371600" y="4743450"/>
            <a:ext cx="2895600" cy="298450"/>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0202BB9-BCC9-4EF9-99AA-F0DF2E152B14}" type="slidenum">
              <a:rPr lang="en-US" altLang="en-US"/>
              <a:pPr>
                <a:defRPr/>
              </a:pPr>
              <a:t>‹#›</a:t>
            </a:fld>
            <a:endParaRPr lang="en-US" altLang="en-US" dirty="0"/>
          </a:p>
        </p:txBody>
      </p:sp>
    </p:spTree>
    <p:extLst>
      <p:ext uri="{BB962C8B-B14F-4D97-AF65-F5344CB8AC3E}">
        <p14:creationId xmlns:p14="http://schemas.microsoft.com/office/powerpoint/2010/main" val="4022425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52400" y="4743450"/>
            <a:ext cx="914400" cy="298450"/>
          </a:xfrm>
          <a:prstGeom prst="rect">
            <a:avLst/>
          </a:prstGeom>
        </p:spPr>
        <p:txBody>
          <a:bodyPr/>
          <a:lstStyle>
            <a:lvl1pPr>
              <a:defRPr/>
            </a:lvl1pPr>
          </a:lstStyle>
          <a:p>
            <a:pPr>
              <a:defRPr/>
            </a:pPr>
            <a:endParaRPr lang="en-US" altLang="en-US" dirty="0"/>
          </a:p>
        </p:txBody>
      </p:sp>
      <p:sp>
        <p:nvSpPr>
          <p:cNvPr id="5" name="Footer Placeholder 4"/>
          <p:cNvSpPr>
            <a:spLocks noGrp="1"/>
          </p:cNvSpPr>
          <p:nvPr>
            <p:ph type="ftr" sz="quarter" idx="11"/>
          </p:nvPr>
        </p:nvSpPr>
        <p:spPr>
          <a:xfrm>
            <a:off x="1371600" y="4743450"/>
            <a:ext cx="2895600" cy="298450"/>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A59F3A8-1578-4784-83A2-7831B244A800}" type="slidenum">
              <a:rPr lang="en-US" altLang="en-US"/>
              <a:pPr>
                <a:defRPr/>
              </a:pPr>
              <a:t>‹#›</a:t>
            </a:fld>
            <a:endParaRPr lang="en-US" altLang="en-US" dirty="0"/>
          </a:p>
        </p:txBody>
      </p:sp>
    </p:spTree>
    <p:extLst>
      <p:ext uri="{BB962C8B-B14F-4D97-AF65-F5344CB8AC3E}">
        <p14:creationId xmlns:p14="http://schemas.microsoft.com/office/powerpoint/2010/main" val="1270454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152400" y="4743450"/>
            <a:ext cx="914400" cy="298450"/>
          </a:xfrm>
          <a:prstGeom prst="rect">
            <a:avLst/>
          </a:prstGeom>
        </p:spPr>
        <p:txBody>
          <a:bodyPr/>
          <a:lstStyle>
            <a:lvl1pPr>
              <a:defRPr/>
            </a:lvl1pPr>
          </a:lstStyle>
          <a:p>
            <a:pPr>
              <a:defRPr/>
            </a:pPr>
            <a:endParaRPr lang="en-US" altLang="en-US" dirty="0"/>
          </a:p>
        </p:txBody>
      </p:sp>
      <p:sp>
        <p:nvSpPr>
          <p:cNvPr id="6" name="Footer Placeholder 4"/>
          <p:cNvSpPr>
            <a:spLocks noGrp="1"/>
          </p:cNvSpPr>
          <p:nvPr>
            <p:ph type="ftr" sz="quarter" idx="11"/>
          </p:nvPr>
        </p:nvSpPr>
        <p:spPr>
          <a:xfrm>
            <a:off x="1371600" y="4743450"/>
            <a:ext cx="2895600" cy="298450"/>
          </a:xfrm>
          <a:prstGeom prst="rect">
            <a:avLst/>
          </a:prstGeom>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AC7C50F-24EF-40F0-A8E5-30363DEF71E3}" type="slidenum">
              <a:rPr lang="en-US" altLang="en-US"/>
              <a:pPr>
                <a:defRPr/>
              </a:pPr>
              <a:t>‹#›</a:t>
            </a:fld>
            <a:endParaRPr lang="en-US" altLang="en-US" dirty="0"/>
          </a:p>
        </p:txBody>
      </p:sp>
    </p:spTree>
    <p:extLst>
      <p:ext uri="{BB962C8B-B14F-4D97-AF65-F5344CB8AC3E}">
        <p14:creationId xmlns:p14="http://schemas.microsoft.com/office/powerpoint/2010/main" val="1764488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152400" y="4743450"/>
            <a:ext cx="914400" cy="298450"/>
          </a:xfrm>
          <a:prstGeom prst="rect">
            <a:avLst/>
          </a:prstGeom>
        </p:spPr>
        <p:txBody>
          <a:bodyPr/>
          <a:lstStyle>
            <a:lvl1pPr>
              <a:defRPr/>
            </a:lvl1pPr>
          </a:lstStyle>
          <a:p>
            <a:pPr>
              <a:defRPr/>
            </a:pPr>
            <a:endParaRPr lang="en-US" altLang="en-US" dirty="0"/>
          </a:p>
        </p:txBody>
      </p:sp>
      <p:sp>
        <p:nvSpPr>
          <p:cNvPr id="8" name="Footer Placeholder 4"/>
          <p:cNvSpPr>
            <a:spLocks noGrp="1"/>
          </p:cNvSpPr>
          <p:nvPr>
            <p:ph type="ftr" sz="quarter" idx="11"/>
          </p:nvPr>
        </p:nvSpPr>
        <p:spPr>
          <a:xfrm>
            <a:off x="1371600" y="4743450"/>
            <a:ext cx="2895600" cy="298450"/>
          </a:xfrm>
          <a:prstGeom prst="rect">
            <a:avLst/>
          </a:prstGeom>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AEA10BE8-706B-4FB4-9C75-4D25526DA881}" type="slidenum">
              <a:rPr lang="en-US" altLang="en-US"/>
              <a:pPr>
                <a:defRPr/>
              </a:pPr>
              <a:t>‹#›</a:t>
            </a:fld>
            <a:endParaRPr lang="en-US" altLang="en-US" dirty="0"/>
          </a:p>
        </p:txBody>
      </p:sp>
    </p:spTree>
    <p:extLst>
      <p:ext uri="{BB962C8B-B14F-4D97-AF65-F5344CB8AC3E}">
        <p14:creationId xmlns:p14="http://schemas.microsoft.com/office/powerpoint/2010/main" val="2768216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152400" y="4743450"/>
            <a:ext cx="914400" cy="298450"/>
          </a:xfrm>
          <a:prstGeom prst="rect">
            <a:avLst/>
          </a:prstGeom>
        </p:spPr>
        <p:txBody>
          <a:bodyPr/>
          <a:lstStyle>
            <a:lvl1pPr>
              <a:defRPr/>
            </a:lvl1pPr>
          </a:lstStyle>
          <a:p>
            <a:pPr>
              <a:defRPr/>
            </a:pPr>
            <a:endParaRPr lang="en-US" altLang="en-US" dirty="0"/>
          </a:p>
        </p:txBody>
      </p:sp>
      <p:sp>
        <p:nvSpPr>
          <p:cNvPr id="4" name="Footer Placeholder 4"/>
          <p:cNvSpPr>
            <a:spLocks noGrp="1"/>
          </p:cNvSpPr>
          <p:nvPr>
            <p:ph type="ftr" sz="quarter" idx="11"/>
          </p:nvPr>
        </p:nvSpPr>
        <p:spPr>
          <a:xfrm>
            <a:off x="1371600" y="4743450"/>
            <a:ext cx="2895600" cy="298450"/>
          </a:xfrm>
          <a:prstGeom prst="rect">
            <a:avLst/>
          </a:prstGeom>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8B2C9E6-BACA-40AB-BC8F-550AC61A1530}" type="slidenum">
              <a:rPr lang="en-US" altLang="en-US"/>
              <a:pPr>
                <a:defRPr/>
              </a:pPr>
              <a:t>‹#›</a:t>
            </a:fld>
            <a:endParaRPr lang="en-US" altLang="en-US" dirty="0"/>
          </a:p>
        </p:txBody>
      </p:sp>
    </p:spTree>
    <p:extLst>
      <p:ext uri="{BB962C8B-B14F-4D97-AF65-F5344CB8AC3E}">
        <p14:creationId xmlns:p14="http://schemas.microsoft.com/office/powerpoint/2010/main" val="3219851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Rectangle 5"/>
          <p:cNvSpPr>
            <a:spLocks/>
          </p:cNvSpPr>
          <p:nvPr userDrawn="1"/>
        </p:nvSpPr>
        <p:spPr bwMode="auto">
          <a:xfrm>
            <a:off x="301704" y="1586676"/>
            <a:ext cx="2670097" cy="2803742"/>
          </a:xfrm>
          <a:prstGeom prst="rect">
            <a:avLst/>
          </a:prstGeom>
          <a:solidFill>
            <a:srgbClr val="E6E8EA"/>
          </a:solidFill>
          <a:ln>
            <a:noFill/>
          </a:ln>
          <a:extLst>
            <a:ext uri="{91240B29-F687-4f45-9708-019B960494DF}">
              <a14:hiddenLine xmlns="" xmlns:a14="http://schemas.microsoft.com/office/drawing/2010/main" w="12700">
                <a:solidFill>
                  <a:schemeClr val="tx1"/>
                </a:solidFill>
                <a:miter lim="800000"/>
                <a:headEnd/>
                <a:tailEnd/>
              </a14:hiddenLine>
            </a:ext>
          </a:extLst>
        </p:spPr>
        <p:txBody>
          <a:bodyPr lIns="0" tIns="0" rIns="0" bIns="0"/>
          <a:lstStyle/>
          <a:p>
            <a:pPr algn="ctr"/>
            <a:endParaRPr lang="es-ES" dirty="0">
              <a:solidFill>
                <a:prstClr val="black"/>
              </a:solidFill>
              <a:latin typeface="Lato Light" charset="0"/>
            </a:endParaRPr>
          </a:p>
        </p:txBody>
      </p:sp>
      <p:sp>
        <p:nvSpPr>
          <p:cNvPr id="7" name="Rectangle 4"/>
          <p:cNvSpPr>
            <a:spLocks/>
          </p:cNvSpPr>
          <p:nvPr userDrawn="1"/>
        </p:nvSpPr>
        <p:spPr bwMode="auto">
          <a:xfrm>
            <a:off x="301704" y="1586675"/>
            <a:ext cx="2670097" cy="530300"/>
          </a:xfrm>
          <a:prstGeom prst="rect">
            <a:avLst/>
          </a:prstGeom>
          <a:solidFill>
            <a:srgbClr val="002D5B"/>
          </a:solidFill>
          <a:ln>
            <a:noFill/>
          </a:ln>
        </p:spPr>
        <p:txBody>
          <a:bodyPr lIns="0" tIns="0" rIns="0" bIns="0"/>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s-ES" sz="1350" b="0" i="0" u="none" strike="noStrike" kern="0" cap="none" spc="0" normalizeH="0" baseline="0" noProof="0" dirty="0">
              <a:ln>
                <a:noFill/>
              </a:ln>
              <a:solidFill>
                <a:prstClr val="black"/>
              </a:solidFill>
              <a:effectLst/>
              <a:uLnTx/>
              <a:uFillTx/>
              <a:latin typeface="Lato Light" charset="0"/>
            </a:endParaRPr>
          </a:p>
        </p:txBody>
      </p:sp>
      <p:sp>
        <p:nvSpPr>
          <p:cNvPr id="9" name="AutoShape 41"/>
          <p:cNvSpPr>
            <a:spLocks/>
          </p:cNvSpPr>
          <p:nvPr userDrawn="1"/>
        </p:nvSpPr>
        <p:spPr bwMode="auto">
          <a:xfrm>
            <a:off x="1475293" y="1690970"/>
            <a:ext cx="322916" cy="3217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3"/>
                  <a:pt x="20201" y="5277"/>
                  <a:pt x="20760" y="6590"/>
                </a:cubicBezTo>
                <a:cubicBezTo>
                  <a:pt x="21317" y="7900"/>
                  <a:pt x="21599" y="9306"/>
                  <a:pt x="21599" y="10800"/>
                </a:cubicBezTo>
                <a:cubicBezTo>
                  <a:pt x="21599" y="12293"/>
                  <a:pt x="21317" y="13699"/>
                  <a:pt x="20760" y="15009"/>
                </a:cubicBezTo>
                <a:cubicBezTo>
                  <a:pt x="20201" y="16320"/>
                  <a:pt x="19430" y="17466"/>
                  <a:pt x="18449" y="18443"/>
                </a:cubicBezTo>
                <a:cubicBezTo>
                  <a:pt x="17463" y="19423"/>
                  <a:pt x="16319" y="20191"/>
                  <a:pt x="15011" y="20752"/>
                </a:cubicBezTo>
                <a:cubicBezTo>
                  <a:pt x="13705" y="21317"/>
                  <a:pt x="12301" y="21599"/>
                  <a:pt x="10807" y="21599"/>
                </a:cubicBezTo>
                <a:cubicBezTo>
                  <a:pt x="9309" y="21599"/>
                  <a:pt x="7905" y="21317"/>
                  <a:pt x="6594" y="20752"/>
                </a:cubicBezTo>
                <a:cubicBezTo>
                  <a:pt x="5280" y="20191"/>
                  <a:pt x="4136" y="19423"/>
                  <a:pt x="3158" y="18443"/>
                </a:cubicBezTo>
                <a:cubicBezTo>
                  <a:pt x="2178" y="17466"/>
                  <a:pt x="1409" y="16320"/>
                  <a:pt x="847" y="15009"/>
                </a:cubicBezTo>
                <a:cubicBezTo>
                  <a:pt x="282" y="13699"/>
                  <a:pt x="0" y="12293"/>
                  <a:pt x="0" y="10800"/>
                </a:cubicBezTo>
                <a:cubicBezTo>
                  <a:pt x="0" y="9306"/>
                  <a:pt x="282" y="7900"/>
                  <a:pt x="847" y="6590"/>
                </a:cubicBezTo>
                <a:cubicBezTo>
                  <a:pt x="1409" y="5277"/>
                  <a:pt x="2181" y="4133"/>
                  <a:pt x="3158" y="3156"/>
                </a:cubicBezTo>
                <a:cubicBezTo>
                  <a:pt x="4136" y="2176"/>
                  <a:pt x="5280" y="1408"/>
                  <a:pt x="6594" y="847"/>
                </a:cubicBezTo>
                <a:cubicBezTo>
                  <a:pt x="7902" y="282"/>
                  <a:pt x="9306" y="0"/>
                  <a:pt x="10807" y="0"/>
                </a:cubicBezTo>
                <a:moveTo>
                  <a:pt x="18164" y="8812"/>
                </a:moveTo>
                <a:cubicBezTo>
                  <a:pt x="18288" y="8688"/>
                  <a:pt x="18353" y="8532"/>
                  <a:pt x="18359" y="8354"/>
                </a:cubicBezTo>
                <a:cubicBezTo>
                  <a:pt x="18362" y="8171"/>
                  <a:pt x="18299" y="8021"/>
                  <a:pt x="18164" y="7894"/>
                </a:cubicBezTo>
                <a:lnTo>
                  <a:pt x="16757" y="6448"/>
                </a:lnTo>
                <a:cubicBezTo>
                  <a:pt x="16613" y="6321"/>
                  <a:pt x="16454" y="6259"/>
                  <a:pt x="16276" y="6259"/>
                </a:cubicBezTo>
                <a:cubicBezTo>
                  <a:pt x="16099" y="6259"/>
                  <a:pt x="15946" y="6321"/>
                  <a:pt x="15810" y="6448"/>
                </a:cubicBezTo>
                <a:lnTo>
                  <a:pt x="9696" y="12570"/>
                </a:lnTo>
                <a:cubicBezTo>
                  <a:pt x="9569" y="12697"/>
                  <a:pt x="9416" y="12759"/>
                  <a:pt x="9244" y="12759"/>
                </a:cubicBezTo>
                <a:cubicBezTo>
                  <a:pt x="9069" y="12759"/>
                  <a:pt x="8914" y="12697"/>
                  <a:pt x="8778" y="12570"/>
                </a:cubicBezTo>
                <a:lnTo>
                  <a:pt x="5786" y="9583"/>
                </a:lnTo>
                <a:cubicBezTo>
                  <a:pt x="5659" y="9458"/>
                  <a:pt x="5506" y="9393"/>
                  <a:pt x="5334" y="9393"/>
                </a:cubicBezTo>
                <a:cubicBezTo>
                  <a:pt x="5156" y="9393"/>
                  <a:pt x="4995" y="9458"/>
                  <a:pt x="4839" y="9583"/>
                </a:cubicBezTo>
                <a:lnTo>
                  <a:pt x="3432" y="11014"/>
                </a:lnTo>
                <a:cubicBezTo>
                  <a:pt x="3305" y="11141"/>
                  <a:pt x="3246" y="11297"/>
                  <a:pt x="3246" y="11474"/>
                </a:cubicBezTo>
                <a:cubicBezTo>
                  <a:pt x="3246" y="11655"/>
                  <a:pt x="3305" y="11810"/>
                  <a:pt x="3432" y="11935"/>
                </a:cubicBezTo>
                <a:lnTo>
                  <a:pt x="7747" y="16249"/>
                </a:lnTo>
                <a:cubicBezTo>
                  <a:pt x="7874" y="16373"/>
                  <a:pt x="8043" y="16483"/>
                  <a:pt x="8261" y="16579"/>
                </a:cubicBezTo>
                <a:cubicBezTo>
                  <a:pt x="8478" y="16673"/>
                  <a:pt x="8676" y="16720"/>
                  <a:pt x="8857" y="16720"/>
                </a:cubicBezTo>
                <a:lnTo>
                  <a:pt x="9617" y="16720"/>
                </a:lnTo>
                <a:cubicBezTo>
                  <a:pt x="9795" y="16720"/>
                  <a:pt x="9993" y="16675"/>
                  <a:pt x="10205" y="16585"/>
                </a:cubicBezTo>
                <a:cubicBezTo>
                  <a:pt x="10417" y="16495"/>
                  <a:pt x="10592" y="16382"/>
                  <a:pt x="10727" y="16249"/>
                </a:cubicBezTo>
                <a:lnTo>
                  <a:pt x="18164" y="8812"/>
                </a:lnTo>
                <a:close/>
              </a:path>
            </a:pathLst>
          </a:custGeom>
          <a:solidFill>
            <a:schemeClr val="accent1">
              <a:lumMod val="25000"/>
              <a:lumOff val="75000"/>
            </a:schemeClr>
          </a:solidFill>
          <a:ln>
            <a:noFill/>
          </a:ln>
          <a:effectLst/>
        </p:spPr>
        <p:txBody>
          <a:bodyPr lIns="76184" tIns="76184" rIns="76184" bIns="76184" anchor="ctr"/>
          <a:lstStyle/>
          <a:p>
            <a:pPr defTabSz="685646">
              <a:defRPr/>
            </a:pPr>
            <a:endParaRPr lang="es-ES" sz="435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0" name="Rectangle 4"/>
          <p:cNvSpPr>
            <a:spLocks/>
          </p:cNvSpPr>
          <p:nvPr userDrawn="1"/>
        </p:nvSpPr>
        <p:spPr bwMode="auto">
          <a:xfrm>
            <a:off x="3140154" y="1586676"/>
            <a:ext cx="2670097" cy="2803742"/>
          </a:xfrm>
          <a:prstGeom prst="rect">
            <a:avLst/>
          </a:prstGeom>
          <a:solidFill>
            <a:srgbClr val="E6E8EA"/>
          </a:solidFill>
          <a:ln>
            <a:noFill/>
          </a:ln>
          <a:extLst>
            <a:ext uri="{91240B29-F687-4f45-9708-019B960494DF}">
              <a14:hiddenLine xmlns="" xmlns:a14="http://schemas.microsoft.com/office/drawing/2010/main" w="12700">
                <a:solidFill>
                  <a:schemeClr val="tx1"/>
                </a:solidFill>
                <a:miter lim="800000"/>
                <a:headEnd/>
                <a:tailEnd/>
              </a14:hiddenLine>
            </a:ext>
          </a:extLst>
        </p:spPr>
        <p:txBody>
          <a:bodyPr lIns="0" tIns="0" rIns="0" bIns="0"/>
          <a:lstStyle/>
          <a:p>
            <a:pPr algn="ctr"/>
            <a:endParaRPr lang="es-ES" dirty="0">
              <a:solidFill>
                <a:prstClr val="black"/>
              </a:solidFill>
              <a:latin typeface="Lato Light" charset="0"/>
            </a:endParaRPr>
          </a:p>
        </p:txBody>
      </p:sp>
      <p:sp>
        <p:nvSpPr>
          <p:cNvPr id="11" name="Rectangle 4"/>
          <p:cNvSpPr>
            <a:spLocks/>
          </p:cNvSpPr>
          <p:nvPr userDrawn="1"/>
        </p:nvSpPr>
        <p:spPr bwMode="auto">
          <a:xfrm>
            <a:off x="3140154" y="1586675"/>
            <a:ext cx="2670097" cy="530300"/>
          </a:xfrm>
          <a:prstGeom prst="rect">
            <a:avLst/>
          </a:prstGeom>
          <a:solidFill>
            <a:srgbClr val="002D5B"/>
          </a:solidFill>
          <a:ln>
            <a:noFill/>
          </a:ln>
        </p:spPr>
        <p:txBody>
          <a:bodyPr lIns="0" tIns="0" rIns="0" bIns="0"/>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s-ES" sz="1350" b="0" i="0" u="none" strike="noStrike" kern="0" cap="none" spc="0" normalizeH="0" baseline="0" noProof="0" dirty="0">
              <a:ln>
                <a:noFill/>
              </a:ln>
              <a:solidFill>
                <a:prstClr val="black"/>
              </a:solidFill>
              <a:effectLst/>
              <a:uLnTx/>
              <a:uFillTx/>
              <a:latin typeface="Lato Light" charset="0"/>
            </a:endParaRPr>
          </a:p>
        </p:txBody>
      </p:sp>
      <p:sp>
        <p:nvSpPr>
          <p:cNvPr id="13" name="AutoShape 41"/>
          <p:cNvSpPr>
            <a:spLocks/>
          </p:cNvSpPr>
          <p:nvPr userDrawn="1"/>
        </p:nvSpPr>
        <p:spPr bwMode="auto">
          <a:xfrm>
            <a:off x="4313743" y="1690970"/>
            <a:ext cx="322916" cy="3217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3"/>
                  <a:pt x="20201" y="5277"/>
                  <a:pt x="20760" y="6590"/>
                </a:cubicBezTo>
                <a:cubicBezTo>
                  <a:pt x="21317" y="7900"/>
                  <a:pt x="21599" y="9306"/>
                  <a:pt x="21599" y="10800"/>
                </a:cubicBezTo>
                <a:cubicBezTo>
                  <a:pt x="21599" y="12293"/>
                  <a:pt x="21317" y="13699"/>
                  <a:pt x="20760" y="15009"/>
                </a:cubicBezTo>
                <a:cubicBezTo>
                  <a:pt x="20201" y="16320"/>
                  <a:pt x="19430" y="17466"/>
                  <a:pt x="18449" y="18443"/>
                </a:cubicBezTo>
                <a:cubicBezTo>
                  <a:pt x="17463" y="19423"/>
                  <a:pt x="16319" y="20191"/>
                  <a:pt x="15011" y="20752"/>
                </a:cubicBezTo>
                <a:cubicBezTo>
                  <a:pt x="13705" y="21317"/>
                  <a:pt x="12301" y="21599"/>
                  <a:pt x="10807" y="21599"/>
                </a:cubicBezTo>
                <a:cubicBezTo>
                  <a:pt x="9309" y="21599"/>
                  <a:pt x="7905" y="21317"/>
                  <a:pt x="6594" y="20752"/>
                </a:cubicBezTo>
                <a:cubicBezTo>
                  <a:pt x="5280" y="20191"/>
                  <a:pt x="4136" y="19423"/>
                  <a:pt x="3158" y="18443"/>
                </a:cubicBezTo>
                <a:cubicBezTo>
                  <a:pt x="2178" y="17466"/>
                  <a:pt x="1409" y="16320"/>
                  <a:pt x="847" y="15009"/>
                </a:cubicBezTo>
                <a:cubicBezTo>
                  <a:pt x="282" y="13699"/>
                  <a:pt x="0" y="12293"/>
                  <a:pt x="0" y="10800"/>
                </a:cubicBezTo>
                <a:cubicBezTo>
                  <a:pt x="0" y="9306"/>
                  <a:pt x="282" y="7900"/>
                  <a:pt x="847" y="6590"/>
                </a:cubicBezTo>
                <a:cubicBezTo>
                  <a:pt x="1409" y="5277"/>
                  <a:pt x="2181" y="4133"/>
                  <a:pt x="3158" y="3156"/>
                </a:cubicBezTo>
                <a:cubicBezTo>
                  <a:pt x="4136" y="2176"/>
                  <a:pt x="5280" y="1408"/>
                  <a:pt x="6594" y="847"/>
                </a:cubicBezTo>
                <a:cubicBezTo>
                  <a:pt x="7902" y="282"/>
                  <a:pt x="9306" y="0"/>
                  <a:pt x="10807" y="0"/>
                </a:cubicBezTo>
                <a:moveTo>
                  <a:pt x="18164" y="8812"/>
                </a:moveTo>
                <a:cubicBezTo>
                  <a:pt x="18288" y="8688"/>
                  <a:pt x="18353" y="8532"/>
                  <a:pt x="18359" y="8354"/>
                </a:cubicBezTo>
                <a:cubicBezTo>
                  <a:pt x="18362" y="8171"/>
                  <a:pt x="18299" y="8021"/>
                  <a:pt x="18164" y="7894"/>
                </a:cubicBezTo>
                <a:lnTo>
                  <a:pt x="16757" y="6448"/>
                </a:lnTo>
                <a:cubicBezTo>
                  <a:pt x="16613" y="6321"/>
                  <a:pt x="16454" y="6259"/>
                  <a:pt x="16276" y="6259"/>
                </a:cubicBezTo>
                <a:cubicBezTo>
                  <a:pt x="16099" y="6259"/>
                  <a:pt x="15946" y="6321"/>
                  <a:pt x="15810" y="6448"/>
                </a:cubicBezTo>
                <a:lnTo>
                  <a:pt x="9696" y="12570"/>
                </a:lnTo>
                <a:cubicBezTo>
                  <a:pt x="9569" y="12697"/>
                  <a:pt x="9416" y="12759"/>
                  <a:pt x="9244" y="12759"/>
                </a:cubicBezTo>
                <a:cubicBezTo>
                  <a:pt x="9069" y="12759"/>
                  <a:pt x="8914" y="12697"/>
                  <a:pt x="8778" y="12570"/>
                </a:cubicBezTo>
                <a:lnTo>
                  <a:pt x="5786" y="9583"/>
                </a:lnTo>
                <a:cubicBezTo>
                  <a:pt x="5659" y="9458"/>
                  <a:pt x="5506" y="9393"/>
                  <a:pt x="5334" y="9393"/>
                </a:cubicBezTo>
                <a:cubicBezTo>
                  <a:pt x="5156" y="9393"/>
                  <a:pt x="4995" y="9458"/>
                  <a:pt x="4839" y="9583"/>
                </a:cubicBezTo>
                <a:lnTo>
                  <a:pt x="3432" y="11014"/>
                </a:lnTo>
                <a:cubicBezTo>
                  <a:pt x="3305" y="11141"/>
                  <a:pt x="3246" y="11297"/>
                  <a:pt x="3246" y="11474"/>
                </a:cubicBezTo>
                <a:cubicBezTo>
                  <a:pt x="3246" y="11655"/>
                  <a:pt x="3305" y="11810"/>
                  <a:pt x="3432" y="11935"/>
                </a:cubicBezTo>
                <a:lnTo>
                  <a:pt x="7747" y="16249"/>
                </a:lnTo>
                <a:cubicBezTo>
                  <a:pt x="7874" y="16373"/>
                  <a:pt x="8043" y="16483"/>
                  <a:pt x="8261" y="16579"/>
                </a:cubicBezTo>
                <a:cubicBezTo>
                  <a:pt x="8478" y="16673"/>
                  <a:pt x="8676" y="16720"/>
                  <a:pt x="8857" y="16720"/>
                </a:cubicBezTo>
                <a:lnTo>
                  <a:pt x="9617" y="16720"/>
                </a:lnTo>
                <a:cubicBezTo>
                  <a:pt x="9795" y="16720"/>
                  <a:pt x="9993" y="16675"/>
                  <a:pt x="10205" y="16585"/>
                </a:cubicBezTo>
                <a:cubicBezTo>
                  <a:pt x="10417" y="16495"/>
                  <a:pt x="10592" y="16382"/>
                  <a:pt x="10727" y="16249"/>
                </a:cubicBezTo>
                <a:lnTo>
                  <a:pt x="18164" y="8812"/>
                </a:lnTo>
                <a:close/>
              </a:path>
            </a:pathLst>
          </a:custGeom>
          <a:solidFill>
            <a:schemeClr val="accent1">
              <a:lumMod val="25000"/>
              <a:lumOff val="75000"/>
            </a:schemeClr>
          </a:solidFill>
          <a:ln>
            <a:noFill/>
          </a:ln>
          <a:effectLst/>
        </p:spPr>
        <p:txBody>
          <a:bodyPr lIns="76184" tIns="76184" rIns="76184" bIns="76184" anchor="ctr"/>
          <a:lstStyle/>
          <a:p>
            <a:pPr defTabSz="685646">
              <a:defRPr/>
            </a:pPr>
            <a:endParaRPr lang="es-ES" sz="435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4" name="Rectangle 4"/>
          <p:cNvSpPr>
            <a:spLocks/>
          </p:cNvSpPr>
          <p:nvPr userDrawn="1"/>
        </p:nvSpPr>
        <p:spPr bwMode="auto">
          <a:xfrm>
            <a:off x="5978604" y="1586676"/>
            <a:ext cx="2670097" cy="2803742"/>
          </a:xfrm>
          <a:prstGeom prst="rect">
            <a:avLst/>
          </a:prstGeom>
          <a:solidFill>
            <a:srgbClr val="E6E8EA"/>
          </a:solidFill>
          <a:ln>
            <a:noFill/>
          </a:ln>
          <a:extLst>
            <a:ext uri="{91240B29-F687-4f45-9708-019B960494DF}">
              <a14:hiddenLine xmlns="" xmlns:a14="http://schemas.microsoft.com/office/drawing/2010/main" w="12700">
                <a:solidFill>
                  <a:schemeClr val="tx1"/>
                </a:solidFill>
                <a:miter lim="800000"/>
                <a:headEnd/>
                <a:tailEnd/>
              </a14:hiddenLine>
            </a:ext>
          </a:extLst>
        </p:spPr>
        <p:txBody>
          <a:bodyPr lIns="0" tIns="0" rIns="0" bIns="0"/>
          <a:lstStyle/>
          <a:p>
            <a:pPr algn="ctr"/>
            <a:endParaRPr lang="es-ES" dirty="0">
              <a:solidFill>
                <a:prstClr val="black"/>
              </a:solidFill>
              <a:latin typeface="Lato Light" charset="0"/>
            </a:endParaRPr>
          </a:p>
        </p:txBody>
      </p:sp>
      <p:sp>
        <p:nvSpPr>
          <p:cNvPr id="15" name="Rectangle 4"/>
          <p:cNvSpPr>
            <a:spLocks/>
          </p:cNvSpPr>
          <p:nvPr userDrawn="1"/>
        </p:nvSpPr>
        <p:spPr bwMode="auto">
          <a:xfrm>
            <a:off x="5978604" y="1586675"/>
            <a:ext cx="2670097" cy="530300"/>
          </a:xfrm>
          <a:prstGeom prst="rect">
            <a:avLst/>
          </a:prstGeom>
          <a:solidFill>
            <a:srgbClr val="002D5B"/>
          </a:solidFill>
          <a:ln>
            <a:noFill/>
          </a:ln>
        </p:spPr>
        <p:txBody>
          <a:bodyPr lIns="0" tIns="0" rIns="0" bIns="0"/>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s-ES" sz="1350" b="0" i="0" u="none" strike="noStrike" kern="0" cap="none" spc="0" normalizeH="0" baseline="0" noProof="0" dirty="0">
              <a:ln>
                <a:noFill/>
              </a:ln>
              <a:solidFill>
                <a:prstClr val="black"/>
              </a:solidFill>
              <a:effectLst/>
              <a:uLnTx/>
              <a:uFillTx/>
              <a:latin typeface="Lato Light" charset="0"/>
            </a:endParaRPr>
          </a:p>
        </p:txBody>
      </p:sp>
      <p:sp>
        <p:nvSpPr>
          <p:cNvPr id="17" name="AutoShape 41"/>
          <p:cNvSpPr>
            <a:spLocks/>
          </p:cNvSpPr>
          <p:nvPr userDrawn="1"/>
        </p:nvSpPr>
        <p:spPr bwMode="auto">
          <a:xfrm>
            <a:off x="7152193" y="1690970"/>
            <a:ext cx="322916" cy="3217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3"/>
                  <a:pt x="20201" y="5277"/>
                  <a:pt x="20760" y="6590"/>
                </a:cubicBezTo>
                <a:cubicBezTo>
                  <a:pt x="21317" y="7900"/>
                  <a:pt x="21599" y="9306"/>
                  <a:pt x="21599" y="10800"/>
                </a:cubicBezTo>
                <a:cubicBezTo>
                  <a:pt x="21599" y="12293"/>
                  <a:pt x="21317" y="13699"/>
                  <a:pt x="20760" y="15009"/>
                </a:cubicBezTo>
                <a:cubicBezTo>
                  <a:pt x="20201" y="16320"/>
                  <a:pt x="19430" y="17466"/>
                  <a:pt x="18449" y="18443"/>
                </a:cubicBezTo>
                <a:cubicBezTo>
                  <a:pt x="17463" y="19423"/>
                  <a:pt x="16319" y="20191"/>
                  <a:pt x="15011" y="20752"/>
                </a:cubicBezTo>
                <a:cubicBezTo>
                  <a:pt x="13705" y="21317"/>
                  <a:pt x="12301" y="21599"/>
                  <a:pt x="10807" y="21599"/>
                </a:cubicBezTo>
                <a:cubicBezTo>
                  <a:pt x="9309" y="21599"/>
                  <a:pt x="7905" y="21317"/>
                  <a:pt x="6594" y="20752"/>
                </a:cubicBezTo>
                <a:cubicBezTo>
                  <a:pt x="5280" y="20191"/>
                  <a:pt x="4136" y="19423"/>
                  <a:pt x="3158" y="18443"/>
                </a:cubicBezTo>
                <a:cubicBezTo>
                  <a:pt x="2178" y="17466"/>
                  <a:pt x="1409" y="16320"/>
                  <a:pt x="847" y="15009"/>
                </a:cubicBezTo>
                <a:cubicBezTo>
                  <a:pt x="282" y="13699"/>
                  <a:pt x="0" y="12293"/>
                  <a:pt x="0" y="10800"/>
                </a:cubicBezTo>
                <a:cubicBezTo>
                  <a:pt x="0" y="9306"/>
                  <a:pt x="282" y="7900"/>
                  <a:pt x="847" y="6590"/>
                </a:cubicBezTo>
                <a:cubicBezTo>
                  <a:pt x="1409" y="5277"/>
                  <a:pt x="2181" y="4133"/>
                  <a:pt x="3158" y="3156"/>
                </a:cubicBezTo>
                <a:cubicBezTo>
                  <a:pt x="4136" y="2176"/>
                  <a:pt x="5280" y="1408"/>
                  <a:pt x="6594" y="847"/>
                </a:cubicBezTo>
                <a:cubicBezTo>
                  <a:pt x="7902" y="282"/>
                  <a:pt x="9306" y="0"/>
                  <a:pt x="10807" y="0"/>
                </a:cubicBezTo>
                <a:moveTo>
                  <a:pt x="18164" y="8812"/>
                </a:moveTo>
                <a:cubicBezTo>
                  <a:pt x="18288" y="8688"/>
                  <a:pt x="18353" y="8532"/>
                  <a:pt x="18359" y="8354"/>
                </a:cubicBezTo>
                <a:cubicBezTo>
                  <a:pt x="18362" y="8171"/>
                  <a:pt x="18299" y="8021"/>
                  <a:pt x="18164" y="7894"/>
                </a:cubicBezTo>
                <a:lnTo>
                  <a:pt x="16757" y="6448"/>
                </a:lnTo>
                <a:cubicBezTo>
                  <a:pt x="16613" y="6321"/>
                  <a:pt x="16454" y="6259"/>
                  <a:pt x="16276" y="6259"/>
                </a:cubicBezTo>
                <a:cubicBezTo>
                  <a:pt x="16099" y="6259"/>
                  <a:pt x="15946" y="6321"/>
                  <a:pt x="15810" y="6448"/>
                </a:cubicBezTo>
                <a:lnTo>
                  <a:pt x="9696" y="12570"/>
                </a:lnTo>
                <a:cubicBezTo>
                  <a:pt x="9569" y="12697"/>
                  <a:pt x="9416" y="12759"/>
                  <a:pt x="9244" y="12759"/>
                </a:cubicBezTo>
                <a:cubicBezTo>
                  <a:pt x="9069" y="12759"/>
                  <a:pt x="8914" y="12697"/>
                  <a:pt x="8778" y="12570"/>
                </a:cubicBezTo>
                <a:lnTo>
                  <a:pt x="5786" y="9583"/>
                </a:lnTo>
                <a:cubicBezTo>
                  <a:pt x="5659" y="9458"/>
                  <a:pt x="5506" y="9393"/>
                  <a:pt x="5334" y="9393"/>
                </a:cubicBezTo>
                <a:cubicBezTo>
                  <a:pt x="5156" y="9393"/>
                  <a:pt x="4995" y="9458"/>
                  <a:pt x="4839" y="9583"/>
                </a:cubicBezTo>
                <a:lnTo>
                  <a:pt x="3432" y="11014"/>
                </a:lnTo>
                <a:cubicBezTo>
                  <a:pt x="3305" y="11141"/>
                  <a:pt x="3246" y="11297"/>
                  <a:pt x="3246" y="11474"/>
                </a:cubicBezTo>
                <a:cubicBezTo>
                  <a:pt x="3246" y="11655"/>
                  <a:pt x="3305" y="11810"/>
                  <a:pt x="3432" y="11935"/>
                </a:cubicBezTo>
                <a:lnTo>
                  <a:pt x="7747" y="16249"/>
                </a:lnTo>
                <a:cubicBezTo>
                  <a:pt x="7874" y="16373"/>
                  <a:pt x="8043" y="16483"/>
                  <a:pt x="8261" y="16579"/>
                </a:cubicBezTo>
                <a:cubicBezTo>
                  <a:pt x="8478" y="16673"/>
                  <a:pt x="8676" y="16720"/>
                  <a:pt x="8857" y="16720"/>
                </a:cubicBezTo>
                <a:lnTo>
                  <a:pt x="9617" y="16720"/>
                </a:lnTo>
                <a:cubicBezTo>
                  <a:pt x="9795" y="16720"/>
                  <a:pt x="9993" y="16675"/>
                  <a:pt x="10205" y="16585"/>
                </a:cubicBezTo>
                <a:cubicBezTo>
                  <a:pt x="10417" y="16495"/>
                  <a:pt x="10592" y="16382"/>
                  <a:pt x="10727" y="16249"/>
                </a:cubicBezTo>
                <a:lnTo>
                  <a:pt x="18164" y="8812"/>
                </a:lnTo>
                <a:close/>
              </a:path>
            </a:pathLst>
          </a:custGeom>
          <a:solidFill>
            <a:schemeClr val="accent1">
              <a:lumMod val="25000"/>
              <a:lumOff val="75000"/>
            </a:schemeClr>
          </a:solidFill>
          <a:ln>
            <a:noFill/>
          </a:ln>
          <a:effectLst/>
        </p:spPr>
        <p:txBody>
          <a:bodyPr lIns="76184" tIns="76184" rIns="76184" bIns="76184" anchor="ctr"/>
          <a:lstStyle/>
          <a:p>
            <a:pPr defTabSz="685646">
              <a:defRPr/>
            </a:pPr>
            <a:endParaRPr lang="es-ES" sz="435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9" name="Text Placeholder 18"/>
          <p:cNvSpPr>
            <a:spLocks noGrp="1"/>
          </p:cNvSpPr>
          <p:nvPr>
            <p:ph type="body" sz="quarter" idx="13"/>
          </p:nvPr>
        </p:nvSpPr>
        <p:spPr>
          <a:xfrm>
            <a:off x="398431" y="2227704"/>
            <a:ext cx="2467697" cy="2277665"/>
          </a:xfrm>
          <a:prstGeom prst="rect">
            <a:avLst/>
          </a:prstGeom>
        </p:spPr>
        <p:txBody>
          <a:bodyPr/>
          <a:lstStyle>
            <a:lvl1pPr marL="0" indent="0">
              <a:buNone/>
              <a:defRPr sz="1500">
                <a:solidFill>
                  <a:schemeClr val="tx1"/>
                </a:solidFill>
              </a:defRPr>
            </a:lvl1pPr>
            <a:lvl2pPr marL="213122" indent="-128588">
              <a:defRPr sz="1350">
                <a:solidFill>
                  <a:schemeClr val="tx1"/>
                </a:solidFill>
              </a:defRPr>
            </a:lvl2pPr>
            <a:lvl3pPr marL="427435" indent="-129779">
              <a:defRPr sz="1200">
                <a:solidFill>
                  <a:schemeClr val="tx1"/>
                </a:solidFill>
              </a:defRPr>
            </a:lvl3pPr>
            <a:lvl4pPr marL="1028700" indent="0">
              <a:buNone/>
              <a:defRPr sz="1050">
                <a:solidFill>
                  <a:schemeClr val="tx1"/>
                </a:solidFill>
              </a:defRPr>
            </a:lvl4pPr>
          </a:lstStyle>
          <a:p>
            <a:pPr lvl="0"/>
            <a:r>
              <a:rPr lang="en-US"/>
              <a:t>Click to edit Master text styles</a:t>
            </a:r>
          </a:p>
          <a:p>
            <a:pPr lvl="1"/>
            <a:r>
              <a:rPr lang="en-US"/>
              <a:t>Second level</a:t>
            </a:r>
          </a:p>
          <a:p>
            <a:pPr lvl="2"/>
            <a:r>
              <a:rPr lang="en-US"/>
              <a:t>Third level</a:t>
            </a:r>
          </a:p>
          <a:p>
            <a:pPr lvl="3"/>
            <a:endParaRPr lang="en-US"/>
          </a:p>
        </p:txBody>
      </p:sp>
      <p:sp>
        <p:nvSpPr>
          <p:cNvPr id="20" name="Text Placeholder 18"/>
          <p:cNvSpPr>
            <a:spLocks noGrp="1"/>
          </p:cNvSpPr>
          <p:nvPr>
            <p:ph type="body" sz="quarter" idx="14"/>
          </p:nvPr>
        </p:nvSpPr>
        <p:spPr>
          <a:xfrm>
            <a:off x="3206057" y="2227704"/>
            <a:ext cx="2467697" cy="2277665"/>
          </a:xfrm>
          <a:prstGeom prst="rect">
            <a:avLst/>
          </a:prstGeom>
        </p:spPr>
        <p:txBody>
          <a:bodyPr/>
          <a:lstStyle>
            <a:lvl1pPr marL="0" indent="0">
              <a:buNone/>
              <a:defRPr sz="1500">
                <a:solidFill>
                  <a:schemeClr val="tx1"/>
                </a:solidFill>
              </a:defRPr>
            </a:lvl1pPr>
            <a:lvl2pPr marL="213122" indent="-128588">
              <a:defRPr sz="1350">
                <a:solidFill>
                  <a:schemeClr val="tx1"/>
                </a:solidFill>
              </a:defRPr>
            </a:lvl2pPr>
            <a:lvl3pPr marL="472679" indent="-175022">
              <a:defRPr sz="1200">
                <a:solidFill>
                  <a:schemeClr val="tx1"/>
                </a:solidFill>
              </a:defRPr>
            </a:lvl3pPr>
            <a:lvl4pPr marL="1028700" indent="0">
              <a:buNone/>
              <a:defRPr sz="1050">
                <a:solidFill>
                  <a:schemeClr val="tx1"/>
                </a:solidFill>
              </a:defRPr>
            </a:lvl4pPr>
          </a:lstStyle>
          <a:p>
            <a:pPr lvl="0"/>
            <a:r>
              <a:rPr lang="en-US"/>
              <a:t>Click to edit Master text styles</a:t>
            </a:r>
          </a:p>
          <a:p>
            <a:pPr lvl="1"/>
            <a:r>
              <a:rPr lang="en-US"/>
              <a:t>Second level</a:t>
            </a:r>
          </a:p>
          <a:p>
            <a:pPr lvl="2"/>
            <a:r>
              <a:rPr lang="en-US"/>
              <a:t>Third level</a:t>
            </a:r>
          </a:p>
          <a:p>
            <a:pPr lvl="3"/>
            <a:endParaRPr lang="en-US"/>
          </a:p>
        </p:txBody>
      </p:sp>
      <p:sp>
        <p:nvSpPr>
          <p:cNvPr id="21" name="Text Placeholder 18"/>
          <p:cNvSpPr>
            <a:spLocks noGrp="1"/>
          </p:cNvSpPr>
          <p:nvPr>
            <p:ph type="body" sz="quarter" idx="15"/>
          </p:nvPr>
        </p:nvSpPr>
        <p:spPr>
          <a:xfrm>
            <a:off x="6072950" y="2227704"/>
            <a:ext cx="2467697" cy="2277665"/>
          </a:xfrm>
          <a:prstGeom prst="rect">
            <a:avLst/>
          </a:prstGeom>
        </p:spPr>
        <p:txBody>
          <a:bodyPr/>
          <a:lstStyle>
            <a:lvl1pPr marL="0" indent="0">
              <a:buNone/>
              <a:defRPr sz="1500">
                <a:solidFill>
                  <a:schemeClr val="tx1"/>
                </a:solidFill>
              </a:defRPr>
            </a:lvl1pPr>
            <a:lvl2pPr marL="213122" indent="-128588">
              <a:defRPr sz="1350">
                <a:solidFill>
                  <a:schemeClr val="tx1"/>
                </a:solidFill>
              </a:defRPr>
            </a:lvl2pPr>
            <a:lvl3pPr marL="472679" indent="-175022">
              <a:defRPr sz="1200">
                <a:solidFill>
                  <a:schemeClr val="tx1"/>
                </a:solidFill>
              </a:defRPr>
            </a:lvl3pPr>
            <a:lvl4pPr marL="1028700" indent="0">
              <a:buNone/>
              <a:defRPr sz="1050">
                <a:solidFill>
                  <a:schemeClr val="tx1"/>
                </a:solidFill>
              </a:defRPr>
            </a:lvl4pPr>
          </a:lstStyle>
          <a:p>
            <a:pPr lvl="0"/>
            <a:r>
              <a:rPr lang="en-US"/>
              <a:t>Click to edit Master text styles</a:t>
            </a:r>
          </a:p>
          <a:p>
            <a:pPr lvl="1"/>
            <a:r>
              <a:rPr lang="en-US"/>
              <a:t>Second level</a:t>
            </a:r>
          </a:p>
          <a:p>
            <a:pPr lvl="2"/>
            <a:r>
              <a:rPr lang="en-US"/>
              <a:t>Third level</a:t>
            </a:r>
          </a:p>
          <a:p>
            <a:pPr lvl="3"/>
            <a:endParaRPr lang="en-US"/>
          </a:p>
        </p:txBody>
      </p:sp>
      <p:sp>
        <p:nvSpPr>
          <p:cNvPr id="16" name="Title 1">
            <a:extLst>
              <a:ext uri="{FF2B5EF4-FFF2-40B4-BE49-F238E27FC236}">
                <a16:creationId xmlns:a16="http://schemas.microsoft.com/office/drawing/2014/main" id="{FCBD3D1D-30D6-8441-980F-784B1C66630B}"/>
              </a:ext>
            </a:extLst>
          </p:cNvPr>
          <p:cNvSpPr>
            <a:spLocks noGrp="1"/>
          </p:cNvSpPr>
          <p:nvPr>
            <p:ph type="title"/>
          </p:nvPr>
        </p:nvSpPr>
        <p:spPr>
          <a:xfrm>
            <a:off x="578954" y="967971"/>
            <a:ext cx="8069746" cy="474798"/>
          </a:xfrm>
          <a:prstGeom prst="rect">
            <a:avLst/>
          </a:prstGeom>
        </p:spPr>
        <p:txBody>
          <a:bodyPr/>
          <a:lstStyle>
            <a:lvl1pPr>
              <a:defRPr sz="2400">
                <a:solidFill>
                  <a:srgbClr val="274D8D"/>
                </a:solidFill>
              </a:defRPr>
            </a:lvl1pPr>
          </a:lstStyle>
          <a:p>
            <a:r>
              <a:rPr lang="en-US"/>
              <a:t>Click to edit Master title style</a:t>
            </a:r>
          </a:p>
        </p:txBody>
      </p:sp>
      <p:sp>
        <p:nvSpPr>
          <p:cNvPr id="23" name="Content Placeholder 2">
            <a:extLst>
              <a:ext uri="{FF2B5EF4-FFF2-40B4-BE49-F238E27FC236}">
                <a16:creationId xmlns:a16="http://schemas.microsoft.com/office/drawing/2014/main" id="{353CB87C-3E28-5245-B84F-6DE6BFA75D1F}"/>
              </a:ext>
            </a:extLst>
          </p:cNvPr>
          <p:cNvSpPr>
            <a:spLocks noGrp="1"/>
          </p:cNvSpPr>
          <p:nvPr>
            <p:ph idx="10" hasCustomPrompt="1"/>
          </p:nvPr>
        </p:nvSpPr>
        <p:spPr>
          <a:xfrm>
            <a:off x="628650" y="151571"/>
            <a:ext cx="4813024" cy="556592"/>
          </a:xfrm>
          <a:prstGeom prst="rect">
            <a:avLst/>
          </a:prstGeom>
        </p:spPr>
        <p:txBody>
          <a:bodyPr/>
          <a:lstStyle>
            <a:lvl1pPr>
              <a:defRPr sz="2700" b="0" i="0">
                <a:solidFill>
                  <a:schemeClr val="bg1"/>
                </a:solidFill>
                <a:latin typeface="Helvetica" pitchFamily="2" charset="0"/>
              </a:defRPr>
            </a:lvl1pPr>
            <a:lvl2pPr>
              <a:defRPr b="0" i="0">
                <a:latin typeface="Univers Condensed" panose="020B0506020202050204" pitchFamily="34" charset="0"/>
              </a:defRPr>
            </a:lvl2pPr>
            <a:lvl3pPr>
              <a:defRPr b="0" i="0">
                <a:latin typeface="Univers Condensed" panose="020B0506020202050204" pitchFamily="34" charset="0"/>
              </a:defRPr>
            </a:lvl3pPr>
            <a:lvl4pPr>
              <a:defRPr b="0" i="0">
                <a:latin typeface="Univers Condensed" panose="020B0506020202050204" pitchFamily="34" charset="0"/>
              </a:defRPr>
            </a:lvl4pPr>
            <a:lvl5pPr>
              <a:defRPr b="0" i="0">
                <a:latin typeface="Univers Condensed" panose="020B0506020202050204" pitchFamily="34" charset="0"/>
              </a:defRPr>
            </a:lvl5pPr>
          </a:lstStyle>
          <a:p>
            <a:pPr lvl="0"/>
            <a:r>
              <a:rPr lang="en-US"/>
              <a:t>TITLE</a:t>
            </a:r>
          </a:p>
        </p:txBody>
      </p:sp>
      <p:sp>
        <p:nvSpPr>
          <p:cNvPr id="2" name="Slide Number Placeholder 1">
            <a:extLst>
              <a:ext uri="{FF2B5EF4-FFF2-40B4-BE49-F238E27FC236}">
                <a16:creationId xmlns:a16="http://schemas.microsoft.com/office/drawing/2014/main" id="{AE4BD91F-9DC8-7D4C-961E-DF4F74CC022C}"/>
              </a:ext>
            </a:extLst>
          </p:cNvPr>
          <p:cNvSpPr>
            <a:spLocks noGrp="1"/>
          </p:cNvSpPr>
          <p:nvPr>
            <p:ph type="sldNum" sz="quarter" idx="16"/>
          </p:nvPr>
        </p:nvSpPr>
        <p:spPr>
          <a:xfrm>
            <a:off x="8693422" y="4895562"/>
            <a:ext cx="363879" cy="161583"/>
          </a:xfrm>
          <a:prstGeom prst="rect">
            <a:avLst/>
          </a:prstGeom>
        </p:spPr>
        <p:txBody>
          <a:bodyPr/>
          <a:lstStyle/>
          <a:p>
            <a:fld id="{876DC42B-FC6E-E744-8CC9-DB53EF644E6C}" type="slidenum">
              <a:rPr lang="en-US" smtClean="0"/>
              <a:pPr/>
              <a:t>‹#›</a:t>
            </a:fld>
            <a:endParaRPr lang="en-US" dirty="0"/>
          </a:p>
        </p:txBody>
      </p:sp>
    </p:spTree>
    <p:extLst>
      <p:ext uri="{BB962C8B-B14F-4D97-AF65-F5344CB8AC3E}">
        <p14:creationId xmlns:p14="http://schemas.microsoft.com/office/powerpoint/2010/main" val="1423265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152400" y="4743450"/>
            <a:ext cx="914400" cy="298450"/>
          </a:xfrm>
          <a:prstGeom prst="rect">
            <a:avLst/>
          </a:prstGeom>
        </p:spPr>
        <p:txBody>
          <a:bodyPr/>
          <a:lstStyle>
            <a:lvl1pPr>
              <a:defRPr/>
            </a:lvl1pPr>
          </a:lstStyle>
          <a:p>
            <a:pPr>
              <a:defRPr/>
            </a:pPr>
            <a:endParaRPr lang="en-US" altLang="en-US" dirty="0"/>
          </a:p>
        </p:txBody>
      </p:sp>
      <p:sp>
        <p:nvSpPr>
          <p:cNvPr id="3" name="Footer Placeholder 4"/>
          <p:cNvSpPr>
            <a:spLocks noGrp="1"/>
          </p:cNvSpPr>
          <p:nvPr>
            <p:ph type="ftr" sz="quarter" idx="11"/>
          </p:nvPr>
        </p:nvSpPr>
        <p:spPr>
          <a:xfrm>
            <a:off x="1371600" y="4743450"/>
            <a:ext cx="2895600" cy="298450"/>
          </a:xfrm>
          <a:prstGeom prst="rect">
            <a:avLst/>
          </a:prstGeom>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C94B7627-1E1A-4531-A03B-3E3B01876EAB}" type="slidenum">
              <a:rPr lang="en-US" altLang="en-US"/>
              <a:pPr>
                <a:defRPr/>
              </a:pPr>
              <a:t>‹#›</a:t>
            </a:fld>
            <a:endParaRPr lang="en-US" altLang="en-US" dirty="0"/>
          </a:p>
        </p:txBody>
      </p:sp>
    </p:spTree>
    <p:extLst>
      <p:ext uri="{BB962C8B-B14F-4D97-AF65-F5344CB8AC3E}">
        <p14:creationId xmlns:p14="http://schemas.microsoft.com/office/powerpoint/2010/main" val="3741989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152400" y="4743450"/>
            <a:ext cx="914400" cy="298450"/>
          </a:xfrm>
          <a:prstGeom prst="rect">
            <a:avLst/>
          </a:prstGeom>
        </p:spPr>
        <p:txBody>
          <a:bodyPr/>
          <a:lstStyle>
            <a:lvl1pPr>
              <a:defRPr/>
            </a:lvl1pPr>
          </a:lstStyle>
          <a:p>
            <a:pPr>
              <a:defRPr/>
            </a:pPr>
            <a:endParaRPr lang="en-US" altLang="en-US" dirty="0"/>
          </a:p>
        </p:txBody>
      </p:sp>
      <p:sp>
        <p:nvSpPr>
          <p:cNvPr id="6" name="Footer Placeholder 4"/>
          <p:cNvSpPr>
            <a:spLocks noGrp="1"/>
          </p:cNvSpPr>
          <p:nvPr>
            <p:ph type="ftr" sz="quarter" idx="11"/>
          </p:nvPr>
        </p:nvSpPr>
        <p:spPr>
          <a:xfrm>
            <a:off x="1371600" y="4743450"/>
            <a:ext cx="2895600" cy="298450"/>
          </a:xfrm>
          <a:prstGeom prst="rect">
            <a:avLst/>
          </a:prstGeom>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030B180-980A-4C2D-9C31-B5AC196DC84D}" type="slidenum">
              <a:rPr lang="en-US" altLang="en-US"/>
              <a:pPr>
                <a:defRPr/>
              </a:pPr>
              <a:t>‹#›</a:t>
            </a:fld>
            <a:endParaRPr lang="en-US" altLang="en-US" dirty="0"/>
          </a:p>
        </p:txBody>
      </p:sp>
    </p:spTree>
    <p:extLst>
      <p:ext uri="{BB962C8B-B14F-4D97-AF65-F5344CB8AC3E}">
        <p14:creationId xmlns:p14="http://schemas.microsoft.com/office/powerpoint/2010/main" val="4049561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8153400" y="114300"/>
            <a:ext cx="838200" cy="261938"/>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90A2"/>
                </a:solidFill>
                <a:cs typeface="Arial" panose="020B0604020202020204" pitchFamily="34" charset="0"/>
              </a:defRPr>
            </a:lvl1pPr>
          </a:lstStyle>
          <a:p>
            <a:pPr>
              <a:defRPr/>
            </a:pPr>
            <a:fld id="{E3CB17CD-036C-4EC1-A2C2-4B62491978A5}" type="slidenum">
              <a:rPr lang="en-US" altLang="en-US"/>
              <a:pPr>
                <a:defRPr/>
              </a:pPr>
              <a:t>‹#›</a:t>
            </a:fld>
            <a:endParaRPr lang="en-US" altLang="en-US" dirty="0"/>
          </a:p>
        </p:txBody>
      </p:sp>
      <p:pic>
        <p:nvPicPr>
          <p:cNvPr id="8" name="Picture 7">
            <a:extLst>
              <a:ext uri="{FF2B5EF4-FFF2-40B4-BE49-F238E27FC236}">
                <a16:creationId xmlns:a16="http://schemas.microsoft.com/office/drawing/2014/main" id="{E5D47B8D-0DB2-4983-A0C3-668D3220666B}"/>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52400" y="4679266"/>
            <a:ext cx="1600200" cy="352544"/>
          </a:xfrm>
          <a:prstGeom prst="rect">
            <a:avLst/>
          </a:prstGeom>
        </p:spPr>
      </p:pic>
      <p:cxnSp>
        <p:nvCxnSpPr>
          <p:cNvPr id="9" name="Straight Connector 8">
            <a:extLst>
              <a:ext uri="{FF2B5EF4-FFF2-40B4-BE49-F238E27FC236}">
                <a16:creationId xmlns:a16="http://schemas.microsoft.com/office/drawing/2014/main" id="{4AF25341-515D-483D-8C17-78A39D155125}"/>
              </a:ext>
            </a:extLst>
          </p:cNvPr>
          <p:cNvCxnSpPr/>
          <p:nvPr userDrawn="1"/>
        </p:nvCxnSpPr>
        <p:spPr>
          <a:xfrm>
            <a:off x="1765570" y="4644743"/>
            <a:ext cx="0" cy="417966"/>
          </a:xfrm>
          <a:prstGeom prst="line">
            <a:avLst/>
          </a:prstGeom>
          <a:ln w="19050"/>
        </p:spPr>
        <p:style>
          <a:lnRef idx="1">
            <a:schemeClr val="accent5"/>
          </a:lnRef>
          <a:fillRef idx="0">
            <a:schemeClr val="accent5"/>
          </a:fillRef>
          <a:effectRef idx="0">
            <a:schemeClr val="accent5"/>
          </a:effectRef>
          <a:fontRef idx="minor">
            <a:schemeClr val="tx1"/>
          </a:fontRef>
        </p:style>
      </p:cxnSp>
      <p:pic>
        <p:nvPicPr>
          <p:cNvPr id="11" name="Picture 10">
            <a:extLst>
              <a:ext uri="{FF2B5EF4-FFF2-40B4-BE49-F238E27FC236}">
                <a16:creationId xmlns:a16="http://schemas.microsoft.com/office/drawing/2014/main" id="{90962C8B-BCB0-4AA2-AC85-59D177725A71}"/>
              </a:ext>
            </a:extLst>
          </p:cNvPr>
          <p:cNvPicPr>
            <a:picLocks noChangeAspect="1"/>
          </p:cNvPicPr>
          <p:nvPr userDrawn="1"/>
        </p:nvPicPr>
        <p:blipFill rotWithShape="1">
          <a:blip r:embed="rId21">
            <a:extLst>
              <a:ext uri="{28A0092B-C50C-407E-A947-70E740481C1C}">
                <a14:useLocalDpi xmlns:a14="http://schemas.microsoft.com/office/drawing/2010/main" val="0"/>
              </a:ext>
            </a:extLst>
          </a:blip>
          <a:srcRect t="1714"/>
          <a:stretch/>
        </p:blipFill>
        <p:spPr>
          <a:xfrm>
            <a:off x="1859624" y="4617530"/>
            <a:ext cx="1438363" cy="441783"/>
          </a:xfrm>
          <a:prstGeom prst="rect">
            <a:avLst/>
          </a:prstGeom>
        </p:spPr>
      </p:pic>
      <p:sp>
        <p:nvSpPr>
          <p:cNvPr id="2" name="TextBox 1">
            <a:extLst>
              <a:ext uri="{FF2B5EF4-FFF2-40B4-BE49-F238E27FC236}">
                <a16:creationId xmlns:a16="http://schemas.microsoft.com/office/drawing/2014/main" id="{595CCE92-37A4-4D43-BEEB-838319831324}"/>
              </a:ext>
            </a:extLst>
          </p:cNvPr>
          <p:cNvSpPr txBox="1"/>
          <p:nvPr userDrawn="1"/>
        </p:nvSpPr>
        <p:spPr>
          <a:xfrm>
            <a:off x="7535698" y="4970376"/>
            <a:ext cx="1297021" cy="184666"/>
          </a:xfrm>
          <a:prstGeom prst="rect">
            <a:avLst/>
          </a:prstGeom>
          <a:noFill/>
        </p:spPr>
        <p:txBody>
          <a:bodyPr wrap="square" rtlCol="0">
            <a:spAutoFit/>
          </a:bodyPr>
          <a:lstStyle/>
          <a:p>
            <a:pPr algn="r"/>
            <a:r>
              <a:rPr lang="en-US" sz="600" dirty="0">
                <a:solidFill>
                  <a:srgbClr val="2B3357"/>
                </a:solidFill>
              </a:rPr>
              <a:t>COPYRIGHT ©2020 MedAxiom</a:t>
            </a:r>
          </a:p>
        </p:txBody>
      </p:sp>
    </p:spTree>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30" r:id="rId7"/>
    <p:sldLayoutId id="2147483804" r:id="rId8"/>
    <p:sldLayoutId id="2147483805" r:id="rId9"/>
    <p:sldLayoutId id="2147483806" r:id="rId10"/>
    <p:sldLayoutId id="2147483818" r:id="rId11"/>
    <p:sldLayoutId id="2147483819" r:id="rId12"/>
    <p:sldLayoutId id="2147483820" r:id="rId13"/>
    <p:sldLayoutId id="2147483823" r:id="rId14"/>
    <p:sldLayoutId id="2147483826" r:id="rId15"/>
    <p:sldLayoutId id="2147483827" r:id="rId16"/>
    <p:sldLayoutId id="2147483828" r:id="rId17"/>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Garamond"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Garamond"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Garamond"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Garamond"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Garamond" charset="0"/>
          <a:ea typeface="ＭＳ Ｐゴシック" charset="0"/>
        </a:defRPr>
      </a:lvl6pPr>
      <a:lvl7pPr marL="914400" algn="ctr" rtl="0" fontAlgn="base">
        <a:spcBef>
          <a:spcPct val="0"/>
        </a:spcBef>
        <a:spcAft>
          <a:spcPct val="0"/>
        </a:spcAft>
        <a:defRPr sz="4400">
          <a:solidFill>
            <a:schemeClr val="tx1"/>
          </a:solidFill>
          <a:latin typeface="Garamond" charset="0"/>
          <a:ea typeface="ＭＳ Ｐゴシック" charset="0"/>
        </a:defRPr>
      </a:lvl7pPr>
      <a:lvl8pPr marL="1371600" algn="ctr" rtl="0" fontAlgn="base">
        <a:spcBef>
          <a:spcPct val="0"/>
        </a:spcBef>
        <a:spcAft>
          <a:spcPct val="0"/>
        </a:spcAft>
        <a:defRPr sz="4400">
          <a:solidFill>
            <a:schemeClr val="tx1"/>
          </a:solidFill>
          <a:latin typeface="Garamond" charset="0"/>
          <a:ea typeface="ＭＳ Ｐゴシック" charset="0"/>
        </a:defRPr>
      </a:lvl8pPr>
      <a:lvl9pPr marL="1828800" algn="ctr" rtl="0" fontAlgn="base">
        <a:spcBef>
          <a:spcPct val="0"/>
        </a:spcBef>
        <a:spcAft>
          <a:spcPct val="0"/>
        </a:spcAft>
        <a:defRPr sz="4400">
          <a:solidFill>
            <a:schemeClr val="tx1"/>
          </a:solidFill>
          <a:latin typeface="Garamond"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hyperlink" Target="https://innovation.cms.gov/media/document/bcpi-model-overview-fact-sheet-my4" TargetMode="External"/><Relationship Id="rId3" Type="http://schemas.openxmlformats.org/officeDocument/2006/relationships/slideLayout" Target="../slideLayouts/slideLayout2.xml"/><Relationship Id="rId7" Type="http://schemas.openxmlformats.org/officeDocument/2006/relationships/hyperlink" Target="https://innovation.cms.gov/innovation-models/bpci-advanced" TargetMode="Externa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hyperlink" Target="https://innovation.cms.gov/innovation-models/bpci-advanced/quality-measures-fact-sheets" TargetMode="External"/><Relationship Id="rId5" Type="http://schemas.openxmlformats.org/officeDocument/2006/relationships/hyperlink" Target="https://innovation.cms.gov/media/document/bpci-advanced-quality-faqs" TargetMode="External"/><Relationship Id="rId4" Type="http://schemas.openxmlformats.org/officeDocument/2006/relationships/notesSlide" Target="../notesSlides/notesSlide11.xml"/><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4.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4.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4.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txBox="1">
            <a:spLocks/>
          </p:cNvSpPr>
          <p:nvPr/>
        </p:nvSpPr>
        <p:spPr bwMode="auto">
          <a:xfrm>
            <a:off x="723900" y="1276350"/>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Franklin Gothic Book" panose="020B05030201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Franklin Gothic Book" panose="020B05030201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Franklin Gothic Book" panose="020B05030201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9pPr>
          </a:lstStyle>
          <a:p>
            <a:pPr algn="ctr" eaLnBrk="1" hangingPunct="1">
              <a:spcBef>
                <a:spcPct val="0"/>
              </a:spcBef>
              <a:buFontTx/>
              <a:buNone/>
            </a:pPr>
            <a:r>
              <a:rPr lang="en-US" altLang="en-US" sz="5400" b="1" dirty="0">
                <a:solidFill>
                  <a:srgbClr val="00386B"/>
                </a:solidFill>
                <a:latin typeface="Garamond" panose="02020404030301010803" pitchFamily="18" charset="0"/>
              </a:rPr>
              <a:t>BPCI-Advanced</a:t>
            </a:r>
          </a:p>
          <a:p>
            <a:pPr algn="ctr" eaLnBrk="1" hangingPunct="1">
              <a:spcBef>
                <a:spcPct val="0"/>
              </a:spcBef>
              <a:buFontTx/>
              <a:buNone/>
            </a:pPr>
            <a:r>
              <a:rPr lang="en-US" altLang="en-US" sz="5400" b="1" dirty="0">
                <a:solidFill>
                  <a:srgbClr val="00386B"/>
                </a:solidFill>
                <a:latin typeface="Garamond" panose="02020404030301010803" pitchFamily="18" charset="0"/>
              </a:rPr>
              <a:t>Alternative Quality Measures – Chest Pain MI</a:t>
            </a:r>
          </a:p>
        </p:txBody>
      </p:sp>
      <p:sp>
        <p:nvSpPr>
          <p:cNvPr id="4" name="Rectangle 3">
            <a:extLst>
              <a:ext uri="{FF2B5EF4-FFF2-40B4-BE49-F238E27FC236}">
                <a16:creationId xmlns:a16="http://schemas.microsoft.com/office/drawing/2014/main" id="{DE70FBD5-094F-47D4-B2EA-18A8EF1FAED4}"/>
              </a:ext>
            </a:extLst>
          </p:cNvPr>
          <p:cNvSpPr/>
          <p:nvPr/>
        </p:nvSpPr>
        <p:spPr>
          <a:xfrm>
            <a:off x="0" y="4617530"/>
            <a:ext cx="5410200" cy="525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2CF0C2D7-3D36-4145-9B23-FFE500876461}"/>
              </a:ext>
            </a:extLst>
          </p:cNvPr>
          <p:cNvSpPr>
            <a:spLocks noGrp="1"/>
          </p:cNvSpPr>
          <p:nvPr>
            <p:ph type="sldNum" sz="quarter" idx="12"/>
          </p:nvPr>
        </p:nvSpPr>
        <p:spPr/>
        <p:txBody>
          <a:bodyPr/>
          <a:lstStyle/>
          <a:p>
            <a:pPr>
              <a:defRPr/>
            </a:pPr>
            <a:fld id="{9419253C-A08A-49E7-91CE-C4B4B3E9BD4B}" type="slidenum">
              <a:rPr lang="en-US" altLang="en-US" smtClean="0"/>
              <a:pPr>
                <a:defRPr/>
              </a:pPr>
              <a:t>1</a:t>
            </a:fld>
            <a:endParaRPr lang="en-US" altLang="en-US" dirty="0"/>
          </a:p>
        </p:txBody>
      </p:sp>
      <p:sp>
        <p:nvSpPr>
          <p:cNvPr id="3" name="Subtitle 2">
            <a:extLst>
              <a:ext uri="{FF2B5EF4-FFF2-40B4-BE49-F238E27FC236}">
                <a16:creationId xmlns:a16="http://schemas.microsoft.com/office/drawing/2014/main" id="{7E85976E-09A4-4E4B-BAA3-E94347292C18}"/>
              </a:ext>
            </a:extLst>
          </p:cNvPr>
          <p:cNvSpPr txBox="1">
            <a:spLocks/>
          </p:cNvSpPr>
          <p:nvPr/>
        </p:nvSpPr>
        <p:spPr bwMode="auto">
          <a:xfrm>
            <a:off x="381000" y="3646487"/>
            <a:ext cx="8458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normAutofit/>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ＭＳ Ｐゴシック" charset="0"/>
                <a:cs typeface="ＭＳ Ｐゴシック" charset="0"/>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ＭＳ Ｐゴシック" charset="0"/>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ＭＳ Ｐゴシック" charset="0"/>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buFont typeface="Arial" pitchFamily="34" charset="0"/>
              <a:buNone/>
              <a:defRPr/>
            </a:pPr>
            <a:r>
              <a:rPr lang="en-US" sz="2000" dirty="0">
                <a:latin typeface="Garamond" pitchFamily="18" charset="0"/>
                <a:ea typeface="+mn-ea"/>
                <a:cs typeface="+mn-cs"/>
              </a:rPr>
              <a:t>Ginger Biesbrock PA-C, MPH, PA-C, AACC</a:t>
            </a:r>
          </a:p>
          <a:p>
            <a:pPr eaLnBrk="1" fontAlgn="auto" hangingPunct="1">
              <a:spcAft>
                <a:spcPts val="0"/>
              </a:spcAft>
              <a:buFont typeface="Arial" pitchFamily="34" charset="0"/>
              <a:buNone/>
              <a:defRPr/>
            </a:pPr>
            <a:r>
              <a:rPr lang="en-US" sz="2000" dirty="0">
                <a:latin typeface="Garamond" pitchFamily="18" charset="0"/>
                <a:ea typeface="+mn-ea"/>
                <a:cs typeface="+mn-cs"/>
              </a:rPr>
              <a:t>Executive Vice President, Care Transformation</a:t>
            </a:r>
          </a:p>
          <a:p>
            <a:pPr eaLnBrk="1" fontAlgn="auto" hangingPunct="1">
              <a:spcAft>
                <a:spcPts val="0"/>
              </a:spcAft>
              <a:buFont typeface="Arial" pitchFamily="34" charset="0"/>
              <a:buNone/>
              <a:defRPr/>
            </a:pPr>
            <a:r>
              <a:rPr lang="en-US" sz="2000" dirty="0">
                <a:latin typeface="Garamond" pitchFamily="18" charset="0"/>
                <a:ea typeface="+mn-ea"/>
                <a:cs typeface="+mn-cs"/>
              </a:rPr>
              <a:t>MedAxiom</a:t>
            </a:r>
          </a:p>
        </p:txBody>
      </p:sp>
      <p:pic>
        <p:nvPicPr>
          <p:cNvPr id="6" name="Audio 5">
            <a:hlinkClick r:id="" action="ppaction://media"/>
            <a:extLst>
              <a:ext uri="{FF2B5EF4-FFF2-40B4-BE49-F238E27FC236}">
                <a16:creationId xmlns:a16="http://schemas.microsoft.com/office/drawing/2014/main" id="{419451C6-B18B-4328-9565-463548859AD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43815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9728"/>
    </mc:Choice>
    <mc:Fallback xmlns="">
      <p:transition spd="slow" advTm="97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FCE2F-E866-435F-9916-1A4B7B8401E5}"/>
              </a:ext>
            </a:extLst>
          </p:cNvPr>
          <p:cNvSpPr>
            <a:spLocks noGrp="1"/>
          </p:cNvSpPr>
          <p:nvPr>
            <p:ph type="title"/>
          </p:nvPr>
        </p:nvSpPr>
        <p:spPr/>
        <p:txBody>
          <a:bodyPr/>
          <a:lstStyle/>
          <a:p>
            <a:r>
              <a:rPr lang="en-US" sz="3600" dirty="0"/>
              <a:t>Acute Myocardial Infarction(AMI)</a:t>
            </a:r>
          </a:p>
        </p:txBody>
      </p:sp>
      <p:pic>
        <p:nvPicPr>
          <p:cNvPr id="6" name="Content Placeholder 5">
            <a:extLst>
              <a:ext uri="{FF2B5EF4-FFF2-40B4-BE49-F238E27FC236}">
                <a16:creationId xmlns:a16="http://schemas.microsoft.com/office/drawing/2014/main" id="{93839FFA-98BB-4969-A066-B93BE6525E8C}"/>
              </a:ext>
            </a:extLst>
          </p:cNvPr>
          <p:cNvPicPr>
            <a:picLocks noGrp="1" noChangeAspect="1"/>
          </p:cNvPicPr>
          <p:nvPr>
            <p:ph idx="1"/>
          </p:nvPr>
        </p:nvPicPr>
        <p:blipFill rotWithShape="1">
          <a:blip r:embed="rId5"/>
          <a:srcRect r="968" b="3672"/>
          <a:stretch/>
        </p:blipFill>
        <p:spPr>
          <a:xfrm>
            <a:off x="457200" y="1361761"/>
            <a:ext cx="8149897" cy="2958101"/>
          </a:xfrm>
        </p:spPr>
      </p:pic>
      <p:sp>
        <p:nvSpPr>
          <p:cNvPr id="4" name="Slide Number Placeholder 3">
            <a:extLst>
              <a:ext uri="{FF2B5EF4-FFF2-40B4-BE49-F238E27FC236}">
                <a16:creationId xmlns:a16="http://schemas.microsoft.com/office/drawing/2014/main" id="{DB981DF3-EA53-44B8-8FE1-2393A7AEFF47}"/>
              </a:ext>
            </a:extLst>
          </p:cNvPr>
          <p:cNvSpPr>
            <a:spLocks noGrp="1"/>
          </p:cNvSpPr>
          <p:nvPr>
            <p:ph type="sldNum" sz="quarter" idx="12"/>
          </p:nvPr>
        </p:nvSpPr>
        <p:spPr/>
        <p:txBody>
          <a:bodyPr/>
          <a:lstStyle/>
          <a:p>
            <a:pPr>
              <a:defRPr/>
            </a:pPr>
            <a:fld id="{20202BB9-BCC9-4EF9-99AA-F0DF2E152B14}" type="slidenum">
              <a:rPr lang="en-US" altLang="en-US" smtClean="0"/>
              <a:pPr>
                <a:defRPr/>
              </a:pPr>
              <a:t>10</a:t>
            </a:fld>
            <a:endParaRPr lang="en-US" altLang="en-US" dirty="0"/>
          </a:p>
        </p:txBody>
      </p:sp>
      <p:pic>
        <p:nvPicPr>
          <p:cNvPr id="3" name="Audio 2">
            <a:hlinkClick r:id="" action="ppaction://media"/>
            <a:extLst>
              <a:ext uri="{FF2B5EF4-FFF2-40B4-BE49-F238E27FC236}">
                <a16:creationId xmlns:a16="http://schemas.microsoft.com/office/drawing/2014/main" id="{CE79AAAD-AC04-4B67-BCD5-BB2A0F0A2EA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4381500"/>
            <a:ext cx="609600" cy="609600"/>
          </a:xfrm>
          <a:prstGeom prst="rect">
            <a:avLst/>
          </a:prstGeom>
        </p:spPr>
      </p:pic>
    </p:spTree>
    <p:extLst>
      <p:ext uri="{BB962C8B-B14F-4D97-AF65-F5344CB8AC3E}">
        <p14:creationId xmlns:p14="http://schemas.microsoft.com/office/powerpoint/2010/main" val="4022946965"/>
      </p:ext>
    </p:extLst>
  </p:cSld>
  <p:clrMapOvr>
    <a:masterClrMapping/>
  </p:clrMapOvr>
  <mc:AlternateContent xmlns:mc="http://schemas.openxmlformats.org/markup-compatibility/2006" xmlns:p14="http://schemas.microsoft.com/office/powerpoint/2010/main">
    <mc:Choice Requires="p14">
      <p:transition spd="slow" p14:dur="2000" advTm="12228"/>
    </mc:Choice>
    <mc:Fallback xmlns="">
      <p:transition spd="slow" advTm="122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B5E1C-A07E-4525-9A79-202BEFEDF1A0}"/>
              </a:ext>
            </a:extLst>
          </p:cNvPr>
          <p:cNvSpPr>
            <a:spLocks noGrp="1"/>
          </p:cNvSpPr>
          <p:nvPr>
            <p:ph type="title"/>
          </p:nvPr>
        </p:nvSpPr>
        <p:spPr/>
        <p:txBody>
          <a:bodyPr/>
          <a:lstStyle/>
          <a:p>
            <a:r>
              <a:rPr lang="en-US" dirty="0"/>
              <a:t>For more information</a:t>
            </a:r>
          </a:p>
        </p:txBody>
      </p:sp>
      <p:sp>
        <p:nvSpPr>
          <p:cNvPr id="3" name="Content Placeholder 2">
            <a:extLst>
              <a:ext uri="{FF2B5EF4-FFF2-40B4-BE49-F238E27FC236}">
                <a16:creationId xmlns:a16="http://schemas.microsoft.com/office/drawing/2014/main" id="{8F173BE0-56AE-431A-97A7-62FA9251B0D3}"/>
              </a:ext>
            </a:extLst>
          </p:cNvPr>
          <p:cNvSpPr>
            <a:spLocks noGrp="1"/>
          </p:cNvSpPr>
          <p:nvPr>
            <p:ph idx="1"/>
          </p:nvPr>
        </p:nvSpPr>
        <p:spPr>
          <a:xfrm>
            <a:off x="874971" y="1331728"/>
            <a:ext cx="7696200" cy="3394075"/>
          </a:xfrm>
        </p:spPr>
        <p:txBody>
          <a:bodyPr/>
          <a:lstStyle/>
          <a:p>
            <a:pPr marL="0" indent="0">
              <a:spcBef>
                <a:spcPts val="1800"/>
              </a:spcBef>
              <a:buNone/>
            </a:pPr>
            <a:r>
              <a:rPr lang="en-US" sz="1400" dirty="0">
                <a:hlinkClick r:id="rId5"/>
              </a:rPr>
              <a:t>https://innovation.cms.gov/media/document/bpci-advanced-quality-faqs</a:t>
            </a:r>
            <a:endParaRPr lang="en-US" sz="1400" dirty="0"/>
          </a:p>
          <a:p>
            <a:pPr marL="0" indent="0">
              <a:spcBef>
                <a:spcPts val="1800"/>
              </a:spcBef>
              <a:buNone/>
            </a:pPr>
            <a:r>
              <a:rPr lang="en-US" sz="1400" dirty="0">
                <a:hlinkClick r:id="rId6"/>
              </a:rPr>
              <a:t>https://innovation.cms.gov/innovation-models/bpci-advanced/quality-measures-fact-sheets</a:t>
            </a:r>
            <a:endParaRPr lang="en-US" sz="1400" dirty="0"/>
          </a:p>
          <a:p>
            <a:pPr marL="0" indent="0">
              <a:spcBef>
                <a:spcPts val="1800"/>
              </a:spcBef>
              <a:buNone/>
            </a:pPr>
            <a:r>
              <a:rPr lang="en-US" sz="1400" dirty="0">
                <a:hlinkClick r:id="rId7"/>
              </a:rPr>
              <a:t>https://innovation.cms.gov/innovation-models/bpci-advanced</a:t>
            </a:r>
            <a:endParaRPr lang="en-US" sz="1400" dirty="0"/>
          </a:p>
          <a:p>
            <a:pPr marL="0" indent="0">
              <a:spcBef>
                <a:spcPts val="1800"/>
              </a:spcBef>
              <a:buNone/>
            </a:pPr>
            <a:r>
              <a:rPr lang="en-US" sz="1400" u="sng" dirty="0">
                <a:solidFill>
                  <a:schemeClr val="accent4">
                    <a:lumMod val="60000"/>
                    <a:lumOff val="40000"/>
                  </a:schemeClr>
                </a:solidFill>
                <a:hlinkClick r:id="rId8"/>
              </a:rPr>
              <a:t>https://innovation.cms.gov/media/document/bcpi-model-overview-fact-sheet-my4</a:t>
            </a:r>
            <a:endParaRPr lang="en-US" sz="1400" u="sng" dirty="0">
              <a:solidFill>
                <a:schemeClr val="accent4">
                  <a:lumMod val="60000"/>
                  <a:lumOff val="40000"/>
                </a:schemeClr>
              </a:solidFill>
            </a:endParaRPr>
          </a:p>
          <a:p>
            <a:pPr marL="0" indent="0">
              <a:spcBef>
                <a:spcPts val="1800"/>
              </a:spcBef>
              <a:buNone/>
            </a:pPr>
            <a:r>
              <a:rPr lang="en-US" sz="1400" u="sng" dirty="0">
                <a:solidFill>
                  <a:schemeClr val="accent4">
                    <a:lumMod val="60000"/>
                    <a:lumOff val="40000"/>
                  </a:schemeClr>
                </a:solidFill>
              </a:rPr>
              <a:t>https://innovation.cms.gov/media/document/bpci-advanced-clinical-episodes-quality-measures-correlation-table-my4</a:t>
            </a:r>
          </a:p>
        </p:txBody>
      </p:sp>
      <p:sp>
        <p:nvSpPr>
          <p:cNvPr id="4" name="Slide Number Placeholder 3">
            <a:extLst>
              <a:ext uri="{FF2B5EF4-FFF2-40B4-BE49-F238E27FC236}">
                <a16:creationId xmlns:a16="http://schemas.microsoft.com/office/drawing/2014/main" id="{73DBD72B-DB28-4185-9140-054CA0222214}"/>
              </a:ext>
            </a:extLst>
          </p:cNvPr>
          <p:cNvSpPr>
            <a:spLocks noGrp="1"/>
          </p:cNvSpPr>
          <p:nvPr>
            <p:ph type="sldNum" sz="quarter" idx="12"/>
          </p:nvPr>
        </p:nvSpPr>
        <p:spPr/>
        <p:txBody>
          <a:bodyPr/>
          <a:lstStyle/>
          <a:p>
            <a:pPr>
              <a:defRPr/>
            </a:pPr>
            <a:fld id="{20202BB9-BCC9-4EF9-99AA-F0DF2E152B14}" type="slidenum">
              <a:rPr lang="en-US" altLang="en-US" smtClean="0"/>
              <a:pPr>
                <a:defRPr/>
              </a:pPr>
              <a:t>11</a:t>
            </a:fld>
            <a:endParaRPr lang="en-US" altLang="en-US" dirty="0"/>
          </a:p>
        </p:txBody>
      </p:sp>
      <p:pic>
        <p:nvPicPr>
          <p:cNvPr id="5" name="Audio 4">
            <a:hlinkClick r:id="" action="ppaction://media"/>
            <a:extLst>
              <a:ext uri="{FF2B5EF4-FFF2-40B4-BE49-F238E27FC236}">
                <a16:creationId xmlns:a16="http://schemas.microsoft.com/office/drawing/2014/main" id="{1D0B1B71-68DB-44F7-B2D6-B6CC46C0ADA0}"/>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382000" y="4381500"/>
            <a:ext cx="609600" cy="609600"/>
          </a:xfrm>
          <a:prstGeom prst="rect">
            <a:avLst/>
          </a:prstGeom>
        </p:spPr>
      </p:pic>
    </p:spTree>
    <p:extLst>
      <p:ext uri="{BB962C8B-B14F-4D97-AF65-F5344CB8AC3E}">
        <p14:creationId xmlns:p14="http://schemas.microsoft.com/office/powerpoint/2010/main" val="4181938211"/>
      </p:ext>
    </p:extLst>
  </p:cSld>
  <p:clrMapOvr>
    <a:masterClrMapping/>
  </p:clrMapOvr>
  <mc:AlternateContent xmlns:mc="http://schemas.openxmlformats.org/markup-compatibility/2006" xmlns:p14="http://schemas.microsoft.com/office/powerpoint/2010/main">
    <mc:Choice Requires="p14">
      <p:transition spd="slow" p14:dur="2000" advTm="10503"/>
    </mc:Choice>
    <mc:Fallback xmlns="">
      <p:transition spd="slow" advTm="105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35B4C9-9C1D-439C-A32F-9F945F1DE87A}"/>
              </a:ext>
            </a:extLst>
          </p:cNvPr>
          <p:cNvSpPr>
            <a:spLocks noGrp="1"/>
          </p:cNvSpPr>
          <p:nvPr>
            <p:ph idx="1"/>
          </p:nvPr>
        </p:nvSpPr>
        <p:spPr>
          <a:xfrm>
            <a:off x="1101798" y="1200150"/>
            <a:ext cx="6654654" cy="3394075"/>
          </a:xfrm>
        </p:spPr>
        <p:txBody>
          <a:bodyPr/>
          <a:lstStyle/>
          <a:p>
            <a:pPr marL="0" indent="0" algn="ctr">
              <a:buNone/>
            </a:pPr>
            <a:r>
              <a:rPr lang="en-US" sz="2400" b="1" dirty="0">
                <a:effectLst/>
                <a:latin typeface="Helvetica"/>
                <a:ea typeface="Calibri" panose="020F0502020204030204" pitchFamily="34" charset="0"/>
                <a:cs typeface="Helvetica"/>
              </a:rPr>
              <a:t>Disclaimer</a:t>
            </a:r>
            <a:r>
              <a:rPr lang="en-US" sz="2400" dirty="0">
                <a:effectLst/>
                <a:latin typeface="Helvetica"/>
                <a:ea typeface="Calibri" panose="020F0502020204030204" pitchFamily="34" charset="0"/>
                <a:cs typeface="Helvetica"/>
              </a:rPr>
              <a:t>: The Centers for Medicare &amp; Medicaid Services (CMS) did not produce or endorse these materials nor does CMS assume responsibility for or make any guarantees of the completeness, accuracy, or reliability of any information contained herein.</a:t>
            </a:r>
            <a:r>
              <a:rPr lang="en-US" sz="2400" dirty="0">
                <a:latin typeface="Helvetica"/>
                <a:ea typeface="Calibri" panose="020F0502020204030204" pitchFamily="34" charset="0"/>
                <a:cs typeface="Helvetica"/>
              </a:rPr>
              <a:t> </a:t>
            </a:r>
            <a:endParaRPr lang="en-US" sz="2400" dirty="0">
              <a:effectLst/>
              <a:latin typeface="Helvetica"/>
              <a:ea typeface="Calibri" panose="020F0502020204030204" pitchFamily="34" charset="0"/>
              <a:cs typeface="Helvetica"/>
            </a:endParaRPr>
          </a:p>
          <a:p>
            <a:endParaRPr lang="en-US" sz="2800" dirty="0">
              <a:latin typeface="Helvetica"/>
              <a:cs typeface="Helvetica"/>
            </a:endParaRPr>
          </a:p>
        </p:txBody>
      </p:sp>
      <p:sp>
        <p:nvSpPr>
          <p:cNvPr id="4" name="Slide Number Placeholder 3">
            <a:extLst>
              <a:ext uri="{FF2B5EF4-FFF2-40B4-BE49-F238E27FC236}">
                <a16:creationId xmlns:a16="http://schemas.microsoft.com/office/drawing/2014/main" id="{781EC4EA-4A69-4932-9B64-161D73AB4392}"/>
              </a:ext>
            </a:extLst>
          </p:cNvPr>
          <p:cNvSpPr>
            <a:spLocks noGrp="1"/>
          </p:cNvSpPr>
          <p:nvPr>
            <p:ph type="sldNum" sz="quarter" idx="12"/>
          </p:nvPr>
        </p:nvSpPr>
        <p:spPr/>
        <p:txBody>
          <a:bodyPr/>
          <a:lstStyle/>
          <a:p>
            <a:pPr>
              <a:defRPr/>
            </a:pPr>
            <a:fld id="{20202BB9-BCC9-4EF9-99AA-F0DF2E152B14}" type="slidenum">
              <a:rPr lang="en-US" altLang="en-US" smtClean="0"/>
              <a:pPr>
                <a:defRPr/>
              </a:pPr>
              <a:t>2</a:t>
            </a:fld>
            <a:endParaRPr lang="en-US" altLang="en-US" dirty="0"/>
          </a:p>
        </p:txBody>
      </p:sp>
      <p:pic>
        <p:nvPicPr>
          <p:cNvPr id="5" name="Audio 4">
            <a:hlinkClick r:id="" action="ppaction://media"/>
            <a:extLst>
              <a:ext uri="{FF2B5EF4-FFF2-40B4-BE49-F238E27FC236}">
                <a16:creationId xmlns:a16="http://schemas.microsoft.com/office/drawing/2014/main" id="{3560CB2F-EFAE-4CFD-A450-EA796688A4E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4381500"/>
            <a:ext cx="609600" cy="609600"/>
          </a:xfrm>
          <a:prstGeom prst="rect">
            <a:avLst/>
          </a:prstGeom>
        </p:spPr>
      </p:pic>
    </p:spTree>
    <p:extLst>
      <p:ext uri="{BB962C8B-B14F-4D97-AF65-F5344CB8AC3E}">
        <p14:creationId xmlns:p14="http://schemas.microsoft.com/office/powerpoint/2010/main" val="3549525243"/>
      </p:ext>
    </p:extLst>
  </p:cSld>
  <p:clrMapOvr>
    <a:masterClrMapping/>
  </p:clrMapOvr>
  <mc:AlternateContent xmlns:mc="http://schemas.openxmlformats.org/markup-compatibility/2006" xmlns:p14="http://schemas.microsoft.com/office/powerpoint/2010/main">
    <mc:Choice Requires="p14">
      <p:transition spd="slow" p14:dur="2000" advTm="19330"/>
    </mc:Choice>
    <mc:Fallback xmlns="">
      <p:transition spd="slow" advTm="193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5A17E8D-16BE-49BC-B034-6E1D82AA981F}"/>
              </a:ext>
            </a:extLst>
          </p:cNvPr>
          <p:cNvSpPr/>
          <p:nvPr/>
        </p:nvSpPr>
        <p:spPr>
          <a:xfrm>
            <a:off x="0" y="2571750"/>
            <a:ext cx="9144000" cy="1219200"/>
          </a:xfrm>
          <a:prstGeom prst="rect">
            <a:avLst/>
          </a:prstGeom>
          <a:gradFill flip="none" rotWithShape="1">
            <a:gsLst>
              <a:gs pos="0">
                <a:srgbClr val="002350"/>
              </a:gs>
              <a:gs pos="23000">
                <a:srgbClr val="002350">
                  <a:alpha val="75000"/>
                </a:srgbClr>
              </a:gs>
              <a:gs pos="50000">
                <a:srgbClr val="002350">
                  <a:alpha val="69000"/>
                </a:srgbClr>
              </a:gs>
              <a:gs pos="96460">
                <a:srgbClr val="002350">
                  <a:alpha val="10000"/>
                </a:srgbClr>
              </a:gs>
              <a:gs pos="79000">
                <a:srgbClr val="002350">
                  <a:alpha val="48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C8EA0BB5-6243-9548-8CCF-7518DF539B50}"/>
              </a:ext>
            </a:extLst>
          </p:cNvPr>
          <p:cNvSpPr txBox="1"/>
          <p:nvPr/>
        </p:nvSpPr>
        <p:spPr>
          <a:xfrm>
            <a:off x="381000" y="2858184"/>
            <a:ext cx="7010400" cy="646331"/>
          </a:xfrm>
          <a:prstGeom prst="rect">
            <a:avLst/>
          </a:prstGeom>
          <a:noFill/>
        </p:spPr>
        <p:txBody>
          <a:bodyPr wrap="square" rtlCol="0">
            <a:spAutoFit/>
          </a:bodyPr>
          <a:lstStyle/>
          <a:p>
            <a:r>
              <a:rPr lang="en-US" sz="3600" dirty="0">
                <a:solidFill>
                  <a:schemeClr val="bg1"/>
                </a:solidFill>
                <a:latin typeface="Garamond"/>
                <a:cs typeface="Helvetica" panose="020B0604020202020204" pitchFamily="34" charset="0"/>
              </a:rPr>
              <a:t>I. Introduction of BPCI-Advanced</a:t>
            </a:r>
          </a:p>
        </p:txBody>
      </p:sp>
      <p:sp>
        <p:nvSpPr>
          <p:cNvPr id="4" name="Slide Number Placeholder 5">
            <a:extLst>
              <a:ext uri="{FF2B5EF4-FFF2-40B4-BE49-F238E27FC236}">
                <a16:creationId xmlns:a16="http://schemas.microsoft.com/office/drawing/2014/main" id="{4F4E49E7-55E8-405C-AF56-DE467A241A46}"/>
              </a:ext>
            </a:extLst>
          </p:cNvPr>
          <p:cNvSpPr txBox="1">
            <a:spLocks/>
          </p:cNvSpPr>
          <p:nvPr/>
        </p:nvSpPr>
        <p:spPr>
          <a:xfrm>
            <a:off x="8153400" y="114300"/>
            <a:ext cx="838200" cy="261938"/>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200" kern="1200" smtClean="0">
                <a:solidFill>
                  <a:srgbClr val="8990A2"/>
                </a:solidFill>
                <a:latin typeface="Franklin Gothic Book" panose="020B0503020102020204" pitchFamily="34" charset="0"/>
                <a:ea typeface="MS PGothic" panose="020B0600070205080204" pitchFamily="34" charset="-128"/>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9pPr>
          </a:lstStyle>
          <a:p>
            <a:pPr>
              <a:defRPr/>
            </a:pPr>
            <a:fld id="{E3CB17CD-036C-4EC1-A2C2-4B62491978A5}" type="slidenum">
              <a:rPr lang="en-US" altLang="en-US" smtClean="0"/>
              <a:pPr>
                <a:defRPr/>
              </a:pPr>
              <a:t>3</a:t>
            </a:fld>
            <a:endParaRPr lang="en-US" altLang="en-US" dirty="0"/>
          </a:p>
        </p:txBody>
      </p:sp>
      <p:pic>
        <p:nvPicPr>
          <p:cNvPr id="2" name="Audio 1">
            <a:hlinkClick r:id="" action="ppaction://media"/>
            <a:extLst>
              <a:ext uri="{FF2B5EF4-FFF2-40B4-BE49-F238E27FC236}">
                <a16:creationId xmlns:a16="http://schemas.microsoft.com/office/drawing/2014/main" id="{51D6A256-A7AC-4EA1-8018-4753947AB2B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4381500"/>
            <a:ext cx="609600" cy="609600"/>
          </a:xfrm>
          <a:prstGeom prst="rect">
            <a:avLst/>
          </a:prstGeom>
        </p:spPr>
      </p:pic>
    </p:spTree>
    <p:extLst>
      <p:ext uri="{BB962C8B-B14F-4D97-AF65-F5344CB8AC3E}">
        <p14:creationId xmlns:p14="http://schemas.microsoft.com/office/powerpoint/2010/main" val="2540585298"/>
      </p:ext>
    </p:extLst>
  </p:cSld>
  <p:clrMapOvr>
    <a:masterClrMapping/>
  </p:clrMapOvr>
  <mc:AlternateContent xmlns:mc="http://schemas.openxmlformats.org/markup-compatibility/2006" xmlns:p14="http://schemas.microsoft.com/office/powerpoint/2010/main">
    <mc:Choice Requires="p14">
      <p:transition spd="slow" p14:dur="2000" advTm="4603"/>
    </mc:Choice>
    <mc:Fallback xmlns="">
      <p:transition spd="slow" advTm="46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01BFDEA-70EC-45CB-A1D2-BCC7F5668D2C}"/>
              </a:ext>
            </a:extLst>
          </p:cNvPr>
          <p:cNvSpPr/>
          <p:nvPr/>
        </p:nvSpPr>
        <p:spPr>
          <a:xfrm>
            <a:off x="762000" y="2266110"/>
            <a:ext cx="3200400" cy="916080"/>
          </a:xfrm>
          <a:custGeom>
            <a:avLst/>
            <a:gdLst>
              <a:gd name="connsiteX0" fmla="*/ 0 w 1482272"/>
              <a:gd name="connsiteY0" fmla="*/ 0 h 586536"/>
              <a:gd name="connsiteX1" fmla="*/ 1482272 w 1482272"/>
              <a:gd name="connsiteY1" fmla="*/ 0 h 586536"/>
              <a:gd name="connsiteX2" fmla="*/ 1482272 w 1482272"/>
              <a:gd name="connsiteY2" fmla="*/ 586536 h 586536"/>
              <a:gd name="connsiteX3" fmla="*/ 0 w 1482272"/>
              <a:gd name="connsiteY3" fmla="*/ 586536 h 586536"/>
              <a:gd name="connsiteX4" fmla="*/ 0 w 1482272"/>
              <a:gd name="connsiteY4" fmla="*/ 0 h 586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272" h="586536">
                <a:moveTo>
                  <a:pt x="0" y="0"/>
                </a:moveTo>
                <a:lnTo>
                  <a:pt x="1482272" y="0"/>
                </a:lnTo>
                <a:lnTo>
                  <a:pt x="1482272" y="586536"/>
                </a:lnTo>
                <a:lnTo>
                  <a:pt x="0" y="586536"/>
                </a:lnTo>
                <a:lnTo>
                  <a:pt x="0" y="0"/>
                </a:lnTo>
                <a:close/>
              </a:path>
            </a:pathLst>
          </a:custGeom>
          <a:solidFill>
            <a:srgbClr val="002350"/>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896" tIns="32512" rIns="56896" bIns="32512" numCol="1" spcCol="1270" anchor="ctr" anchorCtr="0">
            <a:noAutofit/>
          </a:bodyPr>
          <a:lstStyle/>
          <a:p>
            <a:pPr marL="0" lvl="0" indent="0" algn="ctr" defTabSz="355600">
              <a:lnSpc>
                <a:spcPct val="90000"/>
              </a:lnSpc>
              <a:spcBef>
                <a:spcPct val="0"/>
              </a:spcBef>
              <a:spcAft>
                <a:spcPct val="35000"/>
              </a:spcAft>
              <a:buNone/>
            </a:pPr>
            <a:r>
              <a:rPr lang="en-US" sz="1250" b="0" i="0" kern="1200" dirty="0">
                <a:latin typeface="Helvetica" panose="020B0604020202020204" pitchFamily="34" charset="0"/>
                <a:cs typeface="Helvetica" panose="020B0604020202020204" pitchFamily="34" charset="0"/>
              </a:rPr>
              <a:t>Episode includes a specific anchor admission or outpatient procedure (the “trigger event”), and all costs within 90 days of discharge</a:t>
            </a:r>
            <a:endParaRPr lang="en-US" sz="1250" kern="1200" dirty="0">
              <a:latin typeface="Helvetica" panose="020B0604020202020204" pitchFamily="34" charset="0"/>
              <a:cs typeface="Helvetica" panose="020B0604020202020204" pitchFamily="34" charset="0"/>
            </a:endParaRPr>
          </a:p>
        </p:txBody>
      </p:sp>
      <p:sp>
        <p:nvSpPr>
          <p:cNvPr id="15" name="Freeform: Shape 14">
            <a:extLst>
              <a:ext uri="{FF2B5EF4-FFF2-40B4-BE49-F238E27FC236}">
                <a16:creationId xmlns:a16="http://schemas.microsoft.com/office/drawing/2014/main" id="{0BF3026C-F4E6-46FB-B282-F07ADCCCFCDF}"/>
              </a:ext>
            </a:extLst>
          </p:cNvPr>
          <p:cNvSpPr/>
          <p:nvPr/>
        </p:nvSpPr>
        <p:spPr>
          <a:xfrm>
            <a:off x="4572000" y="1123950"/>
            <a:ext cx="3200400" cy="916080"/>
          </a:xfrm>
          <a:custGeom>
            <a:avLst/>
            <a:gdLst>
              <a:gd name="connsiteX0" fmla="*/ 0 w 1482272"/>
              <a:gd name="connsiteY0" fmla="*/ 0 h 586536"/>
              <a:gd name="connsiteX1" fmla="*/ 1482272 w 1482272"/>
              <a:gd name="connsiteY1" fmla="*/ 0 h 586536"/>
              <a:gd name="connsiteX2" fmla="*/ 1482272 w 1482272"/>
              <a:gd name="connsiteY2" fmla="*/ 586536 h 586536"/>
              <a:gd name="connsiteX3" fmla="*/ 0 w 1482272"/>
              <a:gd name="connsiteY3" fmla="*/ 586536 h 586536"/>
              <a:gd name="connsiteX4" fmla="*/ 0 w 1482272"/>
              <a:gd name="connsiteY4" fmla="*/ 0 h 586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272" h="586536">
                <a:moveTo>
                  <a:pt x="0" y="0"/>
                </a:moveTo>
                <a:lnTo>
                  <a:pt x="1482272" y="0"/>
                </a:lnTo>
                <a:lnTo>
                  <a:pt x="1482272" y="586536"/>
                </a:lnTo>
                <a:lnTo>
                  <a:pt x="0" y="586536"/>
                </a:lnTo>
                <a:lnTo>
                  <a:pt x="0" y="0"/>
                </a:lnTo>
                <a:close/>
              </a:path>
            </a:pathLst>
          </a:custGeom>
          <a:solidFill>
            <a:srgbClr val="002350"/>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896" tIns="32512" rIns="56896" bIns="32512" numCol="1" spcCol="1270" anchor="ctr" anchorCtr="0">
            <a:noAutofit/>
          </a:bodyPr>
          <a:lstStyle/>
          <a:p>
            <a:pPr marL="0" indent="0" algn="ctr">
              <a:buNone/>
            </a:pPr>
            <a:r>
              <a:rPr lang="en-US" sz="1250" dirty="0">
                <a:latin typeface="Helvetica" panose="020B0604020202020204" pitchFamily="34" charset="0"/>
                <a:ea typeface="Trebuchet MS" charset="0"/>
                <a:cs typeface="Helvetica" panose="020B0604020202020204" pitchFamily="34" charset="0"/>
              </a:rPr>
              <a:t>In BPCIA, a provider is responsible for managing all aspects of care during a discrete episode.</a:t>
            </a:r>
          </a:p>
        </p:txBody>
      </p:sp>
      <p:sp>
        <p:nvSpPr>
          <p:cNvPr id="17" name="Freeform: Shape 16">
            <a:extLst>
              <a:ext uri="{FF2B5EF4-FFF2-40B4-BE49-F238E27FC236}">
                <a16:creationId xmlns:a16="http://schemas.microsoft.com/office/drawing/2014/main" id="{C85B4D96-3ECC-449E-A07A-D913349265C9}"/>
              </a:ext>
            </a:extLst>
          </p:cNvPr>
          <p:cNvSpPr/>
          <p:nvPr/>
        </p:nvSpPr>
        <p:spPr>
          <a:xfrm>
            <a:off x="4598973" y="2266110"/>
            <a:ext cx="3200400" cy="916080"/>
          </a:xfrm>
          <a:custGeom>
            <a:avLst/>
            <a:gdLst>
              <a:gd name="connsiteX0" fmla="*/ 0 w 1482272"/>
              <a:gd name="connsiteY0" fmla="*/ 0 h 586536"/>
              <a:gd name="connsiteX1" fmla="*/ 1482272 w 1482272"/>
              <a:gd name="connsiteY1" fmla="*/ 0 h 586536"/>
              <a:gd name="connsiteX2" fmla="*/ 1482272 w 1482272"/>
              <a:gd name="connsiteY2" fmla="*/ 586536 h 586536"/>
              <a:gd name="connsiteX3" fmla="*/ 0 w 1482272"/>
              <a:gd name="connsiteY3" fmla="*/ 586536 h 586536"/>
              <a:gd name="connsiteX4" fmla="*/ 0 w 1482272"/>
              <a:gd name="connsiteY4" fmla="*/ 0 h 586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272" h="586536">
                <a:moveTo>
                  <a:pt x="0" y="0"/>
                </a:moveTo>
                <a:lnTo>
                  <a:pt x="1482272" y="0"/>
                </a:lnTo>
                <a:lnTo>
                  <a:pt x="1482272" y="586536"/>
                </a:lnTo>
                <a:lnTo>
                  <a:pt x="0" y="586536"/>
                </a:lnTo>
                <a:lnTo>
                  <a:pt x="0" y="0"/>
                </a:lnTo>
                <a:close/>
              </a:path>
            </a:pathLst>
          </a:custGeom>
          <a:solidFill>
            <a:srgbClr val="002350"/>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896" tIns="32512" rIns="56896" bIns="32512" numCol="1" spcCol="1270" anchor="ctr" anchorCtr="0">
            <a:noAutofit/>
          </a:bodyPr>
          <a:lstStyle/>
          <a:p>
            <a:pPr marL="0" indent="0" algn="ctr">
              <a:buNone/>
            </a:pPr>
            <a:r>
              <a:rPr lang="en-US" sz="1250" dirty="0">
                <a:latin typeface="Helvetica" panose="020B0604020202020204" pitchFamily="34" charset="0"/>
                <a:ea typeface="Trebuchet MS" charset="0"/>
                <a:cs typeface="Helvetica" panose="020B0604020202020204" pitchFamily="34" charset="0"/>
              </a:rPr>
              <a:t>Provider Options</a:t>
            </a:r>
          </a:p>
          <a:p>
            <a:pPr marL="0" indent="0" algn="ctr">
              <a:buNone/>
            </a:pPr>
            <a:r>
              <a:rPr lang="en-US" sz="1250" dirty="0">
                <a:latin typeface="Helvetica" panose="020B0604020202020204" pitchFamily="34" charset="0"/>
                <a:ea typeface="Trebuchet MS" charset="0"/>
                <a:cs typeface="Helvetica" panose="020B0604020202020204" pitchFamily="34" charset="0"/>
              </a:rPr>
              <a:t>PGP – Physician Group Practices</a:t>
            </a:r>
          </a:p>
          <a:p>
            <a:pPr marL="0" indent="0" algn="ctr">
              <a:buNone/>
            </a:pPr>
            <a:r>
              <a:rPr lang="en-US" sz="1250" dirty="0">
                <a:latin typeface="Helvetica" panose="020B0604020202020204" pitchFamily="34" charset="0"/>
                <a:ea typeface="Trebuchet MS" charset="0"/>
                <a:cs typeface="Helvetica" panose="020B0604020202020204" pitchFamily="34" charset="0"/>
              </a:rPr>
              <a:t>ACH – Acute Care Hospitals</a:t>
            </a:r>
          </a:p>
        </p:txBody>
      </p:sp>
      <p:sp>
        <p:nvSpPr>
          <p:cNvPr id="3" name="TextBox 2">
            <a:extLst>
              <a:ext uri="{FF2B5EF4-FFF2-40B4-BE49-F238E27FC236}">
                <a16:creationId xmlns:a16="http://schemas.microsoft.com/office/drawing/2014/main" id="{7DC9A504-F364-9249-8F33-814C244CE547}"/>
              </a:ext>
            </a:extLst>
          </p:cNvPr>
          <p:cNvSpPr txBox="1"/>
          <p:nvPr/>
        </p:nvSpPr>
        <p:spPr>
          <a:xfrm>
            <a:off x="376612" y="438150"/>
            <a:ext cx="8273006" cy="523220"/>
          </a:xfrm>
          <a:prstGeom prst="rect">
            <a:avLst/>
          </a:prstGeom>
          <a:noFill/>
        </p:spPr>
        <p:txBody>
          <a:bodyPr wrap="square" rtlCol="0">
            <a:spAutoFit/>
          </a:bodyPr>
          <a:lstStyle/>
          <a:p>
            <a:r>
              <a:rPr lang="en-US" sz="2800" dirty="0">
                <a:latin typeface="Garamond"/>
                <a:cs typeface="Helvetica" panose="020B0604020202020204" pitchFamily="34" charset="0"/>
              </a:rPr>
              <a:t>BPCI Advanced: How it works</a:t>
            </a:r>
          </a:p>
        </p:txBody>
      </p:sp>
      <p:sp>
        <p:nvSpPr>
          <p:cNvPr id="4" name="Content Placeholder 2">
            <a:extLst>
              <a:ext uri="{FF2B5EF4-FFF2-40B4-BE49-F238E27FC236}">
                <a16:creationId xmlns:a16="http://schemas.microsoft.com/office/drawing/2014/main" id="{E78379CD-77DA-074C-90EC-5ACF9A332941}"/>
              </a:ext>
            </a:extLst>
          </p:cNvPr>
          <p:cNvSpPr txBox="1">
            <a:spLocks/>
          </p:cNvSpPr>
          <p:nvPr/>
        </p:nvSpPr>
        <p:spPr>
          <a:xfrm>
            <a:off x="6484923" y="440381"/>
            <a:ext cx="1924050" cy="1758358"/>
          </a:xfrm>
          <a:prstGeom prst="rect">
            <a:avLst/>
          </a:prstGeom>
        </p:spPr>
        <p:txBody>
          <a:bodyPr>
            <a:normAutofit/>
          </a:bodyPr>
          <a:lstStyle>
            <a:lvl1pPr marL="228600" indent="-228600" algn="l" defTabSz="914400" rtl="0" eaLnBrk="1" latinLnBrk="0" hangingPunct="1">
              <a:lnSpc>
                <a:spcPct val="100000"/>
              </a:lnSpc>
              <a:spcBef>
                <a:spcPts val="0"/>
              </a:spcBef>
              <a:spcAft>
                <a:spcPts val="1200"/>
              </a:spcAft>
              <a:buSzPct val="65000"/>
              <a:buFont typeface="Wingdings" pitchFamily="2" charset="2"/>
              <a:buChar char="§"/>
              <a:defRPr sz="2800" b="0" i="0" kern="1200">
                <a:solidFill>
                  <a:schemeClr val="tx2"/>
                </a:solidFill>
                <a:latin typeface="Calibri Light" panose="020F0302020204030204" pitchFamily="34" charset="0"/>
                <a:ea typeface="+mn-ea"/>
                <a:cs typeface="Calibri Light" panose="020F0302020204030204" pitchFamily="34" charset="0"/>
              </a:defRPr>
            </a:lvl1pPr>
            <a:lvl2pPr marL="228600" indent="-228600" algn="l" defTabSz="914400" rtl="0" eaLnBrk="1" latinLnBrk="0" hangingPunct="1">
              <a:lnSpc>
                <a:spcPct val="100000"/>
              </a:lnSpc>
              <a:spcBef>
                <a:spcPts val="0"/>
              </a:spcBef>
              <a:spcAft>
                <a:spcPts val="900"/>
              </a:spcAft>
              <a:buSzPct val="65000"/>
              <a:buFont typeface="Wingdings" pitchFamily="2" charset="2"/>
              <a:buChar char="§"/>
              <a:defRPr sz="1800" b="1" i="0" kern="1200" spc="0" baseline="0">
                <a:solidFill>
                  <a:schemeClr val="accent1"/>
                </a:solidFill>
                <a:latin typeface="Calibri" panose="020F0502020204030204" pitchFamily="34" charset="0"/>
                <a:ea typeface="+mn-ea"/>
                <a:cs typeface="Calibri" panose="020F0502020204030204" pitchFamily="34" charset="0"/>
              </a:defRPr>
            </a:lvl2pPr>
            <a:lvl3pPr marL="228600" indent="-228600" algn="l" defTabSz="914400" rtl="0" eaLnBrk="1" latinLnBrk="0" hangingPunct="1">
              <a:lnSpc>
                <a:spcPct val="100000"/>
              </a:lnSpc>
              <a:spcBef>
                <a:spcPts val="0"/>
              </a:spcBef>
              <a:spcAft>
                <a:spcPts val="600"/>
              </a:spcAft>
              <a:buClr>
                <a:schemeClr val="accent2"/>
              </a:buClr>
              <a:buSzPct val="75000"/>
              <a:buFont typeface="Wingdings" pitchFamily="2" charset="2"/>
              <a:buChar char="§"/>
              <a:defRPr sz="1800" b="0" i="0" kern="1200">
                <a:solidFill>
                  <a:schemeClr val="tx1"/>
                </a:solidFill>
                <a:latin typeface="Calibri Light" panose="020F0302020204030204" pitchFamily="34" charset="0"/>
                <a:ea typeface="+mn-ea"/>
                <a:cs typeface="Calibri Light" panose="020F0302020204030204" pitchFamily="34" charset="0"/>
              </a:defRPr>
            </a:lvl3pPr>
            <a:lvl4pPr marL="457200" indent="-228600" algn="l" defTabSz="914400" rtl="0" eaLnBrk="1" latinLnBrk="0" hangingPunct="1">
              <a:lnSpc>
                <a:spcPct val="100000"/>
              </a:lnSpc>
              <a:spcBef>
                <a:spcPts val="0"/>
              </a:spcBef>
              <a:spcAft>
                <a:spcPts val="600"/>
              </a:spcAft>
              <a:buClr>
                <a:schemeClr val="accent2"/>
              </a:buClr>
              <a:buFont typeface="System Font Regular"/>
              <a:buChar char="‣"/>
              <a:defRPr sz="1800" b="0" i="0" kern="1200">
                <a:solidFill>
                  <a:schemeClr val="tx1"/>
                </a:solidFill>
                <a:latin typeface="Calibri Light" panose="020F0302020204030204" pitchFamily="34" charset="0"/>
                <a:ea typeface="+mn-ea"/>
                <a:cs typeface="Calibri Light" panose="020F0302020204030204" pitchFamily="34" charset="0"/>
              </a:defRPr>
            </a:lvl4pPr>
            <a:lvl5pPr marL="685800" indent="-228600" algn="l" defTabSz="914400" rtl="0" eaLnBrk="1" latinLnBrk="0" hangingPunct="1">
              <a:lnSpc>
                <a:spcPct val="100000"/>
              </a:lnSpc>
              <a:spcBef>
                <a:spcPts val="0"/>
              </a:spcBef>
              <a:spcAft>
                <a:spcPts val="600"/>
              </a:spcAft>
              <a:buClr>
                <a:schemeClr val="accent2"/>
              </a:buClr>
              <a:buFont typeface="System Font Regular"/>
              <a:buChar char="⁃"/>
              <a:defRPr sz="1800" b="0" i="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200" dirty="0">
              <a:latin typeface="Helvetica" panose="020B0604020202020204" pitchFamily="34" charset="0"/>
              <a:ea typeface="Trebuchet MS" charset="0"/>
              <a:cs typeface="Helvetica" panose="020B0604020202020204" pitchFamily="34" charset="0"/>
            </a:endParaRPr>
          </a:p>
        </p:txBody>
      </p:sp>
      <p:sp>
        <p:nvSpPr>
          <p:cNvPr id="14" name="Freeform: Shape 13">
            <a:extLst>
              <a:ext uri="{FF2B5EF4-FFF2-40B4-BE49-F238E27FC236}">
                <a16:creationId xmlns:a16="http://schemas.microsoft.com/office/drawing/2014/main" id="{61559994-AAE0-40B8-BEDD-D816DEFBBF0B}"/>
              </a:ext>
            </a:extLst>
          </p:cNvPr>
          <p:cNvSpPr/>
          <p:nvPr/>
        </p:nvSpPr>
        <p:spPr>
          <a:xfrm>
            <a:off x="735027" y="1123950"/>
            <a:ext cx="3200400" cy="916080"/>
          </a:xfrm>
          <a:custGeom>
            <a:avLst/>
            <a:gdLst>
              <a:gd name="connsiteX0" fmla="*/ 0 w 1482272"/>
              <a:gd name="connsiteY0" fmla="*/ 0 h 586536"/>
              <a:gd name="connsiteX1" fmla="*/ 1482272 w 1482272"/>
              <a:gd name="connsiteY1" fmla="*/ 0 h 586536"/>
              <a:gd name="connsiteX2" fmla="*/ 1482272 w 1482272"/>
              <a:gd name="connsiteY2" fmla="*/ 586536 h 586536"/>
              <a:gd name="connsiteX3" fmla="*/ 0 w 1482272"/>
              <a:gd name="connsiteY3" fmla="*/ 586536 h 586536"/>
              <a:gd name="connsiteX4" fmla="*/ 0 w 1482272"/>
              <a:gd name="connsiteY4" fmla="*/ 0 h 586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272" h="586536">
                <a:moveTo>
                  <a:pt x="0" y="0"/>
                </a:moveTo>
                <a:lnTo>
                  <a:pt x="1482272" y="0"/>
                </a:lnTo>
                <a:lnTo>
                  <a:pt x="1482272" y="586536"/>
                </a:lnTo>
                <a:lnTo>
                  <a:pt x="0" y="586536"/>
                </a:lnTo>
                <a:lnTo>
                  <a:pt x="0" y="0"/>
                </a:lnTo>
                <a:close/>
              </a:path>
            </a:pathLst>
          </a:custGeom>
          <a:solidFill>
            <a:srgbClr val="002350"/>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896" tIns="32512" rIns="56896" bIns="32512" numCol="1" spcCol="1270" anchor="ctr" anchorCtr="0">
            <a:noAutofit/>
          </a:bodyPr>
          <a:lstStyle/>
          <a:p>
            <a:pPr marL="0" lvl="0" indent="0" algn="ctr" defTabSz="355600">
              <a:lnSpc>
                <a:spcPct val="90000"/>
              </a:lnSpc>
              <a:spcBef>
                <a:spcPct val="0"/>
              </a:spcBef>
              <a:spcAft>
                <a:spcPct val="35000"/>
              </a:spcAft>
              <a:buNone/>
            </a:pPr>
            <a:r>
              <a:rPr lang="en-US" sz="1250" b="0" i="0" kern="1200" dirty="0">
                <a:latin typeface="Helvetica" panose="020B0604020202020204" pitchFamily="34" charset="0"/>
                <a:cs typeface="Helvetica" panose="020B0604020202020204" pitchFamily="34" charset="0"/>
              </a:rPr>
              <a:t>Providers are given a bundle-specific Target Price to manage an episode of care, e.g. $30k for a PCI</a:t>
            </a:r>
            <a:endParaRPr lang="en-US" sz="1250" kern="1200" dirty="0">
              <a:latin typeface="Helvetica" panose="020B0604020202020204" pitchFamily="34" charset="0"/>
              <a:cs typeface="Helvetica" panose="020B0604020202020204" pitchFamily="34" charset="0"/>
            </a:endParaRPr>
          </a:p>
        </p:txBody>
      </p:sp>
      <p:sp>
        <p:nvSpPr>
          <p:cNvPr id="18" name="Freeform: Shape 17">
            <a:extLst>
              <a:ext uri="{FF2B5EF4-FFF2-40B4-BE49-F238E27FC236}">
                <a16:creationId xmlns:a16="http://schemas.microsoft.com/office/drawing/2014/main" id="{70E38EC8-EE35-48FB-B645-4B42069EE529}"/>
              </a:ext>
            </a:extLst>
          </p:cNvPr>
          <p:cNvSpPr/>
          <p:nvPr/>
        </p:nvSpPr>
        <p:spPr>
          <a:xfrm>
            <a:off x="762000" y="3408270"/>
            <a:ext cx="3200400" cy="916080"/>
          </a:xfrm>
          <a:custGeom>
            <a:avLst/>
            <a:gdLst>
              <a:gd name="connsiteX0" fmla="*/ 0 w 1482272"/>
              <a:gd name="connsiteY0" fmla="*/ 0 h 586536"/>
              <a:gd name="connsiteX1" fmla="*/ 1482272 w 1482272"/>
              <a:gd name="connsiteY1" fmla="*/ 0 h 586536"/>
              <a:gd name="connsiteX2" fmla="*/ 1482272 w 1482272"/>
              <a:gd name="connsiteY2" fmla="*/ 586536 h 586536"/>
              <a:gd name="connsiteX3" fmla="*/ 0 w 1482272"/>
              <a:gd name="connsiteY3" fmla="*/ 586536 h 586536"/>
              <a:gd name="connsiteX4" fmla="*/ 0 w 1482272"/>
              <a:gd name="connsiteY4" fmla="*/ 0 h 586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272" h="586536">
                <a:moveTo>
                  <a:pt x="0" y="0"/>
                </a:moveTo>
                <a:lnTo>
                  <a:pt x="1482272" y="0"/>
                </a:lnTo>
                <a:lnTo>
                  <a:pt x="1482272" y="586536"/>
                </a:lnTo>
                <a:lnTo>
                  <a:pt x="0" y="586536"/>
                </a:lnTo>
                <a:lnTo>
                  <a:pt x="0" y="0"/>
                </a:lnTo>
                <a:close/>
              </a:path>
            </a:pathLst>
          </a:custGeom>
          <a:solidFill>
            <a:srgbClr val="002350"/>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896" tIns="32512" rIns="56896" bIns="32512" numCol="1" spcCol="1270" anchor="ctr" anchorCtr="0">
            <a:noAutofit/>
          </a:bodyPr>
          <a:lstStyle/>
          <a:p>
            <a:pPr marL="0" lvl="0" indent="0" algn="ctr" defTabSz="355600">
              <a:lnSpc>
                <a:spcPct val="90000"/>
              </a:lnSpc>
              <a:spcBef>
                <a:spcPct val="0"/>
              </a:spcBef>
              <a:spcAft>
                <a:spcPct val="35000"/>
              </a:spcAft>
              <a:buNone/>
            </a:pPr>
            <a:r>
              <a:rPr lang="en-US" sz="1250" b="0" i="0" kern="1200" dirty="0">
                <a:latin typeface="Helvetica" panose="020B0604020202020204" pitchFamily="34" charset="0"/>
                <a:cs typeface="Helvetica" panose="020B0604020202020204" pitchFamily="34" charset="0"/>
              </a:rPr>
              <a:t>Providers keep savings if costs are below the Target Price or may owe money back to CMS if expenditures are higher than the Target Price</a:t>
            </a:r>
            <a:endParaRPr lang="en-US" sz="1250" kern="1200" dirty="0">
              <a:latin typeface="Helvetica" panose="020B0604020202020204" pitchFamily="34" charset="0"/>
              <a:cs typeface="Helvetica" panose="020B0604020202020204" pitchFamily="34" charset="0"/>
            </a:endParaRPr>
          </a:p>
        </p:txBody>
      </p:sp>
      <p:sp>
        <p:nvSpPr>
          <p:cNvPr id="13" name="Content Placeholder 2">
            <a:extLst>
              <a:ext uri="{FF2B5EF4-FFF2-40B4-BE49-F238E27FC236}">
                <a16:creationId xmlns:a16="http://schemas.microsoft.com/office/drawing/2014/main" id="{77A32DA5-C24A-47DC-976A-D9BE38C7A60A}"/>
              </a:ext>
            </a:extLst>
          </p:cNvPr>
          <p:cNvSpPr txBox="1">
            <a:spLocks/>
          </p:cNvSpPr>
          <p:nvPr/>
        </p:nvSpPr>
        <p:spPr>
          <a:xfrm>
            <a:off x="5638800" y="3562350"/>
            <a:ext cx="1924050" cy="1758358"/>
          </a:xfrm>
          <a:prstGeom prst="rect">
            <a:avLst/>
          </a:prstGeom>
        </p:spPr>
        <p:txBody>
          <a:bodyPr>
            <a:normAutofit/>
          </a:bodyPr>
          <a:lstStyle>
            <a:lvl1pPr marL="228600" indent="-228600" algn="l" defTabSz="914400" rtl="0" eaLnBrk="1" latinLnBrk="0" hangingPunct="1">
              <a:lnSpc>
                <a:spcPct val="100000"/>
              </a:lnSpc>
              <a:spcBef>
                <a:spcPts val="0"/>
              </a:spcBef>
              <a:spcAft>
                <a:spcPts val="1200"/>
              </a:spcAft>
              <a:buSzPct val="65000"/>
              <a:buFont typeface="Wingdings" pitchFamily="2" charset="2"/>
              <a:buChar char="§"/>
              <a:defRPr sz="2800" b="0" i="0" kern="1200">
                <a:solidFill>
                  <a:schemeClr val="tx2"/>
                </a:solidFill>
                <a:latin typeface="Calibri Light" panose="020F0302020204030204" pitchFamily="34" charset="0"/>
                <a:ea typeface="+mn-ea"/>
                <a:cs typeface="Calibri Light" panose="020F0302020204030204" pitchFamily="34" charset="0"/>
              </a:defRPr>
            </a:lvl1pPr>
            <a:lvl2pPr marL="228600" indent="-228600" algn="l" defTabSz="914400" rtl="0" eaLnBrk="1" latinLnBrk="0" hangingPunct="1">
              <a:lnSpc>
                <a:spcPct val="100000"/>
              </a:lnSpc>
              <a:spcBef>
                <a:spcPts val="0"/>
              </a:spcBef>
              <a:spcAft>
                <a:spcPts val="900"/>
              </a:spcAft>
              <a:buSzPct val="65000"/>
              <a:buFont typeface="Wingdings" pitchFamily="2" charset="2"/>
              <a:buChar char="§"/>
              <a:defRPr sz="1800" b="1" i="0" kern="1200" spc="0" baseline="0">
                <a:solidFill>
                  <a:schemeClr val="accent1"/>
                </a:solidFill>
                <a:latin typeface="Calibri" panose="020F0502020204030204" pitchFamily="34" charset="0"/>
                <a:ea typeface="+mn-ea"/>
                <a:cs typeface="Calibri" panose="020F0502020204030204" pitchFamily="34" charset="0"/>
              </a:defRPr>
            </a:lvl2pPr>
            <a:lvl3pPr marL="228600" indent="-228600" algn="l" defTabSz="914400" rtl="0" eaLnBrk="1" latinLnBrk="0" hangingPunct="1">
              <a:lnSpc>
                <a:spcPct val="100000"/>
              </a:lnSpc>
              <a:spcBef>
                <a:spcPts val="0"/>
              </a:spcBef>
              <a:spcAft>
                <a:spcPts val="600"/>
              </a:spcAft>
              <a:buClr>
                <a:schemeClr val="accent2"/>
              </a:buClr>
              <a:buSzPct val="75000"/>
              <a:buFont typeface="Wingdings" pitchFamily="2" charset="2"/>
              <a:buChar char="§"/>
              <a:defRPr sz="1800" b="0" i="0" kern="1200">
                <a:solidFill>
                  <a:schemeClr val="tx1"/>
                </a:solidFill>
                <a:latin typeface="Calibri Light" panose="020F0302020204030204" pitchFamily="34" charset="0"/>
                <a:ea typeface="+mn-ea"/>
                <a:cs typeface="Calibri Light" panose="020F0302020204030204" pitchFamily="34" charset="0"/>
              </a:defRPr>
            </a:lvl3pPr>
            <a:lvl4pPr marL="457200" indent="-228600" algn="l" defTabSz="914400" rtl="0" eaLnBrk="1" latinLnBrk="0" hangingPunct="1">
              <a:lnSpc>
                <a:spcPct val="100000"/>
              </a:lnSpc>
              <a:spcBef>
                <a:spcPts val="0"/>
              </a:spcBef>
              <a:spcAft>
                <a:spcPts val="600"/>
              </a:spcAft>
              <a:buClr>
                <a:schemeClr val="accent2"/>
              </a:buClr>
              <a:buFont typeface="System Font Regular"/>
              <a:buChar char="‣"/>
              <a:defRPr sz="1800" b="0" i="0" kern="1200">
                <a:solidFill>
                  <a:schemeClr val="tx1"/>
                </a:solidFill>
                <a:latin typeface="Calibri Light" panose="020F0302020204030204" pitchFamily="34" charset="0"/>
                <a:ea typeface="+mn-ea"/>
                <a:cs typeface="Calibri Light" panose="020F0302020204030204" pitchFamily="34" charset="0"/>
              </a:defRPr>
            </a:lvl4pPr>
            <a:lvl5pPr marL="685800" indent="-228600" algn="l" defTabSz="914400" rtl="0" eaLnBrk="1" latinLnBrk="0" hangingPunct="1">
              <a:lnSpc>
                <a:spcPct val="100000"/>
              </a:lnSpc>
              <a:spcBef>
                <a:spcPts val="0"/>
              </a:spcBef>
              <a:spcAft>
                <a:spcPts val="600"/>
              </a:spcAft>
              <a:buClr>
                <a:schemeClr val="accent2"/>
              </a:buClr>
              <a:buFont typeface="System Font Regular"/>
              <a:buChar char="⁃"/>
              <a:defRPr sz="1800" b="0" i="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200" dirty="0">
              <a:latin typeface="Helvetica" panose="020B0604020202020204" pitchFamily="34" charset="0"/>
              <a:ea typeface="Trebuchet MS" charset="0"/>
              <a:cs typeface="Helvetica" panose="020B0604020202020204" pitchFamily="34" charset="0"/>
            </a:endParaRPr>
          </a:p>
        </p:txBody>
      </p:sp>
      <p:sp>
        <p:nvSpPr>
          <p:cNvPr id="12" name="Slide Number Placeholder 5">
            <a:extLst>
              <a:ext uri="{FF2B5EF4-FFF2-40B4-BE49-F238E27FC236}">
                <a16:creationId xmlns:a16="http://schemas.microsoft.com/office/drawing/2014/main" id="{C9336385-5837-48BD-8E0F-A0C2E7A68427}"/>
              </a:ext>
            </a:extLst>
          </p:cNvPr>
          <p:cNvSpPr txBox="1">
            <a:spLocks/>
          </p:cNvSpPr>
          <p:nvPr/>
        </p:nvSpPr>
        <p:spPr>
          <a:xfrm>
            <a:off x="8153400" y="114300"/>
            <a:ext cx="838200" cy="261938"/>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200" kern="1200" smtClean="0">
                <a:solidFill>
                  <a:srgbClr val="8990A2"/>
                </a:solidFill>
                <a:latin typeface="Franklin Gothic Book" panose="020B0503020102020204" pitchFamily="34" charset="0"/>
                <a:ea typeface="MS PGothic" panose="020B0600070205080204" pitchFamily="34" charset="-128"/>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9pPr>
          </a:lstStyle>
          <a:p>
            <a:pPr>
              <a:defRPr/>
            </a:pPr>
            <a:fld id="{E3CB17CD-036C-4EC1-A2C2-4B62491978A5}" type="slidenum">
              <a:rPr lang="en-US" altLang="en-US" smtClean="0"/>
              <a:pPr>
                <a:defRPr/>
              </a:pPr>
              <a:t>4</a:t>
            </a:fld>
            <a:endParaRPr lang="en-US" altLang="en-US" dirty="0"/>
          </a:p>
        </p:txBody>
      </p:sp>
      <p:sp>
        <p:nvSpPr>
          <p:cNvPr id="2" name="Freeform: Shape 1">
            <a:extLst>
              <a:ext uri="{FF2B5EF4-FFF2-40B4-BE49-F238E27FC236}">
                <a16:creationId xmlns:a16="http://schemas.microsoft.com/office/drawing/2014/main" id="{39D9AEDB-520A-4DB9-9701-22C55A4FC756}"/>
              </a:ext>
            </a:extLst>
          </p:cNvPr>
          <p:cNvSpPr/>
          <p:nvPr/>
        </p:nvSpPr>
        <p:spPr>
          <a:xfrm>
            <a:off x="4572000" y="3408270"/>
            <a:ext cx="3200400" cy="916080"/>
          </a:xfrm>
          <a:custGeom>
            <a:avLst/>
            <a:gdLst>
              <a:gd name="connsiteX0" fmla="*/ 0 w 1482272"/>
              <a:gd name="connsiteY0" fmla="*/ 0 h 586536"/>
              <a:gd name="connsiteX1" fmla="*/ 1482272 w 1482272"/>
              <a:gd name="connsiteY1" fmla="*/ 0 h 586536"/>
              <a:gd name="connsiteX2" fmla="*/ 1482272 w 1482272"/>
              <a:gd name="connsiteY2" fmla="*/ 586536 h 586536"/>
              <a:gd name="connsiteX3" fmla="*/ 0 w 1482272"/>
              <a:gd name="connsiteY3" fmla="*/ 586536 h 586536"/>
              <a:gd name="connsiteX4" fmla="*/ 0 w 1482272"/>
              <a:gd name="connsiteY4" fmla="*/ 0 h 586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272" h="586536">
                <a:moveTo>
                  <a:pt x="0" y="0"/>
                </a:moveTo>
                <a:lnTo>
                  <a:pt x="1482272" y="0"/>
                </a:lnTo>
                <a:lnTo>
                  <a:pt x="1482272" y="586536"/>
                </a:lnTo>
                <a:lnTo>
                  <a:pt x="0" y="586536"/>
                </a:lnTo>
                <a:lnTo>
                  <a:pt x="0" y="0"/>
                </a:lnTo>
                <a:close/>
              </a:path>
            </a:pathLst>
          </a:custGeom>
          <a:solidFill>
            <a:srgbClr val="002350"/>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896" tIns="32512" rIns="56896" bIns="32512" numCol="1" spcCol="1270" anchor="ctr" anchorCtr="0">
            <a:noAutofit/>
          </a:bodyPr>
          <a:lstStyle/>
          <a:p>
            <a:pPr marL="0" indent="0" algn="ctr">
              <a:buNone/>
            </a:pPr>
            <a:r>
              <a:rPr lang="en-US" sz="1250" dirty="0">
                <a:latin typeface="Helvetica" panose="020B0604020202020204" pitchFamily="34" charset="0"/>
                <a:ea typeface="Trebuchet MS" charset="0"/>
                <a:cs typeface="Helvetica" panose="020B0604020202020204" pitchFamily="34" charset="0"/>
              </a:rPr>
              <a:t>Quality measures  included which incentivize high quality and penalize low quality</a:t>
            </a:r>
          </a:p>
        </p:txBody>
      </p:sp>
      <p:pic>
        <p:nvPicPr>
          <p:cNvPr id="7" name="Audio 6">
            <a:hlinkClick r:id="" action="ppaction://media"/>
            <a:extLst>
              <a:ext uri="{FF2B5EF4-FFF2-40B4-BE49-F238E27FC236}">
                <a16:creationId xmlns:a16="http://schemas.microsoft.com/office/drawing/2014/main" id="{BA16FE36-3951-4EB3-81D4-D17B9AF85EE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4381500"/>
            <a:ext cx="609600" cy="609600"/>
          </a:xfrm>
          <a:prstGeom prst="rect">
            <a:avLst/>
          </a:prstGeom>
        </p:spPr>
      </p:pic>
    </p:spTree>
    <p:extLst>
      <p:ext uri="{BB962C8B-B14F-4D97-AF65-F5344CB8AC3E}">
        <p14:creationId xmlns:p14="http://schemas.microsoft.com/office/powerpoint/2010/main" val="2593501120"/>
      </p:ext>
    </p:extLst>
  </p:cSld>
  <p:clrMapOvr>
    <a:masterClrMapping/>
  </p:clrMapOvr>
  <mc:AlternateContent xmlns:mc="http://schemas.openxmlformats.org/markup-compatibility/2006" xmlns:p14="http://schemas.microsoft.com/office/powerpoint/2010/main">
    <mc:Choice Requires="p14">
      <p:transition spd="slow" p14:dur="2000" advTm="51511"/>
    </mc:Choice>
    <mc:Fallback xmlns="">
      <p:transition spd="slow" advTm="515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C56D73-CDA1-485B-B2F3-2D0A6A23A98F}"/>
              </a:ext>
            </a:extLst>
          </p:cNvPr>
          <p:cNvSpPr/>
          <p:nvPr/>
        </p:nvSpPr>
        <p:spPr>
          <a:xfrm>
            <a:off x="0" y="2571750"/>
            <a:ext cx="9144000" cy="1219200"/>
          </a:xfrm>
          <a:prstGeom prst="rect">
            <a:avLst/>
          </a:prstGeom>
          <a:gradFill flip="none" rotWithShape="1">
            <a:gsLst>
              <a:gs pos="0">
                <a:srgbClr val="002350"/>
              </a:gs>
              <a:gs pos="23000">
                <a:srgbClr val="002350">
                  <a:alpha val="75000"/>
                </a:srgbClr>
              </a:gs>
              <a:gs pos="50000">
                <a:srgbClr val="002350">
                  <a:alpha val="69000"/>
                </a:srgbClr>
              </a:gs>
              <a:gs pos="96460">
                <a:srgbClr val="002350">
                  <a:alpha val="10000"/>
                </a:srgbClr>
              </a:gs>
              <a:gs pos="79000">
                <a:srgbClr val="002350">
                  <a:alpha val="48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556371E5-49AF-40D1-9953-764B5FB51DC8}"/>
              </a:ext>
            </a:extLst>
          </p:cNvPr>
          <p:cNvSpPr>
            <a:spLocks noGrp="1"/>
          </p:cNvSpPr>
          <p:nvPr>
            <p:ph type="title"/>
          </p:nvPr>
        </p:nvSpPr>
        <p:spPr>
          <a:xfrm>
            <a:off x="309359" y="3790950"/>
            <a:ext cx="7772400" cy="1021556"/>
          </a:xfrm>
        </p:spPr>
        <p:txBody>
          <a:bodyPr/>
          <a:lstStyle/>
          <a:p>
            <a:r>
              <a:rPr lang="en-US" sz="200" b="0" cap="none" dirty="0">
                <a:latin typeface="Helvetica" panose="020B0604020202020204" pitchFamily="34" charset="0"/>
                <a:cs typeface="Helvetica" panose="020B0604020202020204" pitchFamily="34" charset="0"/>
              </a:rPr>
              <a:t>Model Year 4 – Options</a:t>
            </a:r>
          </a:p>
        </p:txBody>
      </p:sp>
      <p:sp>
        <p:nvSpPr>
          <p:cNvPr id="5" name="Text Placeholder 4">
            <a:extLst>
              <a:ext uri="{FF2B5EF4-FFF2-40B4-BE49-F238E27FC236}">
                <a16:creationId xmlns:a16="http://schemas.microsoft.com/office/drawing/2014/main" id="{687E156C-7214-4C6D-A140-640204501F67}"/>
              </a:ext>
            </a:extLst>
          </p:cNvPr>
          <p:cNvSpPr>
            <a:spLocks noGrp="1"/>
          </p:cNvSpPr>
          <p:nvPr>
            <p:ph type="body" idx="1"/>
          </p:nvPr>
        </p:nvSpPr>
        <p:spPr>
          <a:xfrm>
            <a:off x="309358" y="2724150"/>
            <a:ext cx="8802687" cy="1125140"/>
          </a:xfrm>
        </p:spPr>
        <p:txBody>
          <a:bodyPr/>
          <a:lstStyle/>
          <a:p>
            <a:r>
              <a:rPr lang="en-US" sz="3200" dirty="0">
                <a:solidFill>
                  <a:schemeClr val="bg1"/>
                </a:solidFill>
                <a:latin typeface="Garamond"/>
                <a:ea typeface="MS PGothic"/>
                <a:cs typeface="Helvetica"/>
              </a:rPr>
              <a:t>BPCI Advanced Quality Measures</a:t>
            </a:r>
            <a:r>
              <a:rPr lang="en-US" sz="3600" dirty="0">
                <a:solidFill>
                  <a:schemeClr val="bg1"/>
                </a:solidFill>
                <a:latin typeface="Garamond"/>
                <a:ea typeface="MS PGothic"/>
                <a:cs typeface="Helvetica"/>
              </a:rPr>
              <a:t> </a:t>
            </a:r>
            <a:endParaRPr lang="en-US" sz="3600" dirty="0">
              <a:solidFill>
                <a:schemeClr val="bg1"/>
              </a:solidFill>
              <a:latin typeface="Garamond"/>
              <a:cs typeface="Helvetica" panose="020B0604020202020204" pitchFamily="34" charset="0"/>
            </a:endParaRPr>
          </a:p>
          <a:p>
            <a:endParaRPr lang="en-US" sz="1800" dirty="0">
              <a:latin typeface="Garamond"/>
              <a:cs typeface="Helvetica" panose="020B0604020202020204" pitchFamily="34" charset="0"/>
            </a:endParaRPr>
          </a:p>
        </p:txBody>
      </p:sp>
      <p:sp>
        <p:nvSpPr>
          <p:cNvPr id="3" name="Slide Number Placeholder 2">
            <a:extLst>
              <a:ext uri="{FF2B5EF4-FFF2-40B4-BE49-F238E27FC236}">
                <a16:creationId xmlns:a16="http://schemas.microsoft.com/office/drawing/2014/main" id="{C5BC5653-DA1C-4264-A96C-02F2F19CF5BA}"/>
              </a:ext>
            </a:extLst>
          </p:cNvPr>
          <p:cNvSpPr>
            <a:spLocks noGrp="1"/>
          </p:cNvSpPr>
          <p:nvPr>
            <p:ph type="sldNum" sz="quarter" idx="12"/>
          </p:nvPr>
        </p:nvSpPr>
        <p:spPr/>
        <p:txBody>
          <a:bodyPr/>
          <a:lstStyle/>
          <a:p>
            <a:pPr>
              <a:defRPr/>
            </a:pPr>
            <a:fld id="{5A59F3A8-1578-4784-83A2-7831B244A800}" type="slidenum">
              <a:rPr lang="en-US" altLang="en-US" smtClean="0"/>
              <a:pPr>
                <a:defRPr/>
              </a:pPr>
              <a:t>5</a:t>
            </a:fld>
            <a:endParaRPr lang="en-US" altLang="en-US" dirty="0"/>
          </a:p>
        </p:txBody>
      </p:sp>
      <p:pic>
        <p:nvPicPr>
          <p:cNvPr id="6" name="Audio 5">
            <a:hlinkClick r:id="" action="ppaction://media"/>
            <a:extLst>
              <a:ext uri="{FF2B5EF4-FFF2-40B4-BE49-F238E27FC236}">
                <a16:creationId xmlns:a16="http://schemas.microsoft.com/office/drawing/2014/main" id="{680E7FC7-60C7-442F-867E-5B2CAE7A08B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4381500"/>
            <a:ext cx="609600" cy="609600"/>
          </a:xfrm>
          <a:prstGeom prst="rect">
            <a:avLst/>
          </a:prstGeom>
        </p:spPr>
      </p:pic>
    </p:spTree>
    <p:extLst>
      <p:ext uri="{BB962C8B-B14F-4D97-AF65-F5344CB8AC3E}">
        <p14:creationId xmlns:p14="http://schemas.microsoft.com/office/powerpoint/2010/main" val="3660939727"/>
      </p:ext>
    </p:extLst>
  </p:cSld>
  <p:clrMapOvr>
    <a:masterClrMapping/>
  </p:clrMapOvr>
  <mc:AlternateContent xmlns:mc="http://schemas.openxmlformats.org/markup-compatibility/2006" xmlns:p14="http://schemas.microsoft.com/office/powerpoint/2010/main">
    <mc:Choice Requires="p14">
      <p:transition spd="slow" p14:dur="2000" advTm="4559"/>
    </mc:Choice>
    <mc:Fallback xmlns="">
      <p:transition spd="slow" advTm="45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89254A-D140-2B4D-83A1-439E1BD575CC}"/>
              </a:ext>
            </a:extLst>
          </p:cNvPr>
          <p:cNvSpPr/>
          <p:nvPr/>
        </p:nvSpPr>
        <p:spPr>
          <a:xfrm>
            <a:off x="410837" y="655454"/>
            <a:ext cx="8579923" cy="584775"/>
          </a:xfrm>
          <a:prstGeom prst="rect">
            <a:avLst/>
          </a:prstGeom>
        </p:spPr>
        <p:txBody>
          <a:bodyPr wrap="square">
            <a:spAutoFit/>
          </a:bodyPr>
          <a:lstStyle/>
          <a:p>
            <a:pPr>
              <a:spcBef>
                <a:spcPts val="450"/>
              </a:spcBef>
            </a:pPr>
            <a:r>
              <a:rPr lang="en-US" sz="3200" dirty="0">
                <a:latin typeface="Garamond"/>
                <a:cs typeface="Helvetica" panose="020B0604020202020204" pitchFamily="34" charset="0"/>
              </a:rPr>
              <a:t>Option 1 - Administrative Quality Measures Set</a:t>
            </a:r>
          </a:p>
        </p:txBody>
      </p:sp>
      <p:sp>
        <p:nvSpPr>
          <p:cNvPr id="12" name="Freeform: Shape 11">
            <a:extLst>
              <a:ext uri="{FF2B5EF4-FFF2-40B4-BE49-F238E27FC236}">
                <a16:creationId xmlns:a16="http://schemas.microsoft.com/office/drawing/2014/main" id="{3CA00985-210D-4FCA-A3B8-09C1439CD623}"/>
              </a:ext>
            </a:extLst>
          </p:cNvPr>
          <p:cNvSpPr/>
          <p:nvPr/>
        </p:nvSpPr>
        <p:spPr>
          <a:xfrm>
            <a:off x="632460" y="1733551"/>
            <a:ext cx="1850205" cy="1026884"/>
          </a:xfrm>
          <a:custGeom>
            <a:avLst/>
            <a:gdLst>
              <a:gd name="connsiteX0" fmla="*/ 0 w 1008601"/>
              <a:gd name="connsiteY0" fmla="*/ 50430 h 504300"/>
              <a:gd name="connsiteX1" fmla="*/ 50430 w 1008601"/>
              <a:gd name="connsiteY1" fmla="*/ 0 h 504300"/>
              <a:gd name="connsiteX2" fmla="*/ 958171 w 1008601"/>
              <a:gd name="connsiteY2" fmla="*/ 0 h 504300"/>
              <a:gd name="connsiteX3" fmla="*/ 1008601 w 1008601"/>
              <a:gd name="connsiteY3" fmla="*/ 50430 h 504300"/>
              <a:gd name="connsiteX4" fmla="*/ 1008601 w 1008601"/>
              <a:gd name="connsiteY4" fmla="*/ 453870 h 504300"/>
              <a:gd name="connsiteX5" fmla="*/ 958171 w 1008601"/>
              <a:gd name="connsiteY5" fmla="*/ 504300 h 504300"/>
              <a:gd name="connsiteX6" fmla="*/ 50430 w 1008601"/>
              <a:gd name="connsiteY6" fmla="*/ 504300 h 504300"/>
              <a:gd name="connsiteX7" fmla="*/ 0 w 1008601"/>
              <a:gd name="connsiteY7" fmla="*/ 453870 h 504300"/>
              <a:gd name="connsiteX8" fmla="*/ 0 w 1008601"/>
              <a:gd name="connsiteY8" fmla="*/ 50430 h 50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8601" h="504300">
                <a:moveTo>
                  <a:pt x="0" y="50430"/>
                </a:moveTo>
                <a:cubicBezTo>
                  <a:pt x="0" y="22578"/>
                  <a:pt x="22578" y="0"/>
                  <a:pt x="50430" y="0"/>
                </a:cubicBezTo>
                <a:lnTo>
                  <a:pt x="958171" y="0"/>
                </a:lnTo>
                <a:cubicBezTo>
                  <a:pt x="986023" y="0"/>
                  <a:pt x="1008601" y="22578"/>
                  <a:pt x="1008601" y="50430"/>
                </a:cubicBezTo>
                <a:lnTo>
                  <a:pt x="1008601" y="453870"/>
                </a:lnTo>
                <a:cubicBezTo>
                  <a:pt x="1008601" y="481722"/>
                  <a:pt x="986023" y="504300"/>
                  <a:pt x="958171" y="504300"/>
                </a:cubicBezTo>
                <a:lnTo>
                  <a:pt x="50430" y="504300"/>
                </a:lnTo>
                <a:cubicBezTo>
                  <a:pt x="22578" y="504300"/>
                  <a:pt x="0" y="481722"/>
                  <a:pt x="0" y="453870"/>
                </a:cubicBezTo>
                <a:lnTo>
                  <a:pt x="0" y="50430"/>
                </a:lnTo>
                <a:close/>
              </a:path>
            </a:pathLst>
          </a:custGeom>
          <a:solidFill>
            <a:srgbClr val="F0F3F5"/>
          </a:solidFill>
          <a:ln>
            <a:solidFill>
              <a:srgbClr val="003C7E"/>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105" tIns="23660" rIns="28105" bIns="23660" numCol="1" spcCol="1270" anchor="ctr" anchorCtr="0">
            <a:noAutofit/>
          </a:bodyPr>
          <a:lstStyle/>
          <a:p>
            <a:pPr marL="0" lvl="0" indent="0" algn="ctr" defTabSz="311150">
              <a:lnSpc>
                <a:spcPct val="90000"/>
              </a:lnSpc>
              <a:spcBef>
                <a:spcPct val="0"/>
              </a:spcBef>
              <a:spcAft>
                <a:spcPct val="35000"/>
              </a:spcAft>
              <a:buNone/>
            </a:pPr>
            <a:r>
              <a:rPr lang="en-US" sz="1050" kern="1200" dirty="0">
                <a:solidFill>
                  <a:srgbClr val="003C7E"/>
                </a:solidFill>
                <a:latin typeface="Helvetica" panose="020B0604020202020204" pitchFamily="34" charset="0"/>
                <a:cs typeface="Helvetica" panose="020B0604020202020204" pitchFamily="34" charset="0"/>
              </a:rPr>
              <a:t>All-cause Hospital Readmission Measure </a:t>
            </a:r>
            <a:r>
              <a:rPr lang="en-US" sz="1050" b="1" i="1" kern="1200" dirty="0">
                <a:solidFill>
                  <a:srgbClr val="003C7E"/>
                </a:solidFill>
                <a:latin typeface="Helvetica" panose="020B0604020202020204" pitchFamily="34" charset="0"/>
                <a:cs typeface="Helvetica" panose="020B0604020202020204" pitchFamily="34" charset="0"/>
              </a:rPr>
              <a:t>scored for all bundles</a:t>
            </a:r>
            <a:endParaRPr lang="en-US" sz="1050" kern="1200" dirty="0">
              <a:solidFill>
                <a:srgbClr val="003C7E"/>
              </a:solidFill>
              <a:latin typeface="Helvetica" panose="020B0604020202020204" pitchFamily="34" charset="0"/>
              <a:cs typeface="Helvetica" panose="020B0604020202020204" pitchFamily="34" charset="0"/>
            </a:endParaRPr>
          </a:p>
        </p:txBody>
      </p:sp>
      <p:sp>
        <p:nvSpPr>
          <p:cNvPr id="13" name="Freeform: Shape 12">
            <a:extLst>
              <a:ext uri="{FF2B5EF4-FFF2-40B4-BE49-F238E27FC236}">
                <a16:creationId xmlns:a16="http://schemas.microsoft.com/office/drawing/2014/main" id="{C14CF200-A87B-4CA3-B07E-CDB739F76EDD}"/>
              </a:ext>
            </a:extLst>
          </p:cNvPr>
          <p:cNvSpPr/>
          <p:nvPr/>
        </p:nvSpPr>
        <p:spPr>
          <a:xfrm>
            <a:off x="2649705" y="1733551"/>
            <a:ext cx="1850205" cy="1026884"/>
          </a:xfrm>
          <a:custGeom>
            <a:avLst/>
            <a:gdLst>
              <a:gd name="connsiteX0" fmla="*/ 0 w 1008601"/>
              <a:gd name="connsiteY0" fmla="*/ 50430 h 504300"/>
              <a:gd name="connsiteX1" fmla="*/ 50430 w 1008601"/>
              <a:gd name="connsiteY1" fmla="*/ 0 h 504300"/>
              <a:gd name="connsiteX2" fmla="*/ 958171 w 1008601"/>
              <a:gd name="connsiteY2" fmla="*/ 0 h 504300"/>
              <a:gd name="connsiteX3" fmla="*/ 1008601 w 1008601"/>
              <a:gd name="connsiteY3" fmla="*/ 50430 h 504300"/>
              <a:gd name="connsiteX4" fmla="*/ 1008601 w 1008601"/>
              <a:gd name="connsiteY4" fmla="*/ 453870 h 504300"/>
              <a:gd name="connsiteX5" fmla="*/ 958171 w 1008601"/>
              <a:gd name="connsiteY5" fmla="*/ 504300 h 504300"/>
              <a:gd name="connsiteX6" fmla="*/ 50430 w 1008601"/>
              <a:gd name="connsiteY6" fmla="*/ 504300 h 504300"/>
              <a:gd name="connsiteX7" fmla="*/ 0 w 1008601"/>
              <a:gd name="connsiteY7" fmla="*/ 453870 h 504300"/>
              <a:gd name="connsiteX8" fmla="*/ 0 w 1008601"/>
              <a:gd name="connsiteY8" fmla="*/ 50430 h 50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8601" h="504300">
                <a:moveTo>
                  <a:pt x="0" y="50430"/>
                </a:moveTo>
                <a:cubicBezTo>
                  <a:pt x="0" y="22578"/>
                  <a:pt x="22578" y="0"/>
                  <a:pt x="50430" y="0"/>
                </a:cubicBezTo>
                <a:lnTo>
                  <a:pt x="958171" y="0"/>
                </a:lnTo>
                <a:cubicBezTo>
                  <a:pt x="986023" y="0"/>
                  <a:pt x="1008601" y="22578"/>
                  <a:pt x="1008601" y="50430"/>
                </a:cubicBezTo>
                <a:lnTo>
                  <a:pt x="1008601" y="453870"/>
                </a:lnTo>
                <a:cubicBezTo>
                  <a:pt x="1008601" y="481722"/>
                  <a:pt x="986023" y="504300"/>
                  <a:pt x="958171" y="504300"/>
                </a:cubicBezTo>
                <a:lnTo>
                  <a:pt x="50430" y="504300"/>
                </a:lnTo>
                <a:cubicBezTo>
                  <a:pt x="22578" y="504300"/>
                  <a:pt x="0" y="481722"/>
                  <a:pt x="0" y="453870"/>
                </a:cubicBezTo>
                <a:lnTo>
                  <a:pt x="0" y="50430"/>
                </a:lnTo>
                <a:close/>
              </a:path>
            </a:pathLst>
          </a:custGeom>
          <a:solidFill>
            <a:srgbClr val="F0F3F5"/>
          </a:solidFill>
          <a:ln>
            <a:solidFill>
              <a:srgbClr val="003C7E"/>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105" tIns="23660" rIns="28105" bIns="23660" numCol="1" spcCol="1270" anchor="ctr" anchorCtr="0">
            <a:noAutofit/>
          </a:bodyPr>
          <a:lstStyle/>
          <a:p>
            <a:pPr marL="0" lvl="0" indent="0" algn="ctr" defTabSz="311150">
              <a:lnSpc>
                <a:spcPct val="90000"/>
              </a:lnSpc>
              <a:spcBef>
                <a:spcPct val="0"/>
              </a:spcBef>
              <a:spcAft>
                <a:spcPct val="35000"/>
              </a:spcAft>
              <a:buNone/>
            </a:pPr>
            <a:r>
              <a:rPr lang="en-US" sz="1050" kern="1200" dirty="0">
                <a:solidFill>
                  <a:srgbClr val="003C7E"/>
                </a:solidFill>
                <a:latin typeface="Helvetica" panose="020B0604020202020204" pitchFamily="34" charset="0"/>
                <a:cs typeface="Helvetica" panose="020B0604020202020204" pitchFamily="34" charset="0"/>
              </a:rPr>
              <a:t>Advanced Care Plan </a:t>
            </a:r>
            <a:r>
              <a:rPr lang="en-US" sz="1050" b="1" i="1" kern="1200" dirty="0">
                <a:solidFill>
                  <a:srgbClr val="003C7E"/>
                </a:solidFill>
                <a:latin typeface="Helvetica" panose="020B0604020202020204" pitchFamily="34" charset="0"/>
                <a:cs typeface="Helvetica" panose="020B0604020202020204" pitchFamily="34" charset="0"/>
              </a:rPr>
              <a:t>scored for all bundles</a:t>
            </a:r>
            <a:endParaRPr lang="en-US" sz="1050" kern="1200" dirty="0">
              <a:solidFill>
                <a:srgbClr val="003C7E"/>
              </a:solidFill>
              <a:latin typeface="Helvetica" panose="020B0604020202020204" pitchFamily="34" charset="0"/>
              <a:cs typeface="Helvetica" panose="020B0604020202020204" pitchFamily="34" charset="0"/>
            </a:endParaRPr>
          </a:p>
        </p:txBody>
      </p:sp>
      <p:sp>
        <p:nvSpPr>
          <p:cNvPr id="14" name="Freeform: Shape 13">
            <a:extLst>
              <a:ext uri="{FF2B5EF4-FFF2-40B4-BE49-F238E27FC236}">
                <a16:creationId xmlns:a16="http://schemas.microsoft.com/office/drawing/2014/main" id="{779AD01F-EA4E-4C99-AFD0-2AD7DBFEC8E5}"/>
              </a:ext>
            </a:extLst>
          </p:cNvPr>
          <p:cNvSpPr/>
          <p:nvPr/>
        </p:nvSpPr>
        <p:spPr>
          <a:xfrm>
            <a:off x="4666950" y="1733551"/>
            <a:ext cx="1850205" cy="1026884"/>
          </a:xfrm>
          <a:custGeom>
            <a:avLst/>
            <a:gdLst>
              <a:gd name="connsiteX0" fmla="*/ 0 w 1008601"/>
              <a:gd name="connsiteY0" fmla="*/ 50430 h 504300"/>
              <a:gd name="connsiteX1" fmla="*/ 50430 w 1008601"/>
              <a:gd name="connsiteY1" fmla="*/ 0 h 504300"/>
              <a:gd name="connsiteX2" fmla="*/ 958171 w 1008601"/>
              <a:gd name="connsiteY2" fmla="*/ 0 h 504300"/>
              <a:gd name="connsiteX3" fmla="*/ 1008601 w 1008601"/>
              <a:gd name="connsiteY3" fmla="*/ 50430 h 504300"/>
              <a:gd name="connsiteX4" fmla="*/ 1008601 w 1008601"/>
              <a:gd name="connsiteY4" fmla="*/ 453870 h 504300"/>
              <a:gd name="connsiteX5" fmla="*/ 958171 w 1008601"/>
              <a:gd name="connsiteY5" fmla="*/ 504300 h 504300"/>
              <a:gd name="connsiteX6" fmla="*/ 50430 w 1008601"/>
              <a:gd name="connsiteY6" fmla="*/ 504300 h 504300"/>
              <a:gd name="connsiteX7" fmla="*/ 0 w 1008601"/>
              <a:gd name="connsiteY7" fmla="*/ 453870 h 504300"/>
              <a:gd name="connsiteX8" fmla="*/ 0 w 1008601"/>
              <a:gd name="connsiteY8" fmla="*/ 50430 h 50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8601" h="504300">
                <a:moveTo>
                  <a:pt x="0" y="50430"/>
                </a:moveTo>
                <a:cubicBezTo>
                  <a:pt x="0" y="22578"/>
                  <a:pt x="22578" y="0"/>
                  <a:pt x="50430" y="0"/>
                </a:cubicBezTo>
                <a:lnTo>
                  <a:pt x="958171" y="0"/>
                </a:lnTo>
                <a:cubicBezTo>
                  <a:pt x="986023" y="0"/>
                  <a:pt x="1008601" y="22578"/>
                  <a:pt x="1008601" y="50430"/>
                </a:cubicBezTo>
                <a:lnTo>
                  <a:pt x="1008601" y="453870"/>
                </a:lnTo>
                <a:cubicBezTo>
                  <a:pt x="1008601" y="481722"/>
                  <a:pt x="986023" y="504300"/>
                  <a:pt x="958171" y="504300"/>
                </a:cubicBezTo>
                <a:lnTo>
                  <a:pt x="50430" y="504300"/>
                </a:lnTo>
                <a:cubicBezTo>
                  <a:pt x="22578" y="504300"/>
                  <a:pt x="0" y="481722"/>
                  <a:pt x="0" y="453870"/>
                </a:cubicBezTo>
                <a:lnTo>
                  <a:pt x="0" y="50430"/>
                </a:lnTo>
                <a:close/>
              </a:path>
            </a:pathLst>
          </a:custGeom>
          <a:solidFill>
            <a:srgbClr val="F0F3F5"/>
          </a:solidFill>
          <a:ln>
            <a:solidFill>
              <a:srgbClr val="003C7E"/>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105" tIns="23660" rIns="28105" bIns="23660" numCol="1" spcCol="1270" anchor="ctr" anchorCtr="0">
            <a:noAutofit/>
          </a:bodyPr>
          <a:lstStyle/>
          <a:p>
            <a:pPr marL="0" lvl="0" indent="0" algn="ctr" defTabSz="311150">
              <a:lnSpc>
                <a:spcPct val="90000"/>
              </a:lnSpc>
              <a:spcBef>
                <a:spcPct val="0"/>
              </a:spcBef>
              <a:spcAft>
                <a:spcPct val="35000"/>
              </a:spcAft>
              <a:buNone/>
            </a:pPr>
            <a:r>
              <a:rPr lang="en-US" sz="1050" kern="1200" dirty="0">
                <a:solidFill>
                  <a:srgbClr val="003C7E"/>
                </a:solidFill>
                <a:latin typeface="Helvetica" panose="020B0604020202020204" pitchFamily="34" charset="0"/>
                <a:cs typeface="Helvetica" panose="020B0604020202020204" pitchFamily="34" charset="0"/>
              </a:rPr>
              <a:t>AHRQ Patient Safety Indicators (PSI 90) </a:t>
            </a:r>
            <a:r>
              <a:rPr lang="en-US" sz="1050" b="1" i="1" kern="1200" dirty="0">
                <a:solidFill>
                  <a:srgbClr val="003C7E"/>
                </a:solidFill>
                <a:latin typeface="Helvetica" panose="020B0604020202020204" pitchFamily="34" charset="0"/>
                <a:cs typeface="Helvetica" panose="020B0604020202020204" pitchFamily="34" charset="0"/>
              </a:rPr>
              <a:t>scored for all bundles</a:t>
            </a:r>
            <a:endParaRPr lang="en-US" sz="1050" kern="1200" dirty="0">
              <a:solidFill>
                <a:srgbClr val="003C7E"/>
              </a:solidFill>
              <a:latin typeface="Helvetica" panose="020B0604020202020204" pitchFamily="34" charset="0"/>
              <a:cs typeface="Helvetica" panose="020B0604020202020204" pitchFamily="34" charset="0"/>
            </a:endParaRPr>
          </a:p>
        </p:txBody>
      </p:sp>
      <p:sp>
        <p:nvSpPr>
          <p:cNvPr id="15" name="Freeform: Shape 14">
            <a:extLst>
              <a:ext uri="{FF2B5EF4-FFF2-40B4-BE49-F238E27FC236}">
                <a16:creationId xmlns:a16="http://schemas.microsoft.com/office/drawing/2014/main" id="{702B36E6-713C-4C6E-B267-4858A166F115}"/>
              </a:ext>
            </a:extLst>
          </p:cNvPr>
          <p:cNvSpPr/>
          <p:nvPr/>
        </p:nvSpPr>
        <p:spPr>
          <a:xfrm>
            <a:off x="6684195" y="1733551"/>
            <a:ext cx="1850205" cy="1026884"/>
          </a:xfrm>
          <a:custGeom>
            <a:avLst/>
            <a:gdLst>
              <a:gd name="connsiteX0" fmla="*/ 0 w 1008601"/>
              <a:gd name="connsiteY0" fmla="*/ 50430 h 504300"/>
              <a:gd name="connsiteX1" fmla="*/ 50430 w 1008601"/>
              <a:gd name="connsiteY1" fmla="*/ 0 h 504300"/>
              <a:gd name="connsiteX2" fmla="*/ 958171 w 1008601"/>
              <a:gd name="connsiteY2" fmla="*/ 0 h 504300"/>
              <a:gd name="connsiteX3" fmla="*/ 1008601 w 1008601"/>
              <a:gd name="connsiteY3" fmla="*/ 50430 h 504300"/>
              <a:gd name="connsiteX4" fmla="*/ 1008601 w 1008601"/>
              <a:gd name="connsiteY4" fmla="*/ 453870 h 504300"/>
              <a:gd name="connsiteX5" fmla="*/ 958171 w 1008601"/>
              <a:gd name="connsiteY5" fmla="*/ 504300 h 504300"/>
              <a:gd name="connsiteX6" fmla="*/ 50430 w 1008601"/>
              <a:gd name="connsiteY6" fmla="*/ 504300 h 504300"/>
              <a:gd name="connsiteX7" fmla="*/ 0 w 1008601"/>
              <a:gd name="connsiteY7" fmla="*/ 453870 h 504300"/>
              <a:gd name="connsiteX8" fmla="*/ 0 w 1008601"/>
              <a:gd name="connsiteY8" fmla="*/ 50430 h 50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8601" h="504300">
                <a:moveTo>
                  <a:pt x="0" y="50430"/>
                </a:moveTo>
                <a:cubicBezTo>
                  <a:pt x="0" y="22578"/>
                  <a:pt x="22578" y="0"/>
                  <a:pt x="50430" y="0"/>
                </a:cubicBezTo>
                <a:lnTo>
                  <a:pt x="958171" y="0"/>
                </a:lnTo>
                <a:cubicBezTo>
                  <a:pt x="986023" y="0"/>
                  <a:pt x="1008601" y="22578"/>
                  <a:pt x="1008601" y="50430"/>
                </a:cubicBezTo>
                <a:lnTo>
                  <a:pt x="1008601" y="453870"/>
                </a:lnTo>
                <a:cubicBezTo>
                  <a:pt x="1008601" y="481722"/>
                  <a:pt x="986023" y="504300"/>
                  <a:pt x="958171" y="504300"/>
                </a:cubicBezTo>
                <a:lnTo>
                  <a:pt x="50430" y="504300"/>
                </a:lnTo>
                <a:cubicBezTo>
                  <a:pt x="22578" y="504300"/>
                  <a:pt x="0" y="481722"/>
                  <a:pt x="0" y="453870"/>
                </a:cubicBezTo>
                <a:lnTo>
                  <a:pt x="0" y="50430"/>
                </a:lnTo>
                <a:close/>
              </a:path>
            </a:pathLst>
          </a:custGeom>
          <a:solidFill>
            <a:srgbClr val="F0F3F5"/>
          </a:solidFill>
          <a:ln>
            <a:solidFill>
              <a:srgbClr val="003C7E"/>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105" tIns="23660" rIns="28105" bIns="23660" numCol="1" spcCol="1270" anchor="ctr" anchorCtr="0">
            <a:noAutofit/>
          </a:bodyPr>
          <a:lstStyle/>
          <a:p>
            <a:pPr marL="0" lvl="0" indent="0" algn="ctr" defTabSz="311150">
              <a:lnSpc>
                <a:spcPct val="90000"/>
              </a:lnSpc>
              <a:spcBef>
                <a:spcPct val="0"/>
              </a:spcBef>
              <a:spcAft>
                <a:spcPct val="35000"/>
              </a:spcAft>
              <a:buNone/>
            </a:pPr>
            <a:r>
              <a:rPr lang="en-US" sz="1050" kern="1200" dirty="0">
                <a:solidFill>
                  <a:srgbClr val="003C7E"/>
                </a:solidFill>
                <a:latin typeface="Helvetica" panose="020B0604020202020204" pitchFamily="34" charset="0"/>
                <a:cs typeface="Helvetica" panose="020B0604020202020204" pitchFamily="34" charset="0"/>
              </a:rPr>
              <a:t>Perioperative Care: Selection of Prophylactic Antibiotic: 1</a:t>
            </a:r>
            <a:r>
              <a:rPr lang="en-US" sz="1050" kern="1200" baseline="30000" dirty="0">
                <a:solidFill>
                  <a:srgbClr val="003C7E"/>
                </a:solidFill>
                <a:latin typeface="Helvetica" panose="020B0604020202020204" pitchFamily="34" charset="0"/>
                <a:cs typeface="Helvetica" panose="020B0604020202020204" pitchFamily="34" charset="0"/>
              </a:rPr>
              <a:t>st</a:t>
            </a:r>
            <a:r>
              <a:rPr lang="en-US" sz="1050" kern="1200" dirty="0">
                <a:solidFill>
                  <a:srgbClr val="003C7E"/>
                </a:solidFill>
                <a:latin typeface="Helvetica" panose="020B0604020202020204" pitchFamily="34" charset="0"/>
                <a:cs typeface="Helvetica" panose="020B0604020202020204" pitchFamily="34" charset="0"/>
              </a:rPr>
              <a:t> or 2</a:t>
            </a:r>
            <a:r>
              <a:rPr lang="en-US" sz="1050" kern="1200" baseline="30000" dirty="0">
                <a:solidFill>
                  <a:srgbClr val="003C7E"/>
                </a:solidFill>
                <a:latin typeface="Helvetica" panose="020B0604020202020204" pitchFamily="34" charset="0"/>
                <a:cs typeface="Helvetica" panose="020B0604020202020204" pitchFamily="34" charset="0"/>
              </a:rPr>
              <a:t>nd</a:t>
            </a:r>
            <a:r>
              <a:rPr lang="en-US" sz="1050" kern="1200" dirty="0">
                <a:solidFill>
                  <a:srgbClr val="003C7E"/>
                </a:solidFill>
                <a:latin typeface="Helvetica" panose="020B0604020202020204" pitchFamily="34" charset="0"/>
                <a:cs typeface="Helvetica" panose="020B0604020202020204" pitchFamily="34" charset="0"/>
              </a:rPr>
              <a:t> Generation Cephalosporin  </a:t>
            </a:r>
          </a:p>
        </p:txBody>
      </p:sp>
      <p:sp>
        <p:nvSpPr>
          <p:cNvPr id="16" name="Freeform: Shape 15">
            <a:extLst>
              <a:ext uri="{FF2B5EF4-FFF2-40B4-BE49-F238E27FC236}">
                <a16:creationId xmlns:a16="http://schemas.microsoft.com/office/drawing/2014/main" id="{D3FD3138-EDE0-4608-B477-5B97D9875B6E}"/>
              </a:ext>
            </a:extLst>
          </p:cNvPr>
          <p:cNvSpPr/>
          <p:nvPr/>
        </p:nvSpPr>
        <p:spPr>
          <a:xfrm>
            <a:off x="636627" y="2916466"/>
            <a:ext cx="1850205" cy="1026884"/>
          </a:xfrm>
          <a:custGeom>
            <a:avLst/>
            <a:gdLst>
              <a:gd name="connsiteX0" fmla="*/ 0 w 1008601"/>
              <a:gd name="connsiteY0" fmla="*/ 50430 h 504300"/>
              <a:gd name="connsiteX1" fmla="*/ 50430 w 1008601"/>
              <a:gd name="connsiteY1" fmla="*/ 0 h 504300"/>
              <a:gd name="connsiteX2" fmla="*/ 958171 w 1008601"/>
              <a:gd name="connsiteY2" fmla="*/ 0 h 504300"/>
              <a:gd name="connsiteX3" fmla="*/ 1008601 w 1008601"/>
              <a:gd name="connsiteY3" fmla="*/ 50430 h 504300"/>
              <a:gd name="connsiteX4" fmla="*/ 1008601 w 1008601"/>
              <a:gd name="connsiteY4" fmla="*/ 453870 h 504300"/>
              <a:gd name="connsiteX5" fmla="*/ 958171 w 1008601"/>
              <a:gd name="connsiteY5" fmla="*/ 504300 h 504300"/>
              <a:gd name="connsiteX6" fmla="*/ 50430 w 1008601"/>
              <a:gd name="connsiteY6" fmla="*/ 504300 h 504300"/>
              <a:gd name="connsiteX7" fmla="*/ 0 w 1008601"/>
              <a:gd name="connsiteY7" fmla="*/ 453870 h 504300"/>
              <a:gd name="connsiteX8" fmla="*/ 0 w 1008601"/>
              <a:gd name="connsiteY8" fmla="*/ 50430 h 50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8601" h="504300">
                <a:moveTo>
                  <a:pt x="0" y="50430"/>
                </a:moveTo>
                <a:cubicBezTo>
                  <a:pt x="0" y="22578"/>
                  <a:pt x="22578" y="0"/>
                  <a:pt x="50430" y="0"/>
                </a:cubicBezTo>
                <a:lnTo>
                  <a:pt x="958171" y="0"/>
                </a:lnTo>
                <a:cubicBezTo>
                  <a:pt x="986023" y="0"/>
                  <a:pt x="1008601" y="22578"/>
                  <a:pt x="1008601" y="50430"/>
                </a:cubicBezTo>
                <a:lnTo>
                  <a:pt x="1008601" y="453870"/>
                </a:lnTo>
                <a:cubicBezTo>
                  <a:pt x="1008601" y="481722"/>
                  <a:pt x="986023" y="504300"/>
                  <a:pt x="958171" y="504300"/>
                </a:cubicBezTo>
                <a:lnTo>
                  <a:pt x="50430" y="504300"/>
                </a:lnTo>
                <a:cubicBezTo>
                  <a:pt x="22578" y="504300"/>
                  <a:pt x="0" y="481722"/>
                  <a:pt x="0" y="453870"/>
                </a:cubicBezTo>
                <a:lnTo>
                  <a:pt x="0" y="50430"/>
                </a:lnTo>
                <a:close/>
              </a:path>
            </a:pathLst>
          </a:custGeom>
          <a:solidFill>
            <a:srgbClr val="F0F3F5"/>
          </a:solidFill>
          <a:ln>
            <a:solidFill>
              <a:srgbClr val="003C7E"/>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105" tIns="23660" rIns="28105" bIns="23660" numCol="1" spcCol="1270" anchor="ctr" anchorCtr="0">
            <a:noAutofit/>
          </a:bodyPr>
          <a:lstStyle/>
          <a:p>
            <a:pPr marL="0" lvl="0" indent="0" algn="ctr" defTabSz="311150">
              <a:lnSpc>
                <a:spcPct val="90000"/>
              </a:lnSpc>
              <a:spcBef>
                <a:spcPct val="0"/>
              </a:spcBef>
              <a:spcAft>
                <a:spcPct val="35000"/>
              </a:spcAft>
              <a:buNone/>
            </a:pPr>
            <a:r>
              <a:rPr lang="en-US" sz="1050" kern="1200" dirty="0">
                <a:solidFill>
                  <a:srgbClr val="003C7E"/>
                </a:solidFill>
                <a:latin typeface="Helvetica" panose="020B0604020202020204" pitchFamily="34" charset="0"/>
                <a:cs typeface="Helvetica" panose="020B0604020202020204" pitchFamily="34" charset="0"/>
              </a:rPr>
              <a:t>Hospital-Level Risk-Standardized Complication Rate  Following Elective Primary THA/TKA</a:t>
            </a:r>
          </a:p>
        </p:txBody>
      </p:sp>
      <p:sp>
        <p:nvSpPr>
          <p:cNvPr id="17" name="Freeform: Shape 16">
            <a:extLst>
              <a:ext uri="{FF2B5EF4-FFF2-40B4-BE49-F238E27FC236}">
                <a16:creationId xmlns:a16="http://schemas.microsoft.com/office/drawing/2014/main" id="{64D7F09E-99AE-4826-A2B8-968136681D9B}"/>
              </a:ext>
            </a:extLst>
          </p:cNvPr>
          <p:cNvSpPr/>
          <p:nvPr/>
        </p:nvSpPr>
        <p:spPr>
          <a:xfrm>
            <a:off x="2651789" y="2916466"/>
            <a:ext cx="1850205" cy="1026884"/>
          </a:xfrm>
          <a:custGeom>
            <a:avLst/>
            <a:gdLst>
              <a:gd name="connsiteX0" fmla="*/ 0 w 1008601"/>
              <a:gd name="connsiteY0" fmla="*/ 50430 h 504300"/>
              <a:gd name="connsiteX1" fmla="*/ 50430 w 1008601"/>
              <a:gd name="connsiteY1" fmla="*/ 0 h 504300"/>
              <a:gd name="connsiteX2" fmla="*/ 958171 w 1008601"/>
              <a:gd name="connsiteY2" fmla="*/ 0 h 504300"/>
              <a:gd name="connsiteX3" fmla="*/ 1008601 w 1008601"/>
              <a:gd name="connsiteY3" fmla="*/ 50430 h 504300"/>
              <a:gd name="connsiteX4" fmla="*/ 1008601 w 1008601"/>
              <a:gd name="connsiteY4" fmla="*/ 453870 h 504300"/>
              <a:gd name="connsiteX5" fmla="*/ 958171 w 1008601"/>
              <a:gd name="connsiteY5" fmla="*/ 504300 h 504300"/>
              <a:gd name="connsiteX6" fmla="*/ 50430 w 1008601"/>
              <a:gd name="connsiteY6" fmla="*/ 504300 h 504300"/>
              <a:gd name="connsiteX7" fmla="*/ 0 w 1008601"/>
              <a:gd name="connsiteY7" fmla="*/ 453870 h 504300"/>
              <a:gd name="connsiteX8" fmla="*/ 0 w 1008601"/>
              <a:gd name="connsiteY8" fmla="*/ 50430 h 50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8601" h="504300">
                <a:moveTo>
                  <a:pt x="0" y="50430"/>
                </a:moveTo>
                <a:cubicBezTo>
                  <a:pt x="0" y="22578"/>
                  <a:pt x="22578" y="0"/>
                  <a:pt x="50430" y="0"/>
                </a:cubicBezTo>
                <a:lnTo>
                  <a:pt x="958171" y="0"/>
                </a:lnTo>
                <a:cubicBezTo>
                  <a:pt x="986023" y="0"/>
                  <a:pt x="1008601" y="22578"/>
                  <a:pt x="1008601" y="50430"/>
                </a:cubicBezTo>
                <a:lnTo>
                  <a:pt x="1008601" y="453870"/>
                </a:lnTo>
                <a:cubicBezTo>
                  <a:pt x="1008601" y="481722"/>
                  <a:pt x="986023" y="504300"/>
                  <a:pt x="958171" y="504300"/>
                </a:cubicBezTo>
                <a:lnTo>
                  <a:pt x="50430" y="504300"/>
                </a:lnTo>
                <a:cubicBezTo>
                  <a:pt x="22578" y="504300"/>
                  <a:pt x="0" y="481722"/>
                  <a:pt x="0" y="453870"/>
                </a:cubicBezTo>
                <a:lnTo>
                  <a:pt x="0" y="50430"/>
                </a:lnTo>
                <a:close/>
              </a:path>
            </a:pathLst>
          </a:custGeom>
          <a:solidFill>
            <a:srgbClr val="F0F3F5"/>
          </a:solidFill>
          <a:ln>
            <a:solidFill>
              <a:srgbClr val="003C7E"/>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105" tIns="23660" rIns="28105" bIns="23660" numCol="1" spcCol="1270" anchor="ctr" anchorCtr="0">
            <a:noAutofit/>
          </a:bodyPr>
          <a:lstStyle/>
          <a:p>
            <a:pPr marL="0" lvl="0" indent="0" algn="ctr" defTabSz="311150">
              <a:lnSpc>
                <a:spcPct val="90000"/>
              </a:lnSpc>
              <a:spcBef>
                <a:spcPct val="0"/>
              </a:spcBef>
              <a:spcAft>
                <a:spcPct val="35000"/>
              </a:spcAft>
              <a:buNone/>
            </a:pPr>
            <a:r>
              <a:rPr lang="en-US" sz="1050" kern="1200" dirty="0">
                <a:solidFill>
                  <a:srgbClr val="003C7E"/>
                </a:solidFill>
                <a:latin typeface="Helvetica" panose="020B0604020202020204" pitchFamily="34" charset="0"/>
                <a:cs typeface="Helvetica" panose="020B0604020202020204" pitchFamily="34" charset="0"/>
              </a:rPr>
              <a:t>Hospital 30-Day, All-Cause, Risk-Standardized Mortality Rate Following CABG </a:t>
            </a:r>
          </a:p>
        </p:txBody>
      </p:sp>
      <p:sp>
        <p:nvSpPr>
          <p:cNvPr id="18" name="Freeform: Shape 17">
            <a:extLst>
              <a:ext uri="{FF2B5EF4-FFF2-40B4-BE49-F238E27FC236}">
                <a16:creationId xmlns:a16="http://schemas.microsoft.com/office/drawing/2014/main" id="{4394A238-303B-41E3-B09C-E16D13D20B7C}"/>
              </a:ext>
            </a:extLst>
          </p:cNvPr>
          <p:cNvSpPr/>
          <p:nvPr/>
        </p:nvSpPr>
        <p:spPr>
          <a:xfrm>
            <a:off x="4666950" y="2916466"/>
            <a:ext cx="1850205" cy="1026884"/>
          </a:xfrm>
          <a:custGeom>
            <a:avLst/>
            <a:gdLst>
              <a:gd name="connsiteX0" fmla="*/ 0 w 1008601"/>
              <a:gd name="connsiteY0" fmla="*/ 50430 h 504300"/>
              <a:gd name="connsiteX1" fmla="*/ 50430 w 1008601"/>
              <a:gd name="connsiteY1" fmla="*/ 0 h 504300"/>
              <a:gd name="connsiteX2" fmla="*/ 958171 w 1008601"/>
              <a:gd name="connsiteY2" fmla="*/ 0 h 504300"/>
              <a:gd name="connsiteX3" fmla="*/ 1008601 w 1008601"/>
              <a:gd name="connsiteY3" fmla="*/ 50430 h 504300"/>
              <a:gd name="connsiteX4" fmla="*/ 1008601 w 1008601"/>
              <a:gd name="connsiteY4" fmla="*/ 453870 h 504300"/>
              <a:gd name="connsiteX5" fmla="*/ 958171 w 1008601"/>
              <a:gd name="connsiteY5" fmla="*/ 504300 h 504300"/>
              <a:gd name="connsiteX6" fmla="*/ 50430 w 1008601"/>
              <a:gd name="connsiteY6" fmla="*/ 504300 h 504300"/>
              <a:gd name="connsiteX7" fmla="*/ 0 w 1008601"/>
              <a:gd name="connsiteY7" fmla="*/ 453870 h 504300"/>
              <a:gd name="connsiteX8" fmla="*/ 0 w 1008601"/>
              <a:gd name="connsiteY8" fmla="*/ 50430 h 50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8601" h="504300">
                <a:moveTo>
                  <a:pt x="0" y="50430"/>
                </a:moveTo>
                <a:cubicBezTo>
                  <a:pt x="0" y="22578"/>
                  <a:pt x="22578" y="0"/>
                  <a:pt x="50430" y="0"/>
                </a:cubicBezTo>
                <a:lnTo>
                  <a:pt x="958171" y="0"/>
                </a:lnTo>
                <a:cubicBezTo>
                  <a:pt x="986023" y="0"/>
                  <a:pt x="1008601" y="22578"/>
                  <a:pt x="1008601" y="50430"/>
                </a:cubicBezTo>
                <a:lnTo>
                  <a:pt x="1008601" y="453870"/>
                </a:lnTo>
                <a:cubicBezTo>
                  <a:pt x="1008601" y="481722"/>
                  <a:pt x="986023" y="504300"/>
                  <a:pt x="958171" y="504300"/>
                </a:cubicBezTo>
                <a:lnTo>
                  <a:pt x="50430" y="504300"/>
                </a:lnTo>
                <a:cubicBezTo>
                  <a:pt x="22578" y="504300"/>
                  <a:pt x="0" y="481722"/>
                  <a:pt x="0" y="453870"/>
                </a:cubicBezTo>
                <a:lnTo>
                  <a:pt x="0" y="50430"/>
                </a:lnTo>
                <a:close/>
              </a:path>
            </a:pathLst>
          </a:custGeom>
          <a:solidFill>
            <a:srgbClr val="F0F3F5"/>
          </a:solidFill>
          <a:ln>
            <a:solidFill>
              <a:srgbClr val="003C7E"/>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105" tIns="23660" rIns="28105" bIns="23660" numCol="1" spcCol="1270" anchor="ctr" anchorCtr="0">
            <a:noAutofit/>
          </a:bodyPr>
          <a:lstStyle/>
          <a:p>
            <a:pPr marL="0" lvl="0" indent="0" algn="ctr" defTabSz="311150">
              <a:lnSpc>
                <a:spcPct val="90000"/>
              </a:lnSpc>
              <a:spcBef>
                <a:spcPct val="0"/>
              </a:spcBef>
              <a:spcAft>
                <a:spcPct val="35000"/>
              </a:spcAft>
              <a:buNone/>
            </a:pPr>
            <a:r>
              <a:rPr lang="en-US" sz="1050" kern="1200" dirty="0">
                <a:solidFill>
                  <a:srgbClr val="003C7E"/>
                </a:solidFill>
                <a:latin typeface="Helvetica" panose="020B0604020202020204" pitchFamily="34" charset="0"/>
                <a:cs typeface="Helvetica" panose="020B0604020202020204" pitchFamily="34" charset="0"/>
              </a:rPr>
              <a:t>Excess Days in Acute Care after Hospitalization AMI</a:t>
            </a:r>
          </a:p>
        </p:txBody>
      </p:sp>
      <p:sp>
        <p:nvSpPr>
          <p:cNvPr id="11" name="Slide Number Placeholder 5">
            <a:extLst>
              <a:ext uri="{FF2B5EF4-FFF2-40B4-BE49-F238E27FC236}">
                <a16:creationId xmlns:a16="http://schemas.microsoft.com/office/drawing/2014/main" id="{2DEE7C26-568F-4EA5-A2AD-BD440D0269D4}"/>
              </a:ext>
            </a:extLst>
          </p:cNvPr>
          <p:cNvSpPr txBox="1">
            <a:spLocks/>
          </p:cNvSpPr>
          <p:nvPr/>
        </p:nvSpPr>
        <p:spPr>
          <a:xfrm>
            <a:off x="8153400" y="114300"/>
            <a:ext cx="838200" cy="261938"/>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200" kern="1200" smtClean="0">
                <a:solidFill>
                  <a:srgbClr val="8990A2"/>
                </a:solidFill>
                <a:latin typeface="Franklin Gothic Book" panose="020B0503020102020204" pitchFamily="34" charset="0"/>
                <a:ea typeface="MS PGothic" panose="020B0600070205080204" pitchFamily="34" charset="-128"/>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9pPr>
          </a:lstStyle>
          <a:p>
            <a:pPr>
              <a:defRPr/>
            </a:pPr>
            <a:fld id="{E3CB17CD-036C-4EC1-A2C2-4B62491978A5}" type="slidenum">
              <a:rPr lang="en-US" altLang="en-US" smtClean="0"/>
              <a:pPr>
                <a:defRPr/>
              </a:pPr>
              <a:t>6</a:t>
            </a:fld>
            <a:endParaRPr lang="en-US" altLang="en-US" dirty="0"/>
          </a:p>
        </p:txBody>
      </p:sp>
      <p:pic>
        <p:nvPicPr>
          <p:cNvPr id="2" name="Audio 1">
            <a:hlinkClick r:id="" action="ppaction://media"/>
            <a:extLst>
              <a:ext uri="{FF2B5EF4-FFF2-40B4-BE49-F238E27FC236}">
                <a16:creationId xmlns:a16="http://schemas.microsoft.com/office/drawing/2014/main" id="{1CDA1FD6-7CFE-42FC-ABD2-601234E3545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4381500"/>
            <a:ext cx="609600" cy="609600"/>
          </a:xfrm>
          <a:prstGeom prst="rect">
            <a:avLst/>
          </a:prstGeom>
        </p:spPr>
      </p:pic>
    </p:spTree>
    <p:extLst>
      <p:ext uri="{BB962C8B-B14F-4D97-AF65-F5344CB8AC3E}">
        <p14:creationId xmlns:p14="http://schemas.microsoft.com/office/powerpoint/2010/main" val="138739703"/>
      </p:ext>
    </p:extLst>
  </p:cSld>
  <p:clrMapOvr>
    <a:masterClrMapping/>
  </p:clrMapOvr>
  <mc:AlternateContent xmlns:mc="http://schemas.openxmlformats.org/markup-compatibility/2006" xmlns:p14="http://schemas.microsoft.com/office/powerpoint/2010/main">
    <mc:Choice Requires="p14">
      <p:transition spd="slow" p14:dur="2000" advTm="42424"/>
    </mc:Choice>
    <mc:Fallback xmlns="">
      <p:transition spd="slow" advTm="424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3225A-2E82-4C12-B728-B2875F77ADA5}"/>
              </a:ext>
            </a:extLst>
          </p:cNvPr>
          <p:cNvSpPr>
            <a:spLocks noGrp="1"/>
          </p:cNvSpPr>
          <p:nvPr>
            <p:ph type="title"/>
          </p:nvPr>
        </p:nvSpPr>
        <p:spPr>
          <a:xfrm>
            <a:off x="533400" y="206375"/>
            <a:ext cx="8915400" cy="857250"/>
          </a:xfrm>
        </p:spPr>
        <p:txBody>
          <a:bodyPr/>
          <a:lstStyle/>
          <a:p>
            <a:pPr algn="l"/>
            <a:r>
              <a:rPr lang="en-US" sz="3200" dirty="0"/>
              <a:t>Option 2 – Alternative Quality Measures Set</a:t>
            </a:r>
          </a:p>
        </p:txBody>
      </p:sp>
      <p:sp>
        <p:nvSpPr>
          <p:cNvPr id="3" name="Content Placeholder 2">
            <a:extLst>
              <a:ext uri="{FF2B5EF4-FFF2-40B4-BE49-F238E27FC236}">
                <a16:creationId xmlns:a16="http://schemas.microsoft.com/office/drawing/2014/main" id="{38BADD3C-14F6-410B-B483-842857192A7D}"/>
              </a:ext>
            </a:extLst>
          </p:cNvPr>
          <p:cNvSpPr>
            <a:spLocks noGrp="1"/>
          </p:cNvSpPr>
          <p:nvPr>
            <p:ph idx="1"/>
          </p:nvPr>
        </p:nvSpPr>
        <p:spPr/>
        <p:txBody>
          <a:bodyPr/>
          <a:lstStyle/>
          <a:p>
            <a:r>
              <a:rPr lang="en-US" sz="2400" dirty="0"/>
              <a:t>New in 2021</a:t>
            </a:r>
          </a:p>
          <a:p>
            <a:r>
              <a:rPr lang="en-US" sz="2400" dirty="0"/>
              <a:t>Developed with extensive input from  - </a:t>
            </a:r>
          </a:p>
          <a:p>
            <a:pPr lvl="1"/>
            <a:r>
              <a:rPr lang="en-US" sz="2000" dirty="0"/>
              <a:t>Professional health associations</a:t>
            </a:r>
          </a:p>
          <a:p>
            <a:pPr lvl="1"/>
            <a:r>
              <a:rPr lang="en-US" sz="2000" dirty="0"/>
              <a:t>Clinical data registries</a:t>
            </a:r>
          </a:p>
          <a:p>
            <a:pPr lvl="1"/>
            <a:r>
              <a:rPr lang="en-US" sz="2000" dirty="0"/>
              <a:t>Clinicians</a:t>
            </a:r>
          </a:p>
        </p:txBody>
      </p:sp>
      <p:sp>
        <p:nvSpPr>
          <p:cNvPr id="4" name="Slide Number Placeholder 3">
            <a:extLst>
              <a:ext uri="{FF2B5EF4-FFF2-40B4-BE49-F238E27FC236}">
                <a16:creationId xmlns:a16="http://schemas.microsoft.com/office/drawing/2014/main" id="{E6CF3FF8-14BB-4F71-980C-66867DB5C100}"/>
              </a:ext>
            </a:extLst>
          </p:cNvPr>
          <p:cNvSpPr>
            <a:spLocks noGrp="1"/>
          </p:cNvSpPr>
          <p:nvPr>
            <p:ph type="sldNum" sz="quarter" idx="12"/>
          </p:nvPr>
        </p:nvSpPr>
        <p:spPr/>
        <p:txBody>
          <a:bodyPr/>
          <a:lstStyle/>
          <a:p>
            <a:pPr>
              <a:defRPr/>
            </a:pPr>
            <a:fld id="{20202BB9-BCC9-4EF9-99AA-F0DF2E152B14}" type="slidenum">
              <a:rPr lang="en-US" altLang="en-US" smtClean="0"/>
              <a:pPr>
                <a:defRPr/>
              </a:pPr>
              <a:t>7</a:t>
            </a:fld>
            <a:endParaRPr lang="en-US" altLang="en-US" dirty="0"/>
          </a:p>
        </p:txBody>
      </p:sp>
      <p:pic>
        <p:nvPicPr>
          <p:cNvPr id="5" name="Audio 4">
            <a:hlinkClick r:id="" action="ppaction://media"/>
            <a:extLst>
              <a:ext uri="{FF2B5EF4-FFF2-40B4-BE49-F238E27FC236}">
                <a16:creationId xmlns:a16="http://schemas.microsoft.com/office/drawing/2014/main" id="{A6BA11AF-30E6-4088-9FB2-13E6ECC5BAA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4381500"/>
            <a:ext cx="609600" cy="609600"/>
          </a:xfrm>
          <a:prstGeom prst="rect">
            <a:avLst/>
          </a:prstGeom>
        </p:spPr>
      </p:pic>
    </p:spTree>
    <p:extLst>
      <p:ext uri="{BB962C8B-B14F-4D97-AF65-F5344CB8AC3E}">
        <p14:creationId xmlns:p14="http://schemas.microsoft.com/office/powerpoint/2010/main" val="4143579129"/>
      </p:ext>
    </p:extLst>
  </p:cSld>
  <p:clrMapOvr>
    <a:masterClrMapping/>
  </p:clrMapOvr>
  <mc:AlternateContent xmlns:mc="http://schemas.openxmlformats.org/markup-compatibility/2006" xmlns:p14="http://schemas.microsoft.com/office/powerpoint/2010/main">
    <mc:Choice Requires="p14">
      <p:transition spd="slow" p14:dur="2000" advTm="12613"/>
    </mc:Choice>
    <mc:Fallback xmlns="">
      <p:transition spd="slow" advTm="126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8C59979-B561-4556-BEF7-63EBD7309BDB}"/>
              </a:ext>
            </a:extLst>
          </p:cNvPr>
          <p:cNvSpPr>
            <a:spLocks noGrp="1"/>
          </p:cNvSpPr>
          <p:nvPr>
            <p:ph type="body" sz="quarter" idx="13"/>
          </p:nvPr>
        </p:nvSpPr>
        <p:spPr/>
        <p:txBody>
          <a:bodyPr/>
          <a:lstStyle/>
          <a:p>
            <a:r>
              <a:rPr lang="en-US" sz="1600" dirty="0">
                <a:latin typeface="Helvetica" panose="020B0604020202020204" pitchFamily="34" charset="0"/>
                <a:cs typeface="Helvetica" panose="020B0604020202020204" pitchFamily="34" charset="0"/>
              </a:rPr>
              <a:t>Select EITHER Administrative or Alternative Quality Measure sets for each clinical episode</a:t>
            </a:r>
          </a:p>
          <a:p>
            <a:endParaRPr lang="en-US" dirty="0"/>
          </a:p>
        </p:txBody>
      </p:sp>
      <p:sp>
        <p:nvSpPr>
          <p:cNvPr id="7" name="Text Placeholder 6">
            <a:extLst>
              <a:ext uri="{FF2B5EF4-FFF2-40B4-BE49-F238E27FC236}">
                <a16:creationId xmlns:a16="http://schemas.microsoft.com/office/drawing/2014/main" id="{E9896246-57A3-465C-BB71-BF3583457948}"/>
              </a:ext>
            </a:extLst>
          </p:cNvPr>
          <p:cNvSpPr>
            <a:spLocks noGrp="1"/>
          </p:cNvSpPr>
          <p:nvPr>
            <p:ph type="body" sz="quarter" idx="14"/>
          </p:nvPr>
        </p:nvSpPr>
        <p:spPr/>
        <p:txBody>
          <a:bodyPr/>
          <a:lstStyle/>
          <a:p>
            <a:r>
              <a:rPr lang="en-US" sz="1600" dirty="0">
                <a:solidFill>
                  <a:schemeClr val="accent4"/>
                </a:solidFill>
                <a:latin typeface="Helvetica" panose="020B0604020202020204" pitchFamily="34" charset="0"/>
                <a:cs typeface="Helvetica" panose="020B0604020202020204" pitchFamily="34" charset="0"/>
              </a:rPr>
              <a:t>Participants will need to be, or become, members of the relevant registry, or multiple registries, if they select Alternate Quality Measures that are reported by registries</a:t>
            </a:r>
          </a:p>
        </p:txBody>
      </p:sp>
      <p:sp>
        <p:nvSpPr>
          <p:cNvPr id="8" name="Text Placeholder 7">
            <a:extLst>
              <a:ext uri="{FF2B5EF4-FFF2-40B4-BE49-F238E27FC236}">
                <a16:creationId xmlns:a16="http://schemas.microsoft.com/office/drawing/2014/main" id="{889F4750-DAF6-411C-8587-4A7E7296DA52}"/>
              </a:ext>
            </a:extLst>
          </p:cNvPr>
          <p:cNvSpPr>
            <a:spLocks noGrp="1"/>
          </p:cNvSpPr>
          <p:nvPr>
            <p:ph type="body" sz="quarter" idx="15"/>
          </p:nvPr>
        </p:nvSpPr>
        <p:spPr/>
        <p:txBody>
          <a:bodyPr/>
          <a:lstStyle/>
          <a:p>
            <a:r>
              <a:rPr lang="en-US" sz="1600" dirty="0">
                <a:latin typeface="Helvetica" panose="020B0604020202020204" pitchFamily="34" charset="0"/>
                <a:cs typeface="Helvetica" panose="020B0604020202020204" pitchFamily="34" charset="0"/>
              </a:rPr>
              <a:t>AQMs utilizing registry data will be baselined against 2020</a:t>
            </a:r>
            <a:endParaRPr lang="en-US" dirty="0">
              <a:latin typeface="Helvetica" panose="020B0604020202020204" pitchFamily="34" charset="0"/>
              <a:cs typeface="Helvetica" panose="020B0604020202020204" pitchFamily="34" charset="0"/>
            </a:endParaRPr>
          </a:p>
          <a:p>
            <a:endParaRPr lang="en-US" dirty="0"/>
          </a:p>
        </p:txBody>
      </p:sp>
      <p:sp>
        <p:nvSpPr>
          <p:cNvPr id="2" name="Title 1">
            <a:extLst>
              <a:ext uri="{FF2B5EF4-FFF2-40B4-BE49-F238E27FC236}">
                <a16:creationId xmlns:a16="http://schemas.microsoft.com/office/drawing/2014/main" id="{447F881C-85BB-484C-8148-D5E1E6C7DF23}"/>
              </a:ext>
            </a:extLst>
          </p:cNvPr>
          <p:cNvSpPr>
            <a:spLocks noGrp="1"/>
          </p:cNvSpPr>
          <p:nvPr>
            <p:ph type="title"/>
          </p:nvPr>
        </p:nvSpPr>
        <p:spPr>
          <a:xfrm>
            <a:off x="288168" y="292450"/>
            <a:ext cx="8955723" cy="474798"/>
          </a:xfrm>
        </p:spPr>
        <p:txBody>
          <a:bodyPr/>
          <a:lstStyle/>
          <a:p>
            <a:pPr algn="l"/>
            <a:r>
              <a:rPr lang="en-US" sz="3200" dirty="0"/>
              <a:t>A Few Details about Alternative Quality Measures</a:t>
            </a:r>
          </a:p>
        </p:txBody>
      </p:sp>
      <p:sp>
        <p:nvSpPr>
          <p:cNvPr id="9" name="Content Placeholder 2">
            <a:extLst>
              <a:ext uri="{FF2B5EF4-FFF2-40B4-BE49-F238E27FC236}">
                <a16:creationId xmlns:a16="http://schemas.microsoft.com/office/drawing/2014/main" id="{76360157-395A-4B4A-9B98-A15482F54B4D}"/>
              </a:ext>
            </a:extLst>
          </p:cNvPr>
          <p:cNvSpPr txBox="1">
            <a:spLocks/>
          </p:cNvSpPr>
          <p:nvPr/>
        </p:nvSpPr>
        <p:spPr>
          <a:xfrm>
            <a:off x="0" y="2571750"/>
            <a:ext cx="8229600" cy="3394075"/>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latin typeface="Helvetica" panose="020B0604020202020204" pitchFamily="34" charset="0"/>
              <a:cs typeface="Helvetica" panose="020B0604020202020204" pitchFamily="34" charset="0"/>
            </a:endParaRPr>
          </a:p>
        </p:txBody>
      </p:sp>
      <p:sp>
        <p:nvSpPr>
          <p:cNvPr id="3" name="Slide Number Placeholder 2">
            <a:extLst>
              <a:ext uri="{FF2B5EF4-FFF2-40B4-BE49-F238E27FC236}">
                <a16:creationId xmlns:a16="http://schemas.microsoft.com/office/drawing/2014/main" id="{27DD6B68-112E-4FA2-B342-F87F78A109C0}"/>
              </a:ext>
            </a:extLst>
          </p:cNvPr>
          <p:cNvSpPr>
            <a:spLocks noGrp="1"/>
          </p:cNvSpPr>
          <p:nvPr>
            <p:ph type="sldNum" sz="quarter" idx="16"/>
          </p:nvPr>
        </p:nvSpPr>
        <p:spPr/>
        <p:txBody>
          <a:bodyPr/>
          <a:lstStyle/>
          <a:p>
            <a:fld id="{876DC42B-FC6E-E744-8CC9-DB53EF644E6C}" type="slidenum">
              <a:rPr lang="en-US" smtClean="0"/>
              <a:pPr/>
              <a:t>8</a:t>
            </a:fld>
            <a:endParaRPr lang="en-US" dirty="0"/>
          </a:p>
        </p:txBody>
      </p:sp>
      <p:sp>
        <p:nvSpPr>
          <p:cNvPr id="10" name="Slide Number Placeholder 5">
            <a:extLst>
              <a:ext uri="{FF2B5EF4-FFF2-40B4-BE49-F238E27FC236}">
                <a16:creationId xmlns:a16="http://schemas.microsoft.com/office/drawing/2014/main" id="{8816BB4F-47A0-40C1-9940-80C9BB7240D7}"/>
              </a:ext>
            </a:extLst>
          </p:cNvPr>
          <p:cNvSpPr txBox="1">
            <a:spLocks/>
          </p:cNvSpPr>
          <p:nvPr/>
        </p:nvSpPr>
        <p:spPr>
          <a:xfrm>
            <a:off x="8153400" y="114300"/>
            <a:ext cx="838200" cy="261938"/>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200" kern="1200" smtClean="0">
                <a:solidFill>
                  <a:srgbClr val="8990A2"/>
                </a:solidFill>
                <a:latin typeface="Franklin Gothic Book" panose="020B0503020102020204" pitchFamily="34" charset="0"/>
                <a:ea typeface="MS PGothic" panose="020B0600070205080204" pitchFamily="34" charset="-128"/>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9pPr>
          </a:lstStyle>
          <a:p>
            <a:pPr>
              <a:defRPr/>
            </a:pPr>
            <a:fld id="{E3CB17CD-036C-4EC1-A2C2-4B62491978A5}" type="slidenum">
              <a:rPr lang="en-US" altLang="en-US" smtClean="0"/>
              <a:pPr>
                <a:defRPr/>
              </a:pPr>
              <a:t>8</a:t>
            </a:fld>
            <a:endParaRPr lang="en-US" altLang="en-US" dirty="0"/>
          </a:p>
        </p:txBody>
      </p:sp>
      <p:pic>
        <p:nvPicPr>
          <p:cNvPr id="4" name="Audio 3">
            <a:hlinkClick r:id="" action="ppaction://media"/>
            <a:extLst>
              <a:ext uri="{FF2B5EF4-FFF2-40B4-BE49-F238E27FC236}">
                <a16:creationId xmlns:a16="http://schemas.microsoft.com/office/drawing/2014/main" id="{C1D34194-C1D4-4FFF-B161-89A08DE2BBA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4381500"/>
            <a:ext cx="609600" cy="609600"/>
          </a:xfrm>
          <a:prstGeom prst="rect">
            <a:avLst/>
          </a:prstGeom>
        </p:spPr>
      </p:pic>
    </p:spTree>
    <p:extLst>
      <p:ext uri="{BB962C8B-B14F-4D97-AF65-F5344CB8AC3E}">
        <p14:creationId xmlns:p14="http://schemas.microsoft.com/office/powerpoint/2010/main" val="334982335"/>
      </p:ext>
    </p:extLst>
  </p:cSld>
  <p:clrMapOvr>
    <a:masterClrMapping/>
  </p:clrMapOvr>
  <mc:AlternateContent xmlns:mc="http://schemas.openxmlformats.org/markup-compatibility/2006" xmlns:p14="http://schemas.microsoft.com/office/powerpoint/2010/main">
    <mc:Choice Requires="p14">
      <p:transition spd="slow" p14:dur="2000" advTm="26847"/>
    </mc:Choice>
    <mc:Fallback xmlns="">
      <p:transition spd="slow" advTm="268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0D0CB70-B1DD-4B6D-B8D8-4EDF919FAA84}"/>
              </a:ext>
            </a:extLst>
          </p:cNvPr>
          <p:cNvSpPr/>
          <p:nvPr/>
        </p:nvSpPr>
        <p:spPr>
          <a:xfrm>
            <a:off x="1447800" y="829001"/>
            <a:ext cx="6592824" cy="365039"/>
          </a:xfrm>
          <a:custGeom>
            <a:avLst/>
            <a:gdLst>
              <a:gd name="connsiteX0" fmla="*/ 0 w 8359735"/>
              <a:gd name="connsiteY0" fmla="*/ 60841 h 365039"/>
              <a:gd name="connsiteX1" fmla="*/ 60841 w 8359735"/>
              <a:gd name="connsiteY1" fmla="*/ 0 h 365039"/>
              <a:gd name="connsiteX2" fmla="*/ 8298894 w 8359735"/>
              <a:gd name="connsiteY2" fmla="*/ 0 h 365039"/>
              <a:gd name="connsiteX3" fmla="*/ 8359735 w 8359735"/>
              <a:gd name="connsiteY3" fmla="*/ 60841 h 365039"/>
              <a:gd name="connsiteX4" fmla="*/ 8359735 w 8359735"/>
              <a:gd name="connsiteY4" fmla="*/ 304198 h 365039"/>
              <a:gd name="connsiteX5" fmla="*/ 8298894 w 8359735"/>
              <a:gd name="connsiteY5" fmla="*/ 365039 h 365039"/>
              <a:gd name="connsiteX6" fmla="*/ 60841 w 8359735"/>
              <a:gd name="connsiteY6" fmla="*/ 365039 h 365039"/>
              <a:gd name="connsiteX7" fmla="*/ 0 w 8359735"/>
              <a:gd name="connsiteY7" fmla="*/ 304198 h 365039"/>
              <a:gd name="connsiteX8" fmla="*/ 0 w 8359735"/>
              <a:gd name="connsiteY8" fmla="*/ 60841 h 3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59735" h="365039">
                <a:moveTo>
                  <a:pt x="0" y="60841"/>
                </a:moveTo>
                <a:cubicBezTo>
                  <a:pt x="0" y="27239"/>
                  <a:pt x="27239" y="0"/>
                  <a:pt x="60841" y="0"/>
                </a:cubicBezTo>
                <a:lnTo>
                  <a:pt x="8298894" y="0"/>
                </a:lnTo>
                <a:cubicBezTo>
                  <a:pt x="8332496" y="0"/>
                  <a:pt x="8359735" y="27239"/>
                  <a:pt x="8359735" y="60841"/>
                </a:cubicBezTo>
                <a:lnTo>
                  <a:pt x="8359735" y="304198"/>
                </a:lnTo>
                <a:cubicBezTo>
                  <a:pt x="8359735" y="337800"/>
                  <a:pt x="8332496" y="365039"/>
                  <a:pt x="8298894" y="365039"/>
                </a:cubicBezTo>
                <a:lnTo>
                  <a:pt x="60841" y="365039"/>
                </a:lnTo>
                <a:cubicBezTo>
                  <a:pt x="27239" y="365039"/>
                  <a:pt x="0" y="337800"/>
                  <a:pt x="0" y="304198"/>
                </a:cubicBezTo>
                <a:lnTo>
                  <a:pt x="0" y="60841"/>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8780" tIns="78780" rIns="78780" bIns="78780" numCol="1" spcCol="1270" anchor="ctr" anchorCtr="0">
            <a:noAutofit/>
          </a:bodyPr>
          <a:lstStyle/>
          <a:p>
            <a:pPr marL="0" lvl="0" indent="0" algn="l" defTabSz="711200">
              <a:lnSpc>
                <a:spcPct val="90000"/>
              </a:lnSpc>
              <a:spcBef>
                <a:spcPct val="0"/>
              </a:spcBef>
              <a:spcAft>
                <a:spcPct val="35000"/>
              </a:spcAft>
              <a:buNone/>
            </a:pPr>
            <a:r>
              <a:rPr lang="en-US" sz="1600" kern="1200" dirty="0">
                <a:solidFill>
                  <a:srgbClr val="131313"/>
                </a:solidFill>
                <a:latin typeface="Helvetica" panose="020B0604020202020204" pitchFamily="34" charset="0"/>
                <a:cs typeface="Helvetica" panose="020B0604020202020204" pitchFamily="34" charset="0"/>
              </a:rPr>
              <a:t>Quality score is calculated for each individual clinical episode</a:t>
            </a:r>
          </a:p>
        </p:txBody>
      </p:sp>
      <p:sp>
        <p:nvSpPr>
          <p:cNvPr id="11" name="Freeform: Shape 10">
            <a:extLst>
              <a:ext uri="{FF2B5EF4-FFF2-40B4-BE49-F238E27FC236}">
                <a16:creationId xmlns:a16="http://schemas.microsoft.com/office/drawing/2014/main" id="{EABA2C30-08A2-41E6-A4EC-26653C061A6E}"/>
              </a:ext>
            </a:extLst>
          </p:cNvPr>
          <p:cNvSpPr/>
          <p:nvPr/>
        </p:nvSpPr>
        <p:spPr>
          <a:xfrm>
            <a:off x="1447800" y="1655824"/>
            <a:ext cx="6592824" cy="365039"/>
          </a:xfrm>
          <a:custGeom>
            <a:avLst/>
            <a:gdLst>
              <a:gd name="connsiteX0" fmla="*/ 0 w 8359735"/>
              <a:gd name="connsiteY0" fmla="*/ 60841 h 365039"/>
              <a:gd name="connsiteX1" fmla="*/ 60841 w 8359735"/>
              <a:gd name="connsiteY1" fmla="*/ 0 h 365039"/>
              <a:gd name="connsiteX2" fmla="*/ 8298894 w 8359735"/>
              <a:gd name="connsiteY2" fmla="*/ 0 h 365039"/>
              <a:gd name="connsiteX3" fmla="*/ 8359735 w 8359735"/>
              <a:gd name="connsiteY3" fmla="*/ 60841 h 365039"/>
              <a:gd name="connsiteX4" fmla="*/ 8359735 w 8359735"/>
              <a:gd name="connsiteY4" fmla="*/ 304198 h 365039"/>
              <a:gd name="connsiteX5" fmla="*/ 8298894 w 8359735"/>
              <a:gd name="connsiteY5" fmla="*/ 365039 h 365039"/>
              <a:gd name="connsiteX6" fmla="*/ 60841 w 8359735"/>
              <a:gd name="connsiteY6" fmla="*/ 365039 h 365039"/>
              <a:gd name="connsiteX7" fmla="*/ 0 w 8359735"/>
              <a:gd name="connsiteY7" fmla="*/ 304198 h 365039"/>
              <a:gd name="connsiteX8" fmla="*/ 0 w 8359735"/>
              <a:gd name="connsiteY8" fmla="*/ 60841 h 3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59735" h="365039">
                <a:moveTo>
                  <a:pt x="0" y="60841"/>
                </a:moveTo>
                <a:cubicBezTo>
                  <a:pt x="0" y="27239"/>
                  <a:pt x="27239" y="0"/>
                  <a:pt x="60841" y="0"/>
                </a:cubicBezTo>
                <a:lnTo>
                  <a:pt x="8298894" y="0"/>
                </a:lnTo>
                <a:cubicBezTo>
                  <a:pt x="8332496" y="0"/>
                  <a:pt x="8359735" y="27239"/>
                  <a:pt x="8359735" y="60841"/>
                </a:cubicBezTo>
                <a:lnTo>
                  <a:pt x="8359735" y="304198"/>
                </a:lnTo>
                <a:cubicBezTo>
                  <a:pt x="8359735" y="337800"/>
                  <a:pt x="8332496" y="365039"/>
                  <a:pt x="8298894" y="365039"/>
                </a:cubicBezTo>
                <a:lnTo>
                  <a:pt x="60841" y="365039"/>
                </a:lnTo>
                <a:cubicBezTo>
                  <a:pt x="27239" y="365039"/>
                  <a:pt x="0" y="337800"/>
                  <a:pt x="0" y="304198"/>
                </a:cubicBezTo>
                <a:lnTo>
                  <a:pt x="0" y="60841"/>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8780" tIns="78780" rIns="78780" bIns="78780" numCol="1" spcCol="1270" anchor="ctr" anchorCtr="0">
            <a:noAutofit/>
          </a:bodyPr>
          <a:lstStyle/>
          <a:p>
            <a:pPr marL="0" lvl="0" indent="0" algn="l" defTabSz="711200">
              <a:lnSpc>
                <a:spcPct val="90000"/>
              </a:lnSpc>
              <a:spcBef>
                <a:spcPct val="0"/>
              </a:spcBef>
              <a:spcAft>
                <a:spcPct val="35000"/>
              </a:spcAft>
              <a:buNone/>
            </a:pPr>
            <a:r>
              <a:rPr lang="en-US" sz="1600" kern="1200" dirty="0">
                <a:solidFill>
                  <a:srgbClr val="131313"/>
                </a:solidFill>
                <a:latin typeface="Helvetica" panose="020B0604020202020204" pitchFamily="34" charset="0"/>
                <a:cs typeface="Helvetica" panose="020B0604020202020204" pitchFamily="34" charset="0"/>
              </a:rPr>
              <a:t>For Episode Initiators that participate in multiple clinical episodes, the quality scores for each clinical episode will be combined into a Clinical Quality Score at the EI level</a:t>
            </a:r>
          </a:p>
        </p:txBody>
      </p:sp>
      <p:sp>
        <p:nvSpPr>
          <p:cNvPr id="12" name="Freeform: Shape 11">
            <a:extLst>
              <a:ext uri="{FF2B5EF4-FFF2-40B4-BE49-F238E27FC236}">
                <a16:creationId xmlns:a16="http://schemas.microsoft.com/office/drawing/2014/main" id="{CB4AE604-CE87-46E7-8AE8-8E518BAD57D9}"/>
              </a:ext>
            </a:extLst>
          </p:cNvPr>
          <p:cNvSpPr/>
          <p:nvPr/>
        </p:nvSpPr>
        <p:spPr>
          <a:xfrm>
            <a:off x="1447800" y="2482647"/>
            <a:ext cx="6592824" cy="365039"/>
          </a:xfrm>
          <a:custGeom>
            <a:avLst/>
            <a:gdLst>
              <a:gd name="connsiteX0" fmla="*/ 0 w 8359735"/>
              <a:gd name="connsiteY0" fmla="*/ 60841 h 365039"/>
              <a:gd name="connsiteX1" fmla="*/ 60841 w 8359735"/>
              <a:gd name="connsiteY1" fmla="*/ 0 h 365039"/>
              <a:gd name="connsiteX2" fmla="*/ 8298894 w 8359735"/>
              <a:gd name="connsiteY2" fmla="*/ 0 h 365039"/>
              <a:gd name="connsiteX3" fmla="*/ 8359735 w 8359735"/>
              <a:gd name="connsiteY3" fmla="*/ 60841 h 365039"/>
              <a:gd name="connsiteX4" fmla="*/ 8359735 w 8359735"/>
              <a:gd name="connsiteY4" fmla="*/ 304198 h 365039"/>
              <a:gd name="connsiteX5" fmla="*/ 8298894 w 8359735"/>
              <a:gd name="connsiteY5" fmla="*/ 365039 h 365039"/>
              <a:gd name="connsiteX6" fmla="*/ 60841 w 8359735"/>
              <a:gd name="connsiteY6" fmla="*/ 365039 h 365039"/>
              <a:gd name="connsiteX7" fmla="*/ 0 w 8359735"/>
              <a:gd name="connsiteY7" fmla="*/ 304198 h 365039"/>
              <a:gd name="connsiteX8" fmla="*/ 0 w 8359735"/>
              <a:gd name="connsiteY8" fmla="*/ 60841 h 3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59735" h="365039">
                <a:moveTo>
                  <a:pt x="0" y="60841"/>
                </a:moveTo>
                <a:cubicBezTo>
                  <a:pt x="0" y="27239"/>
                  <a:pt x="27239" y="0"/>
                  <a:pt x="60841" y="0"/>
                </a:cubicBezTo>
                <a:lnTo>
                  <a:pt x="8298894" y="0"/>
                </a:lnTo>
                <a:cubicBezTo>
                  <a:pt x="8332496" y="0"/>
                  <a:pt x="8359735" y="27239"/>
                  <a:pt x="8359735" y="60841"/>
                </a:cubicBezTo>
                <a:lnTo>
                  <a:pt x="8359735" y="304198"/>
                </a:lnTo>
                <a:cubicBezTo>
                  <a:pt x="8359735" y="337800"/>
                  <a:pt x="8332496" y="365039"/>
                  <a:pt x="8298894" y="365039"/>
                </a:cubicBezTo>
                <a:lnTo>
                  <a:pt x="60841" y="365039"/>
                </a:lnTo>
                <a:cubicBezTo>
                  <a:pt x="27239" y="365039"/>
                  <a:pt x="0" y="337800"/>
                  <a:pt x="0" y="304198"/>
                </a:cubicBezTo>
                <a:lnTo>
                  <a:pt x="0" y="60841"/>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8780" tIns="78780" rIns="78780" bIns="78780" numCol="1" spcCol="1270" anchor="ctr" anchorCtr="0">
            <a:noAutofit/>
          </a:bodyPr>
          <a:lstStyle/>
          <a:p>
            <a:pPr marL="0" lvl="0" indent="0" algn="l" defTabSz="711200">
              <a:lnSpc>
                <a:spcPct val="90000"/>
              </a:lnSpc>
              <a:spcBef>
                <a:spcPct val="0"/>
              </a:spcBef>
              <a:spcAft>
                <a:spcPct val="35000"/>
              </a:spcAft>
              <a:buNone/>
            </a:pPr>
            <a:r>
              <a:rPr lang="en-US" sz="1600" kern="1200" dirty="0">
                <a:solidFill>
                  <a:srgbClr val="131313"/>
                </a:solidFill>
                <a:latin typeface="Helvetica" panose="020B0604020202020204" pitchFamily="34" charset="0"/>
                <a:cs typeface="Helvetica" panose="020B0604020202020204" pitchFamily="34" charset="0"/>
              </a:rPr>
              <a:t>The Clinical Quality Score at the EI level is weighted by the respective Clinical Episode Volumes</a:t>
            </a:r>
          </a:p>
        </p:txBody>
      </p:sp>
      <p:sp>
        <p:nvSpPr>
          <p:cNvPr id="13" name="Freeform: Shape 12">
            <a:extLst>
              <a:ext uri="{FF2B5EF4-FFF2-40B4-BE49-F238E27FC236}">
                <a16:creationId xmlns:a16="http://schemas.microsoft.com/office/drawing/2014/main" id="{4144691F-A5AF-45E8-A7E2-CF0C7BD32781}"/>
              </a:ext>
            </a:extLst>
          </p:cNvPr>
          <p:cNvSpPr/>
          <p:nvPr/>
        </p:nvSpPr>
        <p:spPr>
          <a:xfrm>
            <a:off x="1447800" y="3309470"/>
            <a:ext cx="6592824" cy="365039"/>
          </a:xfrm>
          <a:custGeom>
            <a:avLst/>
            <a:gdLst>
              <a:gd name="connsiteX0" fmla="*/ 0 w 8359735"/>
              <a:gd name="connsiteY0" fmla="*/ 60841 h 365039"/>
              <a:gd name="connsiteX1" fmla="*/ 60841 w 8359735"/>
              <a:gd name="connsiteY1" fmla="*/ 0 h 365039"/>
              <a:gd name="connsiteX2" fmla="*/ 8298894 w 8359735"/>
              <a:gd name="connsiteY2" fmla="*/ 0 h 365039"/>
              <a:gd name="connsiteX3" fmla="*/ 8359735 w 8359735"/>
              <a:gd name="connsiteY3" fmla="*/ 60841 h 365039"/>
              <a:gd name="connsiteX4" fmla="*/ 8359735 w 8359735"/>
              <a:gd name="connsiteY4" fmla="*/ 304198 h 365039"/>
              <a:gd name="connsiteX5" fmla="*/ 8298894 w 8359735"/>
              <a:gd name="connsiteY5" fmla="*/ 365039 h 365039"/>
              <a:gd name="connsiteX6" fmla="*/ 60841 w 8359735"/>
              <a:gd name="connsiteY6" fmla="*/ 365039 h 365039"/>
              <a:gd name="connsiteX7" fmla="*/ 0 w 8359735"/>
              <a:gd name="connsiteY7" fmla="*/ 304198 h 365039"/>
              <a:gd name="connsiteX8" fmla="*/ 0 w 8359735"/>
              <a:gd name="connsiteY8" fmla="*/ 60841 h 3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59735" h="365039">
                <a:moveTo>
                  <a:pt x="0" y="60841"/>
                </a:moveTo>
                <a:cubicBezTo>
                  <a:pt x="0" y="27239"/>
                  <a:pt x="27239" y="0"/>
                  <a:pt x="60841" y="0"/>
                </a:cubicBezTo>
                <a:lnTo>
                  <a:pt x="8298894" y="0"/>
                </a:lnTo>
                <a:cubicBezTo>
                  <a:pt x="8332496" y="0"/>
                  <a:pt x="8359735" y="27239"/>
                  <a:pt x="8359735" y="60841"/>
                </a:cubicBezTo>
                <a:lnTo>
                  <a:pt x="8359735" y="304198"/>
                </a:lnTo>
                <a:cubicBezTo>
                  <a:pt x="8359735" y="337800"/>
                  <a:pt x="8332496" y="365039"/>
                  <a:pt x="8298894" y="365039"/>
                </a:cubicBezTo>
                <a:lnTo>
                  <a:pt x="60841" y="365039"/>
                </a:lnTo>
                <a:cubicBezTo>
                  <a:pt x="27239" y="365039"/>
                  <a:pt x="0" y="337800"/>
                  <a:pt x="0" y="304198"/>
                </a:cubicBezTo>
                <a:lnTo>
                  <a:pt x="0" y="60841"/>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8780" tIns="78780" rIns="78780" bIns="78780" numCol="1" spcCol="1270" anchor="ctr" anchorCtr="0">
            <a:noAutofit/>
          </a:bodyPr>
          <a:lstStyle/>
          <a:p>
            <a:pPr marL="0" lvl="0" indent="0" algn="l" defTabSz="711200">
              <a:lnSpc>
                <a:spcPct val="90000"/>
              </a:lnSpc>
              <a:spcBef>
                <a:spcPct val="0"/>
              </a:spcBef>
              <a:spcAft>
                <a:spcPct val="35000"/>
              </a:spcAft>
              <a:buNone/>
            </a:pPr>
            <a:r>
              <a:rPr lang="en-US" sz="1600" kern="1200" dirty="0">
                <a:solidFill>
                  <a:srgbClr val="131313"/>
                </a:solidFill>
                <a:latin typeface="Helvetica" panose="020B0604020202020204" pitchFamily="34" charset="0"/>
                <a:cs typeface="Helvetica" panose="020B0604020202020204" pitchFamily="34" charset="0"/>
              </a:rPr>
              <a:t>The Clinical Quality Score is converted into a percentage and applied to the Net Total Reconciliation Amount </a:t>
            </a:r>
          </a:p>
        </p:txBody>
      </p:sp>
      <p:sp>
        <p:nvSpPr>
          <p:cNvPr id="14" name="Freeform: Shape 13">
            <a:extLst>
              <a:ext uri="{FF2B5EF4-FFF2-40B4-BE49-F238E27FC236}">
                <a16:creationId xmlns:a16="http://schemas.microsoft.com/office/drawing/2014/main" id="{63F88B07-7FC1-4514-897A-9C0D6ACB72CD}"/>
              </a:ext>
            </a:extLst>
          </p:cNvPr>
          <p:cNvSpPr/>
          <p:nvPr/>
        </p:nvSpPr>
        <p:spPr>
          <a:xfrm>
            <a:off x="1447800" y="4136293"/>
            <a:ext cx="6592824" cy="365039"/>
          </a:xfrm>
          <a:custGeom>
            <a:avLst/>
            <a:gdLst>
              <a:gd name="connsiteX0" fmla="*/ 0 w 8359735"/>
              <a:gd name="connsiteY0" fmla="*/ 60841 h 365039"/>
              <a:gd name="connsiteX1" fmla="*/ 60841 w 8359735"/>
              <a:gd name="connsiteY1" fmla="*/ 0 h 365039"/>
              <a:gd name="connsiteX2" fmla="*/ 8298894 w 8359735"/>
              <a:gd name="connsiteY2" fmla="*/ 0 h 365039"/>
              <a:gd name="connsiteX3" fmla="*/ 8359735 w 8359735"/>
              <a:gd name="connsiteY3" fmla="*/ 60841 h 365039"/>
              <a:gd name="connsiteX4" fmla="*/ 8359735 w 8359735"/>
              <a:gd name="connsiteY4" fmla="*/ 304198 h 365039"/>
              <a:gd name="connsiteX5" fmla="*/ 8298894 w 8359735"/>
              <a:gd name="connsiteY5" fmla="*/ 365039 h 365039"/>
              <a:gd name="connsiteX6" fmla="*/ 60841 w 8359735"/>
              <a:gd name="connsiteY6" fmla="*/ 365039 h 365039"/>
              <a:gd name="connsiteX7" fmla="*/ 0 w 8359735"/>
              <a:gd name="connsiteY7" fmla="*/ 304198 h 365039"/>
              <a:gd name="connsiteX8" fmla="*/ 0 w 8359735"/>
              <a:gd name="connsiteY8" fmla="*/ 60841 h 3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59735" h="365039">
                <a:moveTo>
                  <a:pt x="0" y="60841"/>
                </a:moveTo>
                <a:cubicBezTo>
                  <a:pt x="0" y="27239"/>
                  <a:pt x="27239" y="0"/>
                  <a:pt x="60841" y="0"/>
                </a:cubicBezTo>
                <a:lnTo>
                  <a:pt x="8298894" y="0"/>
                </a:lnTo>
                <a:cubicBezTo>
                  <a:pt x="8332496" y="0"/>
                  <a:pt x="8359735" y="27239"/>
                  <a:pt x="8359735" y="60841"/>
                </a:cubicBezTo>
                <a:lnTo>
                  <a:pt x="8359735" y="304198"/>
                </a:lnTo>
                <a:cubicBezTo>
                  <a:pt x="8359735" y="337800"/>
                  <a:pt x="8332496" y="365039"/>
                  <a:pt x="8298894" y="365039"/>
                </a:cubicBezTo>
                <a:lnTo>
                  <a:pt x="60841" y="365039"/>
                </a:lnTo>
                <a:cubicBezTo>
                  <a:pt x="27239" y="365039"/>
                  <a:pt x="0" y="337800"/>
                  <a:pt x="0" y="304198"/>
                </a:cubicBezTo>
                <a:lnTo>
                  <a:pt x="0" y="60841"/>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8780" tIns="78780" rIns="78780" bIns="78780" numCol="1" spcCol="1270" anchor="ctr" anchorCtr="0">
            <a:noAutofit/>
          </a:bodyPr>
          <a:lstStyle/>
          <a:p>
            <a:pPr marL="0" lvl="0" indent="0" algn="l" defTabSz="711200">
              <a:lnSpc>
                <a:spcPct val="90000"/>
              </a:lnSpc>
              <a:spcBef>
                <a:spcPct val="0"/>
              </a:spcBef>
              <a:spcAft>
                <a:spcPct val="35000"/>
              </a:spcAft>
              <a:buNone/>
            </a:pPr>
            <a:r>
              <a:rPr lang="en-US" sz="1600" kern="1200" dirty="0">
                <a:solidFill>
                  <a:srgbClr val="131313"/>
                </a:solidFill>
                <a:latin typeface="Helvetica" panose="020B0604020202020204" pitchFamily="34" charset="0"/>
                <a:cs typeface="Helvetica" panose="020B0604020202020204" pitchFamily="34" charset="0"/>
              </a:rPr>
              <a:t>All applicable measures carry equal weight</a:t>
            </a:r>
          </a:p>
        </p:txBody>
      </p:sp>
      <p:sp>
        <p:nvSpPr>
          <p:cNvPr id="8" name="Title 1">
            <a:extLst>
              <a:ext uri="{FF2B5EF4-FFF2-40B4-BE49-F238E27FC236}">
                <a16:creationId xmlns:a16="http://schemas.microsoft.com/office/drawing/2014/main" id="{24AE8AAC-E9FE-5742-967B-12650EE7CF7D}"/>
              </a:ext>
            </a:extLst>
          </p:cNvPr>
          <p:cNvSpPr txBox="1">
            <a:spLocks/>
          </p:cNvSpPr>
          <p:nvPr/>
        </p:nvSpPr>
        <p:spPr>
          <a:xfrm>
            <a:off x="1143000" y="179953"/>
            <a:ext cx="6172200" cy="587375"/>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mn-lt"/>
                <a:ea typeface="+mj-ea"/>
                <a:cs typeface="+mj-cs"/>
              </a:defRPr>
            </a:lvl1pPr>
          </a:lstStyle>
          <a:p>
            <a:r>
              <a:rPr lang="en-US" sz="2800" dirty="0">
                <a:latin typeface="Garamond"/>
                <a:cs typeface="Helvetica" panose="020B0604020202020204" pitchFamily="34" charset="0"/>
              </a:rPr>
              <a:t>Quality Measure Score Calculation Details</a:t>
            </a:r>
            <a:endParaRPr lang="en-US" sz="2000" dirty="0">
              <a:latin typeface="Garamond"/>
              <a:cs typeface="Helvetica" panose="020B0604020202020204" pitchFamily="34" charset="0"/>
            </a:endParaRPr>
          </a:p>
        </p:txBody>
      </p:sp>
      <p:sp>
        <p:nvSpPr>
          <p:cNvPr id="9" name="Slide Number Placeholder 5">
            <a:extLst>
              <a:ext uri="{FF2B5EF4-FFF2-40B4-BE49-F238E27FC236}">
                <a16:creationId xmlns:a16="http://schemas.microsoft.com/office/drawing/2014/main" id="{AE67B3F9-6514-4F11-AFC8-395D9EB4E831}"/>
              </a:ext>
            </a:extLst>
          </p:cNvPr>
          <p:cNvSpPr txBox="1">
            <a:spLocks/>
          </p:cNvSpPr>
          <p:nvPr/>
        </p:nvSpPr>
        <p:spPr>
          <a:xfrm>
            <a:off x="8153400" y="114300"/>
            <a:ext cx="838200" cy="261938"/>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200" kern="1200" smtClean="0">
                <a:solidFill>
                  <a:srgbClr val="8990A2"/>
                </a:solidFill>
                <a:latin typeface="Franklin Gothic Book" panose="020B0503020102020204" pitchFamily="34" charset="0"/>
                <a:ea typeface="MS PGothic" panose="020B0600070205080204" pitchFamily="34" charset="-128"/>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9pPr>
          </a:lstStyle>
          <a:p>
            <a:pPr>
              <a:defRPr/>
            </a:pPr>
            <a:fld id="{E3CB17CD-036C-4EC1-A2C2-4B62491978A5}" type="slidenum">
              <a:rPr lang="en-US" altLang="en-US" smtClean="0"/>
              <a:pPr>
                <a:defRPr/>
              </a:pPr>
              <a:t>9</a:t>
            </a:fld>
            <a:endParaRPr lang="en-US" altLang="en-US" dirty="0"/>
          </a:p>
        </p:txBody>
      </p:sp>
      <p:pic>
        <p:nvPicPr>
          <p:cNvPr id="2" name="Audio 1">
            <a:hlinkClick r:id="" action="ppaction://media"/>
            <a:extLst>
              <a:ext uri="{FF2B5EF4-FFF2-40B4-BE49-F238E27FC236}">
                <a16:creationId xmlns:a16="http://schemas.microsoft.com/office/drawing/2014/main" id="{E4AF7EEC-D7C7-41D9-8E4E-C44E31E5BF7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4381500"/>
            <a:ext cx="609600" cy="609600"/>
          </a:xfrm>
          <a:prstGeom prst="rect">
            <a:avLst/>
          </a:prstGeom>
        </p:spPr>
      </p:pic>
    </p:spTree>
    <p:extLst>
      <p:ext uri="{BB962C8B-B14F-4D97-AF65-F5344CB8AC3E}">
        <p14:creationId xmlns:p14="http://schemas.microsoft.com/office/powerpoint/2010/main" val="1560062442"/>
      </p:ext>
    </p:extLst>
  </p:cSld>
  <p:clrMapOvr>
    <a:masterClrMapping/>
  </p:clrMapOvr>
  <mc:AlternateContent xmlns:mc="http://schemas.openxmlformats.org/markup-compatibility/2006" xmlns:p14="http://schemas.microsoft.com/office/powerpoint/2010/main">
    <mc:Choice Requires="p14">
      <p:transition spd="slow" p14:dur="2000" advTm="36496"/>
    </mc:Choice>
    <mc:Fallback xmlns="">
      <p:transition spd="slow" advTm="364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ACC 16:9 Master">
  <a:themeElements>
    <a:clrScheme name="ACC">
      <a:dk1>
        <a:srgbClr val="00386B"/>
      </a:dk1>
      <a:lt1>
        <a:sysClr val="window" lastClr="FFFFFF"/>
      </a:lt1>
      <a:dk2>
        <a:srgbClr val="00386B"/>
      </a:dk2>
      <a:lt2>
        <a:srgbClr val="EEECE1"/>
      </a:lt2>
      <a:accent1>
        <a:srgbClr val="C6D9F0"/>
      </a:accent1>
      <a:accent2>
        <a:srgbClr val="8DB3E2"/>
      </a:accent2>
      <a:accent3>
        <a:srgbClr val="548DD4"/>
      </a:accent3>
      <a:accent4>
        <a:srgbClr val="17365D"/>
      </a:accent4>
      <a:accent5>
        <a:srgbClr val="0F243E"/>
      </a:accent5>
      <a:accent6>
        <a:srgbClr val="7F7F7F"/>
      </a:accent6>
      <a:hlink>
        <a:srgbClr val="006ED2"/>
      </a:hlink>
      <a:folHlink>
        <a:srgbClr val="A5A5A5"/>
      </a:folHlink>
    </a:clrScheme>
    <a:fontScheme name="Custom 2">
      <a:majorFont>
        <a:latin typeface="Garamond"/>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Flow_SignoffStatus xmlns="d995f5cc-f254-4421-bf21-2aa35aa8358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D7B26503CEEE9408854BABFB83F7FB0" ma:contentTypeVersion="12" ma:contentTypeDescription="Create a new document." ma:contentTypeScope="" ma:versionID="f7dd2f9cb268a373f7d9789673e63f69">
  <xsd:schema xmlns:xsd="http://www.w3.org/2001/XMLSchema" xmlns:xs="http://www.w3.org/2001/XMLSchema" xmlns:p="http://schemas.microsoft.com/office/2006/metadata/properties" xmlns:ns2="d995f5cc-f254-4421-bf21-2aa35aa83587" xmlns:ns3="998057e3-10ee-41d3-9441-ab6148bc0463" targetNamespace="http://schemas.microsoft.com/office/2006/metadata/properties" ma:root="true" ma:fieldsID="9a206e76688480c7b3dce03e2a4697bf" ns2:_="" ns3:_="">
    <xsd:import namespace="d995f5cc-f254-4421-bf21-2aa35aa83587"/>
    <xsd:import namespace="998057e3-10ee-41d3-9441-ab6148bc046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_Flow_SignoffStatu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95f5cc-f254-4421-bf21-2aa35aa835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_Flow_SignoffStatus" ma:index="18" nillable="true" ma:displayName="Sign-off status" ma:internalName="Sign_x002d_off_x0020_status">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8057e3-10ee-41d3-9441-ab6148bc046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BA8F5D-A09F-40A4-8E65-A2B36384FEF9}">
  <ds:schemaRefs>
    <ds:schemaRef ds:uri="http://schemas.microsoft.com/sharepoint/v3/contenttype/forms"/>
  </ds:schemaRefs>
</ds:datastoreItem>
</file>

<file path=customXml/itemProps2.xml><?xml version="1.0" encoding="utf-8"?>
<ds:datastoreItem xmlns:ds="http://schemas.openxmlformats.org/officeDocument/2006/customXml" ds:itemID="{67BF5E62-059C-43B1-AFD8-0E5154F92DB4}">
  <ds:schemaRefs>
    <ds:schemaRef ds:uri="http://schemas.microsoft.com/office/2006/metadata/properties"/>
    <ds:schemaRef ds:uri="http://schemas.microsoft.com/office/infopath/2007/PartnerControls"/>
    <ds:schemaRef ds:uri="d995f5cc-f254-4421-bf21-2aa35aa83587"/>
  </ds:schemaRefs>
</ds:datastoreItem>
</file>

<file path=customXml/itemProps3.xml><?xml version="1.0" encoding="utf-8"?>
<ds:datastoreItem xmlns:ds="http://schemas.openxmlformats.org/officeDocument/2006/customXml" ds:itemID="{7FD50C5B-B3ED-4C01-A912-F367453134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95f5cc-f254-4421-bf21-2aa35aa83587"/>
    <ds:schemaRef ds:uri="998057e3-10ee-41d3-9441-ab6148bc04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198</TotalTime>
  <Words>993</Words>
  <Application>Microsoft Office PowerPoint</Application>
  <PresentationFormat>On-screen Show (16:9)</PresentationFormat>
  <Paragraphs>89</Paragraphs>
  <Slides>11</Slides>
  <Notes>11</Notes>
  <HiddenSlides>0</HiddenSlides>
  <MMClips>11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Arial</vt:lpstr>
      <vt:lpstr>Calibri</vt:lpstr>
      <vt:lpstr>Franklin Gothic Book</vt:lpstr>
      <vt:lpstr>Garamond</vt:lpstr>
      <vt:lpstr>Georgia</vt:lpstr>
      <vt:lpstr>Gill Sans</vt:lpstr>
      <vt:lpstr>Helvetica</vt:lpstr>
      <vt:lpstr>Lato Light</vt:lpstr>
      <vt:lpstr>Univers Condensed</vt:lpstr>
      <vt:lpstr>Wingdings</vt:lpstr>
      <vt:lpstr>ACC 16:9 Master</vt:lpstr>
      <vt:lpstr>PowerPoint Presentation</vt:lpstr>
      <vt:lpstr>PowerPoint Presentation</vt:lpstr>
      <vt:lpstr>PowerPoint Presentation</vt:lpstr>
      <vt:lpstr>PowerPoint Presentation</vt:lpstr>
      <vt:lpstr>Model Year 4 – Options</vt:lpstr>
      <vt:lpstr>PowerPoint Presentation</vt:lpstr>
      <vt:lpstr>Option 2 – Alternative Quality Measures Set</vt:lpstr>
      <vt:lpstr>A Few Details about Alternative Quality Measures</vt:lpstr>
      <vt:lpstr>PowerPoint Presentation</vt:lpstr>
      <vt:lpstr>Acute Myocardial Infarction(AMI)</vt:lpstr>
      <vt:lpstr>For 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Insert Title Here ]</dc:title>
  <dc:creator>Autumn Niggles</dc:creator>
  <cp:lastModifiedBy>Sarah Mann</cp:lastModifiedBy>
  <cp:revision>166</cp:revision>
  <cp:lastPrinted>2013-06-06T20:17:19Z</cp:lastPrinted>
  <dcterms:created xsi:type="dcterms:W3CDTF">2013-05-15T19:14:34Z</dcterms:created>
  <dcterms:modified xsi:type="dcterms:W3CDTF">2020-12-02T22:25:30Z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0x010100BD7B26503CEEE9408854BABFB83F7FB0</vt:lpwstr>
  </property>
</Properties>
</file>