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1974" r:id="rId5"/>
    <p:sldId id="2015" r:id="rId6"/>
    <p:sldId id="1976" r:id="rId7"/>
    <p:sldId id="1983" r:id="rId8"/>
    <p:sldId id="1993" r:id="rId9"/>
    <p:sldId id="1994" r:id="rId10"/>
    <p:sldId id="1995" r:id="rId11"/>
    <p:sldId id="1997" r:id="rId12"/>
    <p:sldId id="2003" r:id="rId13"/>
    <p:sldId id="2016" r:id="rId14"/>
    <p:sldId id="2017" r:id="rId15"/>
    <p:sldId id="1998" r:id="rId1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a:srgbClr val="F0F3F5"/>
    <a:srgbClr val="003C7E"/>
    <a:srgbClr val="1FACE2"/>
    <a:srgbClr val="002350"/>
    <a:srgbClr val="5BA9FF"/>
    <a:srgbClr val="0068DA"/>
    <a:srgbClr val="0052AC"/>
    <a:srgbClr val="0046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0580" autoAdjust="0"/>
  </p:normalViewPr>
  <p:slideViewPr>
    <p:cSldViewPr snapToGrid="0">
      <p:cViewPr varScale="1">
        <p:scale>
          <a:sx n="91" d="100"/>
          <a:sy n="91" d="100"/>
        </p:scale>
        <p:origin x="15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355E2-18FB-4875-8073-265297EE0CB3}" type="datetimeFigureOut">
              <a:rPr lang="en-US" smtClean="0"/>
              <a:t>12/2/2020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136CB-DD7C-4390-8876-0891472FFFDA}" type="slidenum">
              <a:rPr lang="en-US" smtClean="0"/>
              <a:t>‹#›</a:t>
            </a:fld>
            <a:endParaRPr lang="en-US" dirty="0"/>
          </a:p>
        </p:txBody>
      </p:sp>
    </p:spTree>
    <p:extLst>
      <p:ext uri="{BB962C8B-B14F-4D97-AF65-F5344CB8AC3E}">
        <p14:creationId xmlns:p14="http://schemas.microsoft.com/office/powerpoint/2010/main" val="38166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Bundled Payments for Care Initiative (BPCI) Advanced Alternative Quality measures - </a:t>
            </a:r>
            <a:r>
              <a:rPr lang="en-US" dirty="0" err="1"/>
              <a:t>CathPCI</a:t>
            </a:r>
            <a:r>
              <a:rPr lang="en-US" dirty="0"/>
              <a:t> measures</a:t>
            </a:r>
          </a:p>
        </p:txBody>
      </p:sp>
      <p:sp>
        <p:nvSpPr>
          <p:cNvPr id="4" name="Slide Number Placeholder 3"/>
          <p:cNvSpPr>
            <a:spLocks noGrp="1"/>
          </p:cNvSpPr>
          <p:nvPr>
            <p:ph type="sldNum" sz="quarter" idx="5"/>
          </p:nvPr>
        </p:nvSpPr>
        <p:spPr/>
        <p:txBody>
          <a:bodyPr/>
          <a:lstStyle/>
          <a:p>
            <a:fld id="{4C2136CB-DD7C-4390-8876-0891472FFFDA}" type="slidenum">
              <a:rPr lang="en-US" smtClean="0"/>
              <a:t>1</a:t>
            </a:fld>
            <a:endParaRPr lang="en-US" dirty="0"/>
          </a:p>
        </p:txBody>
      </p:sp>
    </p:spTree>
    <p:extLst>
      <p:ext uri="{BB962C8B-B14F-4D97-AF65-F5344CB8AC3E}">
        <p14:creationId xmlns:p14="http://schemas.microsoft.com/office/powerpoint/2010/main" val="80225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NCDR CathPCI registry is utilized in two clinical episodes for this program which include inpatient PCI and outpatient PCI.  The measures included for the Inpatient PCI episodes include Cardiac Rehabilitation Patient Referral from and inpatient setting, In-hospital risk adjusted rate of bleeding events for patients undergoing PCI, and Therapy with Aspirin, P2Y12 Inhibitor, and Statin at discharge following PCI in eligible patients.  </a:t>
            </a:r>
          </a:p>
        </p:txBody>
      </p:sp>
      <p:sp>
        <p:nvSpPr>
          <p:cNvPr id="4" name="Slide Number Placeholder 3"/>
          <p:cNvSpPr>
            <a:spLocks noGrp="1"/>
          </p:cNvSpPr>
          <p:nvPr>
            <p:ph type="sldNum" sz="quarter" idx="5"/>
          </p:nvPr>
        </p:nvSpPr>
        <p:spPr/>
        <p:txBody>
          <a:bodyPr/>
          <a:lstStyle/>
          <a:p>
            <a:fld id="{4C2136CB-DD7C-4390-8876-0891472FFFDA}" type="slidenum">
              <a:rPr lang="en-US" smtClean="0"/>
              <a:t>10</a:t>
            </a:fld>
            <a:endParaRPr lang="en-US" dirty="0"/>
          </a:p>
        </p:txBody>
      </p:sp>
    </p:spTree>
    <p:extLst>
      <p:ext uri="{BB962C8B-B14F-4D97-AF65-F5344CB8AC3E}">
        <p14:creationId xmlns:p14="http://schemas.microsoft.com/office/powerpoint/2010/main" val="350233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measures included for the Outpatient PCI episodes include Cardiac Rehabilitation Patient Referral from and inpatient setting, In-hospital risk adjusted rate of bleeding events for patients undergoing PCI, and Therapy with Aspirin, P2Y12 Inhibitor, and Statin at discharge following PCI in eligible patients. </a:t>
            </a:r>
          </a:p>
        </p:txBody>
      </p:sp>
      <p:sp>
        <p:nvSpPr>
          <p:cNvPr id="4" name="Slide Number Placeholder 3"/>
          <p:cNvSpPr>
            <a:spLocks noGrp="1"/>
          </p:cNvSpPr>
          <p:nvPr>
            <p:ph type="sldNum" sz="quarter" idx="5"/>
          </p:nvPr>
        </p:nvSpPr>
        <p:spPr/>
        <p:txBody>
          <a:bodyPr/>
          <a:lstStyle/>
          <a:p>
            <a:fld id="{4C2136CB-DD7C-4390-8876-0891472FFFDA}" type="slidenum">
              <a:rPr lang="en-US" smtClean="0"/>
              <a:t>11</a:t>
            </a:fld>
            <a:endParaRPr lang="en-US" dirty="0"/>
          </a:p>
        </p:txBody>
      </p:sp>
    </p:spTree>
    <p:extLst>
      <p:ext uri="{BB962C8B-B14F-4D97-AF65-F5344CB8AC3E}">
        <p14:creationId xmlns:p14="http://schemas.microsoft.com/office/powerpoint/2010/main" val="130320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we have included the above links.</a:t>
            </a:r>
          </a:p>
        </p:txBody>
      </p:sp>
      <p:sp>
        <p:nvSpPr>
          <p:cNvPr id="4" name="Slide Number Placeholder 3"/>
          <p:cNvSpPr>
            <a:spLocks noGrp="1"/>
          </p:cNvSpPr>
          <p:nvPr>
            <p:ph type="sldNum" sz="quarter" idx="5"/>
          </p:nvPr>
        </p:nvSpPr>
        <p:spPr/>
        <p:txBody>
          <a:bodyPr/>
          <a:lstStyle/>
          <a:p>
            <a:fld id="{4C2136CB-DD7C-4390-8876-0891472FFFDA}" type="slidenum">
              <a:rPr lang="en-US" smtClean="0"/>
              <a:t>12</a:t>
            </a:fld>
            <a:endParaRPr lang="en-US" dirty="0"/>
          </a:p>
        </p:txBody>
      </p:sp>
    </p:spTree>
    <p:extLst>
      <p:ext uri="{BB962C8B-B14F-4D97-AF65-F5344CB8AC3E}">
        <p14:creationId xmlns:p14="http://schemas.microsoft.com/office/powerpoint/2010/main" val="91851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b="1" dirty="0">
                <a:effectLst/>
                <a:latin typeface="Helvetica"/>
                <a:ea typeface="Calibri" panose="020F0502020204030204" pitchFamily="34" charset="0"/>
                <a:cs typeface="Helvetica"/>
              </a:rPr>
              <a:t>Disclaimer</a:t>
            </a:r>
            <a:r>
              <a:rPr lang="en-US" sz="1200" dirty="0">
                <a:effectLst/>
                <a:latin typeface="Helvetica"/>
                <a:ea typeface="Calibri" panose="020F0502020204030204" pitchFamily="34" charset="0"/>
                <a:cs typeface="Helvetica"/>
              </a:rPr>
              <a:t>: The Centers for Medicare &amp; Medicaid Services (CMS) did not produce or endorse these materials nor does CMS assume responsibility for or make any guarantees of the completeness, accuracy, or reliability of any information contained herein.</a:t>
            </a:r>
            <a:r>
              <a:rPr lang="en-US" sz="1200" dirty="0">
                <a:latin typeface="Helvetica"/>
                <a:ea typeface="Calibri" panose="020F0502020204030204" pitchFamily="34" charset="0"/>
                <a:cs typeface="Helvetica"/>
              </a:rPr>
              <a:t> </a:t>
            </a:r>
            <a:endParaRPr lang="en-US" sz="1200" dirty="0">
              <a:effectLst/>
              <a:latin typeface="Helvetica"/>
              <a:ea typeface="Calibri" panose="020F0502020204030204" pitchFamily="34" charset="0"/>
              <a:cs typeface="Helvetica"/>
            </a:endParaRP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2</a:t>
            </a:fld>
            <a:endParaRPr lang="en-US" dirty="0"/>
          </a:p>
        </p:txBody>
      </p:sp>
    </p:spTree>
    <p:extLst>
      <p:ext uri="{BB962C8B-B14F-4D97-AF65-F5344CB8AC3E}">
        <p14:creationId xmlns:p14="http://schemas.microsoft.com/office/powerpoint/2010/main" val="393562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BPCI-Advanced</a:t>
            </a:r>
          </a:p>
        </p:txBody>
      </p:sp>
      <p:sp>
        <p:nvSpPr>
          <p:cNvPr id="4" name="Slide Number Placeholder 3"/>
          <p:cNvSpPr>
            <a:spLocks noGrp="1"/>
          </p:cNvSpPr>
          <p:nvPr>
            <p:ph type="sldNum" sz="quarter" idx="5"/>
          </p:nvPr>
        </p:nvSpPr>
        <p:spPr/>
        <p:txBody>
          <a:bodyPr/>
          <a:lstStyle/>
          <a:p>
            <a:fld id="{4C2136CB-DD7C-4390-8876-0891472FFFDA}" type="slidenum">
              <a:rPr lang="en-US" smtClean="0"/>
              <a:t>3</a:t>
            </a:fld>
            <a:endParaRPr lang="en-US" dirty="0"/>
          </a:p>
        </p:txBody>
      </p:sp>
    </p:spTree>
    <p:extLst>
      <p:ext uri="{BB962C8B-B14F-4D97-AF65-F5344CB8AC3E}">
        <p14:creationId xmlns:p14="http://schemas.microsoft.com/office/powerpoint/2010/main" val="351233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BPCI Advanced is a voluntary program from CMS for fee for service Medicare beneficiaries.  The program gives providers a bundle-specific target price to manage an episode of care.  The episode includes a specific anchor admission or outpatient procedure and all the costs of care for 90 days post discharge.  The provider is responsible for managing all aspects of care during that episode.  Providers are allowed to keep the savings if costs are below the target price or may owe money back to CMS if expenditures are higher than the target price.  In addition, quality measures are included which incentivize high quality and penalize low quality.  </a:t>
            </a:r>
          </a:p>
        </p:txBody>
      </p:sp>
      <p:sp>
        <p:nvSpPr>
          <p:cNvPr id="4" name="Slide Number Placeholder 3"/>
          <p:cNvSpPr>
            <a:spLocks noGrp="1"/>
          </p:cNvSpPr>
          <p:nvPr>
            <p:ph type="sldNum" sz="quarter" idx="5"/>
          </p:nvPr>
        </p:nvSpPr>
        <p:spPr/>
        <p:txBody>
          <a:bodyPr/>
          <a:lstStyle/>
          <a:p>
            <a:fld id="{4C2136CB-DD7C-4390-8876-0891472FFFDA}" type="slidenum">
              <a:rPr lang="en-US" smtClean="0"/>
              <a:t>4</a:t>
            </a:fld>
            <a:endParaRPr lang="en-US" dirty="0"/>
          </a:p>
        </p:txBody>
      </p:sp>
    </p:spTree>
    <p:extLst>
      <p:ext uri="{BB962C8B-B14F-4D97-AF65-F5344CB8AC3E}">
        <p14:creationId xmlns:p14="http://schemas.microsoft.com/office/powerpoint/2010/main" val="147005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BPCI Advanced Quality Measures</a:t>
            </a:r>
          </a:p>
        </p:txBody>
      </p:sp>
      <p:sp>
        <p:nvSpPr>
          <p:cNvPr id="4" name="Slide Number Placeholder 3"/>
          <p:cNvSpPr>
            <a:spLocks noGrp="1"/>
          </p:cNvSpPr>
          <p:nvPr>
            <p:ph type="sldNum" sz="quarter" idx="5"/>
          </p:nvPr>
        </p:nvSpPr>
        <p:spPr/>
        <p:txBody>
          <a:bodyPr/>
          <a:lstStyle/>
          <a:p>
            <a:fld id="{4C2136CB-DD7C-4390-8876-0891472FFFDA}" type="slidenum">
              <a:rPr lang="en-US" smtClean="0"/>
              <a:t>5</a:t>
            </a:fld>
            <a:endParaRPr lang="en-US" dirty="0"/>
          </a:p>
        </p:txBody>
      </p:sp>
    </p:spTree>
    <p:extLst>
      <p:ext uri="{BB962C8B-B14F-4D97-AF65-F5344CB8AC3E}">
        <p14:creationId xmlns:p14="http://schemas.microsoft.com/office/powerpoint/2010/main" val="85785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for quality measures.  The first set is the Administrative Quality Measure set and includes the following: </a:t>
            </a:r>
          </a:p>
          <a:p>
            <a:pPr marL="228600" indent="-228600">
              <a:buAutoNum type="arabicPeriod"/>
            </a:pPr>
            <a:r>
              <a:rPr lang="en-US" dirty="0"/>
              <a:t>All-cause Hospital Readmission Measure scored for all bundles</a:t>
            </a:r>
          </a:p>
          <a:p>
            <a:pPr marL="228600" indent="-228600">
              <a:buAutoNum type="arabicPeriod"/>
            </a:pPr>
            <a:r>
              <a:rPr lang="en-US" dirty="0"/>
              <a:t>Advanced Care Plan scored for all bundles</a:t>
            </a:r>
          </a:p>
          <a:p>
            <a:pPr marL="228600" indent="-228600">
              <a:buAutoNum type="arabicPeriod"/>
            </a:pPr>
            <a:r>
              <a:rPr lang="en-US" dirty="0"/>
              <a:t>AHRQ Patient safety indicators scored for all bundles</a:t>
            </a:r>
          </a:p>
          <a:p>
            <a:pPr marL="228600" indent="-228600">
              <a:buAutoNum type="arabicPeriod"/>
            </a:pPr>
            <a:r>
              <a:rPr lang="en-US" dirty="0"/>
              <a:t>Several additional quality measures that are bundle type specific including Excess Days in Acute Care after Hospitalization for Acute Myocardial Infarction</a:t>
            </a:r>
          </a:p>
          <a:p>
            <a:pPr marL="228600" indent="-228600">
              <a:buAutoNum type="arabicPeriod"/>
            </a:pPr>
            <a:endParaRPr lang="en-US" dirty="0"/>
          </a:p>
          <a:p>
            <a:pPr marL="0" indent="0">
              <a:buNone/>
            </a:pPr>
            <a:r>
              <a:rPr lang="en-US" dirty="0"/>
              <a:t>These measures are submitted through claims and are monitored by CMS for performance. </a:t>
            </a:r>
          </a:p>
        </p:txBody>
      </p:sp>
      <p:sp>
        <p:nvSpPr>
          <p:cNvPr id="4" name="Slide Number Placeholder 3"/>
          <p:cNvSpPr>
            <a:spLocks noGrp="1"/>
          </p:cNvSpPr>
          <p:nvPr>
            <p:ph type="sldNum" sz="quarter" idx="5"/>
          </p:nvPr>
        </p:nvSpPr>
        <p:spPr/>
        <p:txBody>
          <a:bodyPr/>
          <a:lstStyle/>
          <a:p>
            <a:fld id="{4C2136CB-DD7C-4390-8876-0891472FFFDA}" type="slidenum">
              <a:rPr lang="en-US" smtClean="0"/>
              <a:t>6</a:t>
            </a:fld>
            <a:endParaRPr lang="en-US" dirty="0"/>
          </a:p>
        </p:txBody>
      </p:sp>
    </p:spTree>
    <p:extLst>
      <p:ext uri="{BB962C8B-B14F-4D97-AF65-F5344CB8AC3E}">
        <p14:creationId xmlns:p14="http://schemas.microsoft.com/office/powerpoint/2010/main" val="23068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option introduced for 2021 is the Alternative Quality Measure Set.  ACC was imperative in assisting with the development of this set.  </a:t>
            </a:r>
          </a:p>
        </p:txBody>
      </p:sp>
      <p:sp>
        <p:nvSpPr>
          <p:cNvPr id="4" name="Slide Number Placeholder 3"/>
          <p:cNvSpPr>
            <a:spLocks noGrp="1"/>
          </p:cNvSpPr>
          <p:nvPr>
            <p:ph type="sldNum" sz="quarter" idx="5"/>
          </p:nvPr>
        </p:nvSpPr>
        <p:spPr/>
        <p:txBody>
          <a:bodyPr/>
          <a:lstStyle/>
          <a:p>
            <a:fld id="{4C2136CB-DD7C-4390-8876-0891472FFFDA}" type="slidenum">
              <a:rPr lang="en-US" smtClean="0"/>
              <a:t>7</a:t>
            </a:fld>
            <a:endParaRPr lang="en-US" dirty="0"/>
          </a:p>
        </p:txBody>
      </p:sp>
    </p:spTree>
    <p:extLst>
      <p:ext uri="{BB962C8B-B14F-4D97-AF65-F5344CB8AC3E}">
        <p14:creationId xmlns:p14="http://schemas.microsoft.com/office/powerpoint/2010/main" val="270146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must select either administrative or alternative quality measure sets for each clinical episode.  As you will see, these measure sets often include registry data elements.  The participants will need to be, or become, members of the relevant  registry.  Alternative Quality Measures utilizing data will be baselined against 2020 performance.  </a:t>
            </a:r>
          </a:p>
        </p:txBody>
      </p:sp>
      <p:sp>
        <p:nvSpPr>
          <p:cNvPr id="4" name="Slide Number Placeholder 3"/>
          <p:cNvSpPr>
            <a:spLocks noGrp="1"/>
          </p:cNvSpPr>
          <p:nvPr>
            <p:ph type="sldNum" sz="quarter" idx="5"/>
          </p:nvPr>
        </p:nvSpPr>
        <p:spPr/>
        <p:txBody>
          <a:bodyPr/>
          <a:lstStyle/>
          <a:p>
            <a:fld id="{4C2136CB-DD7C-4390-8876-0891472FFFDA}" type="slidenum">
              <a:rPr lang="en-US" smtClean="0"/>
              <a:t>8</a:t>
            </a:fld>
            <a:endParaRPr lang="en-US" dirty="0"/>
          </a:p>
        </p:txBody>
      </p:sp>
    </p:spTree>
    <p:extLst>
      <p:ext uri="{BB962C8B-B14F-4D97-AF65-F5344CB8AC3E}">
        <p14:creationId xmlns:p14="http://schemas.microsoft.com/office/powerpoint/2010/main" val="81946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score is calculated for each individual clinical episode.  For providers that participate in multiple clinical episodes, the quality scores for each clinical episode will be combined into a clinical quality score at the provider level.  The clinical quality score at the provider level is weighted by the respective clinical episode volumes.  The score is converted into a percentage and applied to the Net Total Reconciliation amount.  All applicable measures carry equal weight. </a:t>
            </a:r>
          </a:p>
        </p:txBody>
      </p:sp>
      <p:sp>
        <p:nvSpPr>
          <p:cNvPr id="4" name="Slide Number Placeholder 3"/>
          <p:cNvSpPr>
            <a:spLocks noGrp="1"/>
          </p:cNvSpPr>
          <p:nvPr>
            <p:ph type="sldNum" sz="quarter" idx="5"/>
          </p:nvPr>
        </p:nvSpPr>
        <p:spPr/>
        <p:txBody>
          <a:bodyPr/>
          <a:lstStyle/>
          <a:p>
            <a:fld id="{4C2136CB-DD7C-4390-8876-0891472FFFDA}" type="slidenum">
              <a:rPr lang="en-US" smtClean="0"/>
              <a:t>9</a:t>
            </a:fld>
            <a:endParaRPr lang="en-US" dirty="0"/>
          </a:p>
        </p:txBody>
      </p:sp>
    </p:spTree>
    <p:extLst>
      <p:ext uri="{BB962C8B-B14F-4D97-AF65-F5344CB8AC3E}">
        <p14:creationId xmlns:p14="http://schemas.microsoft.com/office/powerpoint/2010/main" val="330761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vl1pPr>
          </a:lstStyle>
          <a:p>
            <a:pPr>
              <a:defRPr/>
            </a:pPr>
            <a:fld id="{9419253C-A08A-49E7-91CE-C4B4B3E9BD4B}" type="slidenum">
              <a:rPr lang="en-US" altLang="en-US"/>
              <a:pPr>
                <a:defRPr/>
              </a:pPr>
              <a:t>‹#›</a:t>
            </a:fld>
            <a:endParaRPr lang="en-US" altLang="en-US" dirty="0"/>
          </a:p>
        </p:txBody>
      </p:sp>
    </p:spTree>
    <p:extLst>
      <p:ext uri="{BB962C8B-B14F-4D97-AF65-F5344CB8AC3E}">
        <p14:creationId xmlns:p14="http://schemas.microsoft.com/office/powerpoint/2010/main" val="1428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2CE509-9040-47C9-9814-4DD766603A81}" type="slidenum">
              <a:rPr lang="en-US" altLang="en-US"/>
              <a:pPr>
                <a:defRPr/>
              </a:pPr>
              <a:t>‹#›</a:t>
            </a:fld>
            <a:endParaRPr lang="en-US" altLang="en-US" dirty="0"/>
          </a:p>
        </p:txBody>
      </p:sp>
    </p:spTree>
    <p:extLst>
      <p:ext uri="{BB962C8B-B14F-4D97-AF65-F5344CB8AC3E}">
        <p14:creationId xmlns:p14="http://schemas.microsoft.com/office/powerpoint/2010/main" val="140210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rot="5400000">
            <a:off x="-674687" y="1760537"/>
            <a:ext cx="21717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A22D569C-05AD-4DF4-9CE2-E5F04AA3F131}" type="slidenum">
              <a:rPr lang="en-US" altLang="en-US"/>
              <a:pPr>
                <a:defRPr/>
              </a:pPr>
              <a:t>‹#›</a:t>
            </a:fld>
            <a:endParaRPr lang="en-US" altLang="en-US" dirty="0"/>
          </a:p>
        </p:txBody>
      </p:sp>
    </p:spTree>
    <p:extLst>
      <p:ext uri="{BB962C8B-B14F-4D97-AF65-F5344CB8AC3E}">
        <p14:creationId xmlns:p14="http://schemas.microsoft.com/office/powerpoint/2010/main" val="371418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rot="5400000">
            <a:off x="-674687" y="1760537"/>
            <a:ext cx="21717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74BD59EC-65D2-42F6-A2C7-5617B080A9DE}" type="slidenum">
              <a:rPr lang="en-US" altLang="en-US"/>
              <a:pPr>
                <a:defRPr/>
              </a:pPr>
              <a:t>‹#›</a:t>
            </a:fld>
            <a:endParaRPr lang="en-US" altLang="en-US" dirty="0"/>
          </a:p>
        </p:txBody>
      </p:sp>
    </p:spTree>
    <p:extLst>
      <p:ext uri="{BB962C8B-B14F-4D97-AF65-F5344CB8AC3E}">
        <p14:creationId xmlns:p14="http://schemas.microsoft.com/office/powerpoint/2010/main" val="335985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AE4FD6A-9870-5449-ACC5-26E3208CEDDB}"/>
              </a:ext>
            </a:extLst>
          </p:cNvPr>
          <p:cNvSpPr/>
          <p:nvPr userDrawn="1"/>
        </p:nvSpPr>
        <p:spPr>
          <a:xfrm>
            <a:off x="0" y="111690"/>
            <a:ext cx="3181350" cy="37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824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9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DF1248-F4C8-4863-9000-5E90A71AAE37}"/>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AE4FD6A-9870-5449-ACC5-26E3208CEDDB}"/>
              </a:ext>
            </a:extLst>
          </p:cNvPr>
          <p:cNvSpPr/>
          <p:nvPr userDrawn="1"/>
        </p:nvSpPr>
        <p:spPr>
          <a:xfrm>
            <a:off x="0" y="111690"/>
            <a:ext cx="3181350" cy="37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entagon 25">
            <a:extLst>
              <a:ext uri="{FF2B5EF4-FFF2-40B4-BE49-F238E27FC236}">
                <a16:creationId xmlns:a16="http://schemas.microsoft.com/office/drawing/2014/main" id="{F05E376E-6A4D-4623-AFAD-4B29DF47CE96}"/>
              </a:ext>
            </a:extLst>
          </p:cNvPr>
          <p:cNvSpPr/>
          <p:nvPr userDrawn="1"/>
        </p:nvSpPr>
        <p:spPr>
          <a:xfrm>
            <a:off x="-742" y="1001941"/>
            <a:ext cx="1455951"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9" name="Pentagon 26">
            <a:extLst>
              <a:ext uri="{FF2B5EF4-FFF2-40B4-BE49-F238E27FC236}">
                <a16:creationId xmlns:a16="http://schemas.microsoft.com/office/drawing/2014/main" id="{3A59A479-FF10-45A7-811F-12AF6C3C284D}"/>
              </a:ext>
            </a:extLst>
          </p:cNvPr>
          <p:cNvSpPr/>
          <p:nvPr userDrawn="1"/>
        </p:nvSpPr>
        <p:spPr>
          <a:xfrm>
            <a:off x="1" y="2168347"/>
            <a:ext cx="1455951" cy="532397"/>
          </a:xfrm>
          <a:prstGeom prst="homePlate">
            <a:avLst/>
          </a:prstGeom>
          <a:solidFill>
            <a:srgbClr val="002C5B">
              <a:lumMod val="90000"/>
              <a:lumOff val="1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20" name="Pentagon 27">
            <a:extLst>
              <a:ext uri="{FF2B5EF4-FFF2-40B4-BE49-F238E27FC236}">
                <a16:creationId xmlns:a16="http://schemas.microsoft.com/office/drawing/2014/main" id="{DCEC407A-4CE7-4F9A-A295-477A8B550546}"/>
              </a:ext>
            </a:extLst>
          </p:cNvPr>
          <p:cNvSpPr/>
          <p:nvPr userDrawn="1"/>
        </p:nvSpPr>
        <p:spPr>
          <a:xfrm>
            <a:off x="4310" y="3334753"/>
            <a:ext cx="1455951" cy="532397"/>
          </a:xfrm>
          <a:prstGeom prst="homePlate">
            <a:avLst/>
          </a:prstGeom>
          <a:solidFill>
            <a:srgbClr val="002C5B">
              <a:lumMod val="75000"/>
              <a:lumOff val="2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8231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0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E9BA0AD-3AA8-4D0E-A060-50C2A13E1E94}"/>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3962" y="1045710"/>
            <a:ext cx="1443638"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4308" y="1932201"/>
            <a:ext cx="1443638" cy="532397"/>
          </a:xfrm>
          <a:prstGeom prst="homePlate">
            <a:avLst/>
          </a:prstGeom>
          <a:solidFill>
            <a:srgbClr val="002C5B">
              <a:lumMod val="90000"/>
              <a:lumOff val="1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1" y="2818692"/>
            <a:ext cx="1443638" cy="532397"/>
          </a:xfrm>
          <a:prstGeom prst="homePlate">
            <a:avLst/>
          </a:prstGeom>
          <a:solidFill>
            <a:srgbClr val="002C5B">
              <a:lumMod val="75000"/>
              <a:lumOff val="2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5646" y="3705182"/>
            <a:ext cx="1443638" cy="532397"/>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950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D51F3B8-F336-4088-A9CA-E743B06FA460}"/>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2823" y="754570"/>
            <a:ext cx="1443638"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2823" y="2393372"/>
            <a:ext cx="1443638" cy="532397"/>
          </a:xfrm>
          <a:prstGeom prst="homePlate">
            <a:avLst/>
          </a:prstGeom>
          <a:solidFill>
            <a:srgbClr val="0052A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2823" y="3212773"/>
            <a:ext cx="1443638" cy="532397"/>
          </a:xfrm>
          <a:prstGeom prst="homePlate">
            <a:avLst/>
          </a:prstGeom>
          <a:solidFill>
            <a:srgbClr val="0068DA"/>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2823" y="4032173"/>
            <a:ext cx="1443638" cy="532397"/>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8" name="Pentagon 26">
            <a:extLst>
              <a:ext uri="{FF2B5EF4-FFF2-40B4-BE49-F238E27FC236}">
                <a16:creationId xmlns:a16="http://schemas.microsoft.com/office/drawing/2014/main" id="{D5A83B57-06FC-4B33-A16A-FCC3F551A636}"/>
              </a:ext>
            </a:extLst>
          </p:cNvPr>
          <p:cNvSpPr/>
          <p:nvPr userDrawn="1"/>
        </p:nvSpPr>
        <p:spPr>
          <a:xfrm>
            <a:off x="-2823" y="1573971"/>
            <a:ext cx="1443638" cy="532397"/>
          </a:xfrm>
          <a:prstGeom prst="homePlate">
            <a:avLst/>
          </a:prstGeom>
          <a:solidFill>
            <a:srgbClr val="003C7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4961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2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AB71E9-424C-44C1-8DE4-B53C1FFF9FE3}"/>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2823" y="742950"/>
            <a:ext cx="1443638" cy="457200"/>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2823" y="2084070"/>
            <a:ext cx="1443638" cy="457200"/>
          </a:xfrm>
          <a:prstGeom prst="homePlate">
            <a:avLst/>
          </a:prstGeom>
          <a:solidFill>
            <a:srgbClr val="0052A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2823" y="2754630"/>
            <a:ext cx="1443638" cy="457200"/>
          </a:xfrm>
          <a:prstGeom prst="homePlate">
            <a:avLst/>
          </a:prstGeom>
          <a:solidFill>
            <a:srgbClr val="0068DA"/>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2823" y="4095750"/>
            <a:ext cx="1443638" cy="457200"/>
          </a:xfrm>
          <a:prstGeom prst="homePlate">
            <a:avLst/>
          </a:prstGeom>
          <a:solidFill>
            <a:srgbClr val="5BA9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8" name="Pentagon 26">
            <a:extLst>
              <a:ext uri="{FF2B5EF4-FFF2-40B4-BE49-F238E27FC236}">
                <a16:creationId xmlns:a16="http://schemas.microsoft.com/office/drawing/2014/main" id="{D5A83B57-06FC-4B33-A16A-FCC3F551A636}"/>
              </a:ext>
            </a:extLst>
          </p:cNvPr>
          <p:cNvSpPr/>
          <p:nvPr userDrawn="1"/>
        </p:nvSpPr>
        <p:spPr>
          <a:xfrm>
            <a:off x="-2823" y="1413510"/>
            <a:ext cx="1443638" cy="457200"/>
          </a:xfrm>
          <a:prstGeom prst="homePlate">
            <a:avLst/>
          </a:prstGeom>
          <a:solidFill>
            <a:srgbClr val="003C7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20" name="Pentagon 15">
            <a:extLst>
              <a:ext uri="{FF2B5EF4-FFF2-40B4-BE49-F238E27FC236}">
                <a16:creationId xmlns:a16="http://schemas.microsoft.com/office/drawing/2014/main" id="{D1E1C311-F916-4C77-AB05-D310094601CD}"/>
              </a:ext>
            </a:extLst>
          </p:cNvPr>
          <p:cNvSpPr/>
          <p:nvPr userDrawn="1"/>
        </p:nvSpPr>
        <p:spPr>
          <a:xfrm>
            <a:off x="-2823" y="3425190"/>
            <a:ext cx="1443638" cy="457200"/>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5543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02BB9-BCC9-4EF9-99AA-F0DF2E152B14}" type="slidenum">
              <a:rPr lang="en-US" altLang="en-US"/>
              <a:pPr>
                <a:defRPr/>
              </a:pPr>
              <a:t>‹#›</a:t>
            </a:fld>
            <a:endParaRPr lang="en-US" altLang="en-US" dirty="0"/>
          </a:p>
        </p:txBody>
      </p:sp>
    </p:spTree>
    <p:extLst>
      <p:ext uri="{BB962C8B-B14F-4D97-AF65-F5344CB8AC3E}">
        <p14:creationId xmlns:p14="http://schemas.microsoft.com/office/powerpoint/2010/main" val="402242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59F3A8-1578-4784-83A2-7831B244A800}" type="slidenum">
              <a:rPr lang="en-US" altLang="en-US"/>
              <a:pPr>
                <a:defRPr/>
              </a:pPr>
              <a:t>‹#›</a:t>
            </a:fld>
            <a:endParaRPr lang="en-US" altLang="en-US" dirty="0"/>
          </a:p>
        </p:txBody>
      </p:sp>
    </p:spTree>
    <p:extLst>
      <p:ext uri="{BB962C8B-B14F-4D97-AF65-F5344CB8AC3E}">
        <p14:creationId xmlns:p14="http://schemas.microsoft.com/office/powerpoint/2010/main" val="127045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C7C50F-24EF-40F0-A8E5-30363DEF71E3}" type="slidenum">
              <a:rPr lang="en-US" altLang="en-US"/>
              <a:pPr>
                <a:defRPr/>
              </a:pPr>
              <a:t>‹#›</a:t>
            </a:fld>
            <a:endParaRPr lang="en-US" altLang="en-US" dirty="0"/>
          </a:p>
        </p:txBody>
      </p:sp>
    </p:spTree>
    <p:extLst>
      <p:ext uri="{BB962C8B-B14F-4D97-AF65-F5344CB8AC3E}">
        <p14:creationId xmlns:p14="http://schemas.microsoft.com/office/powerpoint/2010/main" val="176448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EA10BE8-706B-4FB4-9C75-4D25526DA881}" type="slidenum">
              <a:rPr lang="en-US" altLang="en-US"/>
              <a:pPr>
                <a:defRPr/>
              </a:pPr>
              <a:t>‹#›</a:t>
            </a:fld>
            <a:endParaRPr lang="en-US" altLang="en-US" dirty="0"/>
          </a:p>
        </p:txBody>
      </p:sp>
    </p:spTree>
    <p:extLst>
      <p:ext uri="{BB962C8B-B14F-4D97-AF65-F5344CB8AC3E}">
        <p14:creationId xmlns:p14="http://schemas.microsoft.com/office/powerpoint/2010/main" val="276821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B2C9E6-BACA-40AB-BC8F-550AC61A1530}" type="slidenum">
              <a:rPr lang="en-US" altLang="en-US"/>
              <a:pPr>
                <a:defRPr/>
              </a:pPr>
              <a:t>‹#›</a:t>
            </a:fld>
            <a:endParaRPr lang="en-US" altLang="en-US" dirty="0"/>
          </a:p>
        </p:txBody>
      </p:sp>
    </p:spTree>
    <p:extLst>
      <p:ext uri="{BB962C8B-B14F-4D97-AF65-F5344CB8AC3E}">
        <p14:creationId xmlns:p14="http://schemas.microsoft.com/office/powerpoint/2010/main" val="32198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a:spLocks/>
          </p:cNvSpPr>
          <p:nvPr userDrawn="1"/>
        </p:nvSpPr>
        <p:spPr bwMode="auto">
          <a:xfrm>
            <a:off x="30170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7" name="Rectangle 4"/>
          <p:cNvSpPr>
            <a:spLocks/>
          </p:cNvSpPr>
          <p:nvPr userDrawn="1"/>
        </p:nvSpPr>
        <p:spPr bwMode="auto">
          <a:xfrm>
            <a:off x="30170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9" name="AutoShape 41"/>
          <p:cNvSpPr>
            <a:spLocks/>
          </p:cNvSpPr>
          <p:nvPr userDrawn="1"/>
        </p:nvSpPr>
        <p:spPr bwMode="auto">
          <a:xfrm>
            <a:off x="147529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Rectangle 4"/>
          <p:cNvSpPr>
            <a:spLocks/>
          </p:cNvSpPr>
          <p:nvPr userDrawn="1"/>
        </p:nvSpPr>
        <p:spPr bwMode="auto">
          <a:xfrm>
            <a:off x="314015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11" name="Rectangle 4"/>
          <p:cNvSpPr>
            <a:spLocks/>
          </p:cNvSpPr>
          <p:nvPr userDrawn="1"/>
        </p:nvSpPr>
        <p:spPr bwMode="auto">
          <a:xfrm>
            <a:off x="314015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13" name="AutoShape 41"/>
          <p:cNvSpPr>
            <a:spLocks/>
          </p:cNvSpPr>
          <p:nvPr userDrawn="1"/>
        </p:nvSpPr>
        <p:spPr bwMode="auto">
          <a:xfrm>
            <a:off x="431374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 name="Rectangle 4"/>
          <p:cNvSpPr>
            <a:spLocks/>
          </p:cNvSpPr>
          <p:nvPr userDrawn="1"/>
        </p:nvSpPr>
        <p:spPr bwMode="auto">
          <a:xfrm>
            <a:off x="597860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15" name="Rectangle 4"/>
          <p:cNvSpPr>
            <a:spLocks/>
          </p:cNvSpPr>
          <p:nvPr userDrawn="1"/>
        </p:nvSpPr>
        <p:spPr bwMode="auto">
          <a:xfrm>
            <a:off x="597860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17" name="AutoShape 41"/>
          <p:cNvSpPr>
            <a:spLocks/>
          </p:cNvSpPr>
          <p:nvPr userDrawn="1"/>
        </p:nvSpPr>
        <p:spPr bwMode="auto">
          <a:xfrm>
            <a:off x="715219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 name="Text Placeholder 18"/>
          <p:cNvSpPr>
            <a:spLocks noGrp="1"/>
          </p:cNvSpPr>
          <p:nvPr>
            <p:ph type="body" sz="quarter" idx="13"/>
          </p:nvPr>
        </p:nvSpPr>
        <p:spPr>
          <a:xfrm>
            <a:off x="398431"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27435" indent="-129779">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20" name="Text Placeholder 18"/>
          <p:cNvSpPr>
            <a:spLocks noGrp="1"/>
          </p:cNvSpPr>
          <p:nvPr>
            <p:ph type="body" sz="quarter" idx="14"/>
          </p:nvPr>
        </p:nvSpPr>
        <p:spPr>
          <a:xfrm>
            <a:off x="3206057"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72679" indent="-175022">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21" name="Text Placeholder 18"/>
          <p:cNvSpPr>
            <a:spLocks noGrp="1"/>
          </p:cNvSpPr>
          <p:nvPr>
            <p:ph type="body" sz="quarter" idx="15"/>
          </p:nvPr>
        </p:nvSpPr>
        <p:spPr>
          <a:xfrm>
            <a:off x="6072950"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72679" indent="-175022">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16" name="Title 1">
            <a:extLst>
              <a:ext uri="{FF2B5EF4-FFF2-40B4-BE49-F238E27FC236}">
                <a16:creationId xmlns:a16="http://schemas.microsoft.com/office/drawing/2014/main" id="{FCBD3D1D-30D6-8441-980F-784B1C66630B}"/>
              </a:ext>
            </a:extLst>
          </p:cNvPr>
          <p:cNvSpPr>
            <a:spLocks noGrp="1"/>
          </p:cNvSpPr>
          <p:nvPr>
            <p:ph type="title"/>
          </p:nvPr>
        </p:nvSpPr>
        <p:spPr>
          <a:xfrm>
            <a:off x="578954" y="967971"/>
            <a:ext cx="8069746" cy="474798"/>
          </a:xfrm>
          <a:prstGeom prst="rect">
            <a:avLst/>
          </a:prstGeom>
        </p:spPr>
        <p:txBody>
          <a:bodyPr/>
          <a:lstStyle>
            <a:lvl1pPr>
              <a:defRPr sz="2400">
                <a:solidFill>
                  <a:srgbClr val="274D8D"/>
                </a:solidFill>
              </a:defRPr>
            </a:lvl1pPr>
          </a:lstStyle>
          <a:p>
            <a:r>
              <a:rPr lang="en-US"/>
              <a:t>Click to edit Master title style</a:t>
            </a:r>
          </a:p>
        </p:txBody>
      </p:sp>
      <p:sp>
        <p:nvSpPr>
          <p:cNvPr id="23" name="Content Placeholder 2">
            <a:extLst>
              <a:ext uri="{FF2B5EF4-FFF2-40B4-BE49-F238E27FC236}">
                <a16:creationId xmlns:a16="http://schemas.microsoft.com/office/drawing/2014/main" id="{353CB87C-3E28-5245-B84F-6DE6BFA75D1F}"/>
              </a:ext>
            </a:extLst>
          </p:cNvPr>
          <p:cNvSpPr>
            <a:spLocks noGrp="1"/>
          </p:cNvSpPr>
          <p:nvPr>
            <p:ph idx="10" hasCustomPrompt="1"/>
          </p:nvPr>
        </p:nvSpPr>
        <p:spPr>
          <a:xfrm>
            <a:off x="628650" y="151571"/>
            <a:ext cx="4813024" cy="556592"/>
          </a:xfrm>
          <a:prstGeom prst="rect">
            <a:avLst/>
          </a:prstGeom>
        </p:spPr>
        <p:txBody>
          <a:bodyPr/>
          <a:lstStyle>
            <a:lvl1pPr>
              <a:defRPr sz="2700" b="0" i="0">
                <a:solidFill>
                  <a:schemeClr val="bg1"/>
                </a:solidFill>
                <a:latin typeface="Helvetica" pitchFamily="2" charset="0"/>
              </a:defRPr>
            </a:lvl1pPr>
            <a:lvl2pPr>
              <a:defRPr b="0" i="0">
                <a:latin typeface="Univers Condensed" panose="020B0506020202050204" pitchFamily="34" charset="0"/>
              </a:defRPr>
            </a:lvl2pPr>
            <a:lvl3pPr>
              <a:defRPr b="0" i="0">
                <a:latin typeface="Univers Condensed" panose="020B0506020202050204" pitchFamily="34" charset="0"/>
              </a:defRPr>
            </a:lvl3pPr>
            <a:lvl4pPr>
              <a:defRPr b="0" i="0">
                <a:latin typeface="Univers Condensed" panose="020B0506020202050204" pitchFamily="34" charset="0"/>
              </a:defRPr>
            </a:lvl4pPr>
            <a:lvl5pPr>
              <a:defRPr b="0" i="0">
                <a:latin typeface="Univers Condensed" panose="020B0506020202050204" pitchFamily="34" charset="0"/>
              </a:defRPr>
            </a:lvl5pPr>
          </a:lstStyle>
          <a:p>
            <a:pPr lvl="0"/>
            <a:r>
              <a:rPr lang="en-US"/>
              <a:t>TITLE</a:t>
            </a:r>
          </a:p>
        </p:txBody>
      </p:sp>
      <p:sp>
        <p:nvSpPr>
          <p:cNvPr id="2" name="Slide Number Placeholder 1">
            <a:extLst>
              <a:ext uri="{FF2B5EF4-FFF2-40B4-BE49-F238E27FC236}">
                <a16:creationId xmlns:a16="http://schemas.microsoft.com/office/drawing/2014/main" id="{AE4BD91F-9DC8-7D4C-961E-DF4F74CC022C}"/>
              </a:ext>
            </a:extLst>
          </p:cNvPr>
          <p:cNvSpPr>
            <a:spLocks noGrp="1"/>
          </p:cNvSpPr>
          <p:nvPr>
            <p:ph type="sldNum" sz="quarter" idx="16"/>
          </p:nvPr>
        </p:nvSpPr>
        <p:spPr>
          <a:xfrm>
            <a:off x="8693422" y="4895562"/>
            <a:ext cx="363879" cy="161583"/>
          </a:xfrm>
          <a:prstGeom prst="rect">
            <a:avLst/>
          </a:prstGeom>
        </p:spPr>
        <p:txBody>
          <a:bodyPr/>
          <a:lstStyle/>
          <a:p>
            <a:fld id="{876DC42B-FC6E-E744-8CC9-DB53EF644E6C}" type="slidenum">
              <a:rPr lang="en-US" smtClean="0"/>
              <a:pPr/>
              <a:t>‹#›</a:t>
            </a:fld>
            <a:endParaRPr lang="en-US" dirty="0"/>
          </a:p>
        </p:txBody>
      </p:sp>
    </p:spTree>
    <p:extLst>
      <p:ext uri="{BB962C8B-B14F-4D97-AF65-F5344CB8AC3E}">
        <p14:creationId xmlns:p14="http://schemas.microsoft.com/office/powerpoint/2010/main" val="142326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4B7627-1E1A-4531-A03B-3E3B01876EAB}" type="slidenum">
              <a:rPr lang="en-US" altLang="en-US"/>
              <a:pPr>
                <a:defRPr/>
              </a:pPr>
              <a:t>‹#›</a:t>
            </a:fld>
            <a:endParaRPr lang="en-US" altLang="en-US" dirty="0"/>
          </a:p>
        </p:txBody>
      </p:sp>
    </p:spTree>
    <p:extLst>
      <p:ext uri="{BB962C8B-B14F-4D97-AF65-F5344CB8AC3E}">
        <p14:creationId xmlns:p14="http://schemas.microsoft.com/office/powerpoint/2010/main" val="37419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30B180-980A-4C2D-9C31-B5AC196DC84D}" type="slidenum">
              <a:rPr lang="en-US" altLang="en-US"/>
              <a:pPr>
                <a:defRPr/>
              </a:pPr>
              <a:t>‹#›</a:t>
            </a:fld>
            <a:endParaRPr lang="en-US" altLang="en-US" dirty="0"/>
          </a:p>
        </p:txBody>
      </p:sp>
    </p:spTree>
    <p:extLst>
      <p:ext uri="{BB962C8B-B14F-4D97-AF65-F5344CB8AC3E}">
        <p14:creationId xmlns:p14="http://schemas.microsoft.com/office/powerpoint/2010/main" val="404956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90A2"/>
                </a:solidFill>
                <a:cs typeface="Arial" panose="020B0604020202020204" pitchFamily="34" charset="0"/>
              </a:defRPr>
            </a:lvl1pPr>
          </a:lstStyle>
          <a:p>
            <a:pPr>
              <a:defRPr/>
            </a:pPr>
            <a:fld id="{E3CB17CD-036C-4EC1-A2C2-4B62491978A5}"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E5D47B8D-0DB2-4983-A0C3-668D3220666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2400" y="4679266"/>
            <a:ext cx="1600200" cy="352544"/>
          </a:xfrm>
          <a:prstGeom prst="rect">
            <a:avLst/>
          </a:prstGeom>
        </p:spPr>
      </p:pic>
      <p:cxnSp>
        <p:nvCxnSpPr>
          <p:cNvPr id="9" name="Straight Connector 8">
            <a:extLst>
              <a:ext uri="{FF2B5EF4-FFF2-40B4-BE49-F238E27FC236}">
                <a16:creationId xmlns:a16="http://schemas.microsoft.com/office/drawing/2014/main" id="{4AF25341-515D-483D-8C17-78A39D155125}"/>
              </a:ext>
            </a:extLst>
          </p:cNvPr>
          <p:cNvCxnSpPr/>
          <p:nvPr userDrawn="1"/>
        </p:nvCxnSpPr>
        <p:spPr>
          <a:xfrm>
            <a:off x="1765570" y="4644743"/>
            <a:ext cx="0" cy="417966"/>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11" name="Picture 10">
            <a:extLst>
              <a:ext uri="{FF2B5EF4-FFF2-40B4-BE49-F238E27FC236}">
                <a16:creationId xmlns:a16="http://schemas.microsoft.com/office/drawing/2014/main" id="{90962C8B-BCB0-4AA2-AC85-59D177725A71}"/>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1714"/>
          <a:stretch/>
        </p:blipFill>
        <p:spPr>
          <a:xfrm>
            <a:off x="1859624" y="4617530"/>
            <a:ext cx="1438363" cy="441783"/>
          </a:xfrm>
          <a:prstGeom prst="rect">
            <a:avLst/>
          </a:prstGeom>
        </p:spPr>
      </p:pic>
      <p:sp>
        <p:nvSpPr>
          <p:cNvPr id="2" name="TextBox 1">
            <a:extLst>
              <a:ext uri="{FF2B5EF4-FFF2-40B4-BE49-F238E27FC236}">
                <a16:creationId xmlns:a16="http://schemas.microsoft.com/office/drawing/2014/main" id="{595CCE92-37A4-4D43-BEEB-838319831324}"/>
              </a:ext>
            </a:extLst>
          </p:cNvPr>
          <p:cNvSpPr txBox="1"/>
          <p:nvPr userDrawn="1"/>
        </p:nvSpPr>
        <p:spPr>
          <a:xfrm>
            <a:off x="7535698" y="4970376"/>
            <a:ext cx="1297021" cy="184666"/>
          </a:xfrm>
          <a:prstGeom prst="rect">
            <a:avLst/>
          </a:prstGeom>
          <a:noFill/>
        </p:spPr>
        <p:txBody>
          <a:bodyPr wrap="square" rtlCol="0">
            <a:spAutoFit/>
          </a:bodyPr>
          <a:lstStyle/>
          <a:p>
            <a:pPr algn="r"/>
            <a:r>
              <a:rPr lang="en-US" sz="600" dirty="0">
                <a:solidFill>
                  <a:srgbClr val="2B3357"/>
                </a:solidFill>
              </a:rPr>
              <a:t>COPYRIGHT ©2020 MedAxiom</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30" r:id="rId7"/>
    <p:sldLayoutId id="2147483804" r:id="rId8"/>
    <p:sldLayoutId id="2147483805" r:id="rId9"/>
    <p:sldLayoutId id="2147483806" r:id="rId10"/>
    <p:sldLayoutId id="2147483818" r:id="rId11"/>
    <p:sldLayoutId id="2147483819" r:id="rId12"/>
    <p:sldLayoutId id="2147483820" r:id="rId13"/>
    <p:sldLayoutId id="2147483823" r:id="rId14"/>
    <p:sldLayoutId id="2147483826" r:id="rId15"/>
    <p:sldLayoutId id="2147483827" r:id="rId16"/>
    <p:sldLayoutId id="2147483828" r:id="rId17"/>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hyperlink" Target="https://innovation.cms.gov/media/document/bcpi-model-overview-fact-sheet-my4" TargetMode="External"/><Relationship Id="rId3" Type="http://schemas.openxmlformats.org/officeDocument/2006/relationships/slideLayout" Target="../slideLayouts/slideLayout2.xml"/><Relationship Id="rId7" Type="http://schemas.openxmlformats.org/officeDocument/2006/relationships/hyperlink" Target="https://innovation.cms.gov/innovation-models/bpci-advanced" TargetMode="Externa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innovation.cms.gov/innovation-models/bpci-advanced/quality-measures-fact-sheets" TargetMode="External"/><Relationship Id="rId5" Type="http://schemas.openxmlformats.org/officeDocument/2006/relationships/hyperlink" Target="https://innovation.cms.gov/media/document/bpci-advanced-quality-faqs" TargetMode="External"/><Relationship Id="rId4" Type="http://schemas.openxmlformats.org/officeDocument/2006/relationships/notesSlide" Target="../notesSlides/notesSlide12.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723900" y="127635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00386B"/>
                </a:solidFill>
                <a:latin typeface="Garamond" panose="02020404030301010803" pitchFamily="18" charset="0"/>
              </a:rPr>
              <a:t>BPCI-Advanced</a:t>
            </a:r>
          </a:p>
          <a:p>
            <a:pPr algn="ctr" eaLnBrk="1" hangingPunct="1">
              <a:spcBef>
                <a:spcPct val="0"/>
              </a:spcBef>
              <a:buFontTx/>
              <a:buNone/>
            </a:pPr>
            <a:r>
              <a:rPr lang="en-US" altLang="en-US" sz="5400" b="1" dirty="0">
                <a:solidFill>
                  <a:srgbClr val="00386B"/>
                </a:solidFill>
                <a:latin typeface="Garamond" panose="02020404030301010803" pitchFamily="18" charset="0"/>
              </a:rPr>
              <a:t>Alternative Quality Measures – Cath PCI</a:t>
            </a:r>
          </a:p>
        </p:txBody>
      </p:sp>
      <p:sp>
        <p:nvSpPr>
          <p:cNvPr id="4" name="Rectangle 3">
            <a:extLst>
              <a:ext uri="{FF2B5EF4-FFF2-40B4-BE49-F238E27FC236}">
                <a16:creationId xmlns:a16="http://schemas.microsoft.com/office/drawing/2014/main" id="{DE70FBD5-094F-47D4-B2EA-18A8EF1FAED4}"/>
              </a:ext>
            </a:extLst>
          </p:cNvPr>
          <p:cNvSpPr/>
          <p:nvPr/>
        </p:nvSpPr>
        <p:spPr>
          <a:xfrm>
            <a:off x="0" y="4617530"/>
            <a:ext cx="5410200" cy="52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CF0C2D7-3D36-4145-9B23-FFE500876461}"/>
              </a:ext>
            </a:extLst>
          </p:cNvPr>
          <p:cNvSpPr>
            <a:spLocks noGrp="1"/>
          </p:cNvSpPr>
          <p:nvPr>
            <p:ph type="sldNum" sz="quarter" idx="12"/>
          </p:nvPr>
        </p:nvSpPr>
        <p:spPr/>
        <p:txBody>
          <a:bodyPr/>
          <a:lstStyle/>
          <a:p>
            <a:pPr>
              <a:defRPr/>
            </a:pPr>
            <a:fld id="{9419253C-A08A-49E7-91CE-C4B4B3E9BD4B}" type="slidenum">
              <a:rPr lang="en-US" altLang="en-US" smtClean="0"/>
              <a:pPr>
                <a:defRPr/>
              </a:pPr>
              <a:t>1</a:t>
            </a:fld>
            <a:endParaRPr lang="en-US" altLang="en-US" dirty="0"/>
          </a:p>
        </p:txBody>
      </p:sp>
      <p:sp>
        <p:nvSpPr>
          <p:cNvPr id="3" name="Subtitle 2">
            <a:extLst>
              <a:ext uri="{FF2B5EF4-FFF2-40B4-BE49-F238E27FC236}">
                <a16:creationId xmlns:a16="http://schemas.microsoft.com/office/drawing/2014/main" id="{7E85976E-09A4-4E4B-BAA3-E94347292C18}"/>
              </a:ext>
            </a:extLst>
          </p:cNvPr>
          <p:cNvSpPr txBox="1">
            <a:spLocks/>
          </p:cNvSpPr>
          <p:nvPr/>
        </p:nvSpPr>
        <p:spPr bwMode="auto">
          <a:xfrm>
            <a:off x="381000" y="32766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pitchFamily="34" charset="0"/>
              <a:buNone/>
              <a:defRPr/>
            </a:pPr>
            <a:r>
              <a:rPr lang="en-US" sz="2000" dirty="0">
                <a:latin typeface="Garamond" pitchFamily="18" charset="0"/>
                <a:ea typeface="+mn-ea"/>
                <a:cs typeface="+mn-cs"/>
              </a:rPr>
              <a:t>Ginger Biesbrock PA-C, MPH, PA-C, AACC</a:t>
            </a:r>
          </a:p>
          <a:p>
            <a:pPr eaLnBrk="1" fontAlgn="auto" hangingPunct="1">
              <a:spcAft>
                <a:spcPts val="0"/>
              </a:spcAft>
              <a:buFont typeface="Arial" pitchFamily="34" charset="0"/>
              <a:buNone/>
              <a:defRPr/>
            </a:pPr>
            <a:r>
              <a:rPr lang="en-US" sz="2000" dirty="0">
                <a:latin typeface="Garamond" pitchFamily="18" charset="0"/>
                <a:ea typeface="+mn-ea"/>
                <a:cs typeface="+mn-cs"/>
              </a:rPr>
              <a:t>Executive Vice President, Care Transformation</a:t>
            </a:r>
          </a:p>
          <a:p>
            <a:pPr eaLnBrk="1" fontAlgn="auto" hangingPunct="1">
              <a:spcAft>
                <a:spcPts val="0"/>
              </a:spcAft>
              <a:buFont typeface="Arial" pitchFamily="34" charset="0"/>
              <a:buNone/>
              <a:defRPr/>
            </a:pPr>
            <a:r>
              <a:rPr lang="en-US" sz="2000" dirty="0">
                <a:latin typeface="Garamond" pitchFamily="18" charset="0"/>
                <a:ea typeface="+mn-ea"/>
                <a:cs typeface="+mn-cs"/>
              </a:rPr>
              <a:t>MedAxiom</a:t>
            </a:r>
          </a:p>
        </p:txBody>
      </p:sp>
      <p:pic>
        <p:nvPicPr>
          <p:cNvPr id="6" name="Audio 5">
            <a:hlinkClick r:id="" action="ppaction://media"/>
            <a:extLst>
              <a:ext uri="{FF2B5EF4-FFF2-40B4-BE49-F238E27FC236}">
                <a16:creationId xmlns:a16="http://schemas.microsoft.com/office/drawing/2014/main" id="{2F0796FC-7819-4BA8-9878-419E42D514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812"/>
    </mc:Choice>
    <mc:Fallback xmlns="">
      <p:transition spd="slow" advTm="98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0904-8D75-4882-909C-046291D74845}"/>
              </a:ext>
            </a:extLst>
          </p:cNvPr>
          <p:cNvSpPr>
            <a:spLocks noGrp="1"/>
          </p:cNvSpPr>
          <p:nvPr>
            <p:ph type="title"/>
          </p:nvPr>
        </p:nvSpPr>
        <p:spPr>
          <a:xfrm>
            <a:off x="456757" y="105724"/>
            <a:ext cx="8229600" cy="857250"/>
          </a:xfrm>
        </p:spPr>
        <p:txBody>
          <a:bodyPr/>
          <a:lstStyle/>
          <a:p>
            <a:r>
              <a:rPr lang="en-US" sz="3200" dirty="0"/>
              <a:t>Percutaneous Coronary Intervention - Inpatient</a:t>
            </a:r>
          </a:p>
        </p:txBody>
      </p:sp>
      <p:sp>
        <p:nvSpPr>
          <p:cNvPr id="4" name="Slide Number Placeholder 3">
            <a:extLst>
              <a:ext uri="{FF2B5EF4-FFF2-40B4-BE49-F238E27FC236}">
                <a16:creationId xmlns:a16="http://schemas.microsoft.com/office/drawing/2014/main" id="{2EE9467F-BEC2-401A-92F7-5642AE8EC6E1}"/>
              </a:ext>
            </a:extLst>
          </p:cNvPr>
          <p:cNvSpPr>
            <a:spLocks noGrp="1"/>
          </p:cNvSpPr>
          <p:nvPr>
            <p:ph type="sldNum" sz="quarter" idx="12"/>
          </p:nvPr>
        </p:nvSpPr>
        <p:spPr/>
        <p:txBody>
          <a:bodyPr/>
          <a:lstStyle/>
          <a:p>
            <a:pPr>
              <a:defRPr/>
            </a:pPr>
            <a:fld id="{20202BB9-BCC9-4EF9-99AA-F0DF2E152B14}" type="slidenum">
              <a:rPr lang="en-US" altLang="en-US" smtClean="0"/>
              <a:pPr>
                <a:defRPr/>
              </a:pPr>
              <a:t>10</a:t>
            </a:fld>
            <a:endParaRPr lang="en-US" altLang="en-US" dirty="0"/>
          </a:p>
        </p:txBody>
      </p:sp>
      <p:pic>
        <p:nvPicPr>
          <p:cNvPr id="7" name="Picture 6">
            <a:extLst>
              <a:ext uri="{FF2B5EF4-FFF2-40B4-BE49-F238E27FC236}">
                <a16:creationId xmlns:a16="http://schemas.microsoft.com/office/drawing/2014/main" id="{61826DCB-996E-4B25-B675-2F00A42AE453}"/>
              </a:ext>
            </a:extLst>
          </p:cNvPr>
          <p:cNvPicPr>
            <a:picLocks noChangeAspect="1"/>
          </p:cNvPicPr>
          <p:nvPr/>
        </p:nvPicPr>
        <p:blipFill>
          <a:blip r:embed="rId5"/>
          <a:stretch>
            <a:fillRect/>
          </a:stretch>
        </p:blipFill>
        <p:spPr>
          <a:xfrm>
            <a:off x="989714" y="777040"/>
            <a:ext cx="7163686" cy="400389"/>
          </a:xfrm>
          <a:prstGeom prst="rect">
            <a:avLst/>
          </a:prstGeom>
        </p:spPr>
      </p:pic>
      <p:pic>
        <p:nvPicPr>
          <p:cNvPr id="6" name="Content Placeholder 5">
            <a:extLst>
              <a:ext uri="{FF2B5EF4-FFF2-40B4-BE49-F238E27FC236}">
                <a16:creationId xmlns:a16="http://schemas.microsoft.com/office/drawing/2014/main" id="{8990980A-F244-4443-B64A-C2F702FACF87}"/>
              </a:ext>
            </a:extLst>
          </p:cNvPr>
          <p:cNvPicPr>
            <a:picLocks noGrp="1" noChangeAspect="1"/>
          </p:cNvPicPr>
          <p:nvPr>
            <p:ph idx="1"/>
          </p:nvPr>
        </p:nvPicPr>
        <p:blipFill>
          <a:blip r:embed="rId6"/>
          <a:stretch>
            <a:fillRect/>
          </a:stretch>
        </p:blipFill>
        <p:spPr>
          <a:xfrm>
            <a:off x="983069" y="1071104"/>
            <a:ext cx="7164572" cy="3394075"/>
          </a:xfrm>
        </p:spPr>
      </p:pic>
      <p:pic>
        <p:nvPicPr>
          <p:cNvPr id="5" name="Audio 4">
            <a:hlinkClick r:id="" action="ppaction://media"/>
            <a:extLst>
              <a:ext uri="{FF2B5EF4-FFF2-40B4-BE49-F238E27FC236}">
                <a16:creationId xmlns:a16="http://schemas.microsoft.com/office/drawing/2014/main" id="{039DEE1B-816E-429D-95C3-BDE47B40DA8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57218438"/>
      </p:ext>
    </p:extLst>
  </p:cSld>
  <p:clrMapOvr>
    <a:masterClrMapping/>
  </p:clrMapOvr>
  <mc:AlternateContent xmlns:mc="http://schemas.openxmlformats.org/markup-compatibility/2006" xmlns:p14="http://schemas.microsoft.com/office/powerpoint/2010/main">
    <mc:Choice Requires="p14">
      <p:transition spd="slow" p14:dur="2000" advTm="37829"/>
    </mc:Choice>
    <mc:Fallback xmlns="">
      <p:transition spd="slow" advTm="37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F491-6154-466C-A260-A124B31326AC}"/>
              </a:ext>
            </a:extLst>
          </p:cNvPr>
          <p:cNvSpPr>
            <a:spLocks noGrp="1"/>
          </p:cNvSpPr>
          <p:nvPr>
            <p:ph type="title"/>
          </p:nvPr>
        </p:nvSpPr>
        <p:spPr/>
        <p:txBody>
          <a:bodyPr/>
          <a:lstStyle/>
          <a:p>
            <a:r>
              <a:rPr lang="en-US" sz="3200" dirty="0"/>
              <a:t>Percutaneous Coronary Intervention - Outpatient</a:t>
            </a:r>
          </a:p>
        </p:txBody>
      </p:sp>
      <p:pic>
        <p:nvPicPr>
          <p:cNvPr id="6" name="Content Placeholder 5">
            <a:extLst>
              <a:ext uri="{FF2B5EF4-FFF2-40B4-BE49-F238E27FC236}">
                <a16:creationId xmlns:a16="http://schemas.microsoft.com/office/drawing/2014/main" id="{B03171B1-3C9F-4225-B358-A889DEBAC2CF}"/>
              </a:ext>
            </a:extLst>
          </p:cNvPr>
          <p:cNvPicPr>
            <a:picLocks noGrp="1" noChangeAspect="1"/>
          </p:cNvPicPr>
          <p:nvPr>
            <p:ph idx="1"/>
          </p:nvPr>
        </p:nvPicPr>
        <p:blipFill rotWithShape="1">
          <a:blip r:embed="rId5"/>
          <a:srcRect r="95" b="2334"/>
          <a:stretch/>
        </p:blipFill>
        <p:spPr>
          <a:xfrm>
            <a:off x="1089744" y="891114"/>
            <a:ext cx="6957874" cy="3616685"/>
          </a:xfrm>
        </p:spPr>
      </p:pic>
      <p:sp>
        <p:nvSpPr>
          <p:cNvPr id="4" name="Slide Number Placeholder 3">
            <a:extLst>
              <a:ext uri="{FF2B5EF4-FFF2-40B4-BE49-F238E27FC236}">
                <a16:creationId xmlns:a16="http://schemas.microsoft.com/office/drawing/2014/main" id="{E789AB62-A0B3-476F-AC09-33043D528D02}"/>
              </a:ext>
            </a:extLst>
          </p:cNvPr>
          <p:cNvSpPr>
            <a:spLocks noGrp="1"/>
          </p:cNvSpPr>
          <p:nvPr>
            <p:ph type="sldNum" sz="quarter" idx="12"/>
          </p:nvPr>
        </p:nvSpPr>
        <p:spPr/>
        <p:txBody>
          <a:bodyPr/>
          <a:lstStyle/>
          <a:p>
            <a:pPr>
              <a:defRPr/>
            </a:pPr>
            <a:fld id="{20202BB9-BCC9-4EF9-99AA-F0DF2E152B14}" type="slidenum">
              <a:rPr lang="en-US" altLang="en-US" smtClean="0"/>
              <a:pPr>
                <a:defRPr/>
              </a:pPr>
              <a:t>11</a:t>
            </a:fld>
            <a:endParaRPr lang="en-US" altLang="en-US" dirty="0"/>
          </a:p>
        </p:txBody>
      </p:sp>
      <p:pic>
        <p:nvPicPr>
          <p:cNvPr id="3" name="Audio 2">
            <a:hlinkClick r:id="" action="ppaction://media"/>
            <a:extLst>
              <a:ext uri="{FF2B5EF4-FFF2-40B4-BE49-F238E27FC236}">
                <a16:creationId xmlns:a16="http://schemas.microsoft.com/office/drawing/2014/main" id="{BD1AD0D2-2C20-4431-9FA7-490B6F333E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153267618"/>
      </p:ext>
    </p:extLst>
  </p:cSld>
  <p:clrMapOvr>
    <a:masterClrMapping/>
  </p:clrMapOvr>
  <mc:AlternateContent xmlns:mc="http://schemas.openxmlformats.org/markup-compatibility/2006" xmlns:p14="http://schemas.microsoft.com/office/powerpoint/2010/main">
    <mc:Choice Requires="p14">
      <p:transition spd="slow" p14:dur="2000" advTm="26513"/>
    </mc:Choice>
    <mc:Fallback xmlns="">
      <p:transition spd="slow" advTm="265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5E1C-A07E-4525-9A79-202BEFEDF1A0}"/>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8F173BE0-56AE-431A-97A7-62FA9251B0D3}"/>
              </a:ext>
            </a:extLst>
          </p:cNvPr>
          <p:cNvSpPr>
            <a:spLocks noGrp="1"/>
          </p:cNvSpPr>
          <p:nvPr>
            <p:ph idx="1"/>
          </p:nvPr>
        </p:nvSpPr>
        <p:spPr>
          <a:xfrm>
            <a:off x="874971" y="1331728"/>
            <a:ext cx="7696200" cy="3394075"/>
          </a:xfrm>
        </p:spPr>
        <p:txBody>
          <a:bodyPr/>
          <a:lstStyle/>
          <a:p>
            <a:pPr marL="0" indent="0">
              <a:spcBef>
                <a:spcPts val="1800"/>
              </a:spcBef>
              <a:buNone/>
            </a:pPr>
            <a:r>
              <a:rPr lang="en-US" sz="1400" dirty="0">
                <a:hlinkClick r:id="rId5"/>
              </a:rPr>
              <a:t>https://innovation.cms.gov/media/document/bpci-advanced-quality-faqs</a:t>
            </a:r>
            <a:endParaRPr lang="en-US" sz="1400" dirty="0"/>
          </a:p>
          <a:p>
            <a:pPr marL="0" indent="0">
              <a:spcBef>
                <a:spcPts val="1800"/>
              </a:spcBef>
              <a:buNone/>
            </a:pPr>
            <a:r>
              <a:rPr lang="en-US" sz="1400" dirty="0">
                <a:hlinkClick r:id="rId6"/>
              </a:rPr>
              <a:t>https://innovation.cms.gov/innovation-models/bpci-advanced/quality-measures-fact-sheets</a:t>
            </a:r>
            <a:endParaRPr lang="en-US" sz="1400" dirty="0"/>
          </a:p>
          <a:p>
            <a:pPr marL="0" indent="0">
              <a:spcBef>
                <a:spcPts val="1800"/>
              </a:spcBef>
              <a:buNone/>
            </a:pPr>
            <a:r>
              <a:rPr lang="en-US" sz="1400" dirty="0">
                <a:hlinkClick r:id="rId7"/>
              </a:rPr>
              <a:t>https://innovation.cms.gov/innovation-models/bpci-advanced</a:t>
            </a:r>
            <a:endParaRPr lang="en-US" sz="1400" dirty="0"/>
          </a:p>
          <a:p>
            <a:pPr marL="0" indent="0">
              <a:spcBef>
                <a:spcPts val="1800"/>
              </a:spcBef>
              <a:buNone/>
            </a:pPr>
            <a:r>
              <a:rPr lang="en-US" sz="1400" u="sng" dirty="0">
                <a:solidFill>
                  <a:schemeClr val="accent4">
                    <a:lumMod val="60000"/>
                    <a:lumOff val="40000"/>
                  </a:schemeClr>
                </a:solidFill>
                <a:hlinkClick r:id="rId8"/>
              </a:rPr>
              <a:t>https://innovation.cms.gov/media/document/bcpi-model-overview-fact-sheet-my4</a:t>
            </a:r>
            <a:endParaRPr lang="en-US" sz="1400" u="sng" dirty="0">
              <a:solidFill>
                <a:schemeClr val="accent4">
                  <a:lumMod val="60000"/>
                  <a:lumOff val="40000"/>
                </a:schemeClr>
              </a:solidFill>
            </a:endParaRPr>
          </a:p>
          <a:p>
            <a:pPr marL="0" indent="0">
              <a:spcBef>
                <a:spcPts val="1800"/>
              </a:spcBef>
              <a:buNone/>
            </a:pPr>
            <a:r>
              <a:rPr lang="en-US" sz="1400" u="sng" dirty="0">
                <a:solidFill>
                  <a:schemeClr val="accent4">
                    <a:lumMod val="60000"/>
                    <a:lumOff val="40000"/>
                  </a:schemeClr>
                </a:solidFill>
              </a:rPr>
              <a:t>https://innovation.cms.gov/media/document/bpci-advanced-clinical-episodes-quality-measures-correlation-table-my4</a:t>
            </a:r>
          </a:p>
        </p:txBody>
      </p:sp>
      <p:sp>
        <p:nvSpPr>
          <p:cNvPr id="4" name="Slide Number Placeholder 3">
            <a:extLst>
              <a:ext uri="{FF2B5EF4-FFF2-40B4-BE49-F238E27FC236}">
                <a16:creationId xmlns:a16="http://schemas.microsoft.com/office/drawing/2014/main" id="{73DBD72B-DB28-4185-9140-054CA0222214}"/>
              </a:ext>
            </a:extLst>
          </p:cNvPr>
          <p:cNvSpPr>
            <a:spLocks noGrp="1"/>
          </p:cNvSpPr>
          <p:nvPr>
            <p:ph type="sldNum" sz="quarter" idx="12"/>
          </p:nvPr>
        </p:nvSpPr>
        <p:spPr/>
        <p:txBody>
          <a:bodyPr/>
          <a:lstStyle/>
          <a:p>
            <a:pPr>
              <a:defRPr/>
            </a:pPr>
            <a:fld id="{20202BB9-BCC9-4EF9-99AA-F0DF2E152B14}" type="slidenum">
              <a:rPr lang="en-US" altLang="en-US" smtClean="0"/>
              <a:pPr>
                <a:defRPr/>
              </a:pPr>
              <a:t>12</a:t>
            </a:fld>
            <a:endParaRPr lang="en-US" altLang="en-US" dirty="0"/>
          </a:p>
        </p:txBody>
      </p:sp>
      <p:pic>
        <p:nvPicPr>
          <p:cNvPr id="6" name="Audio 5">
            <a:hlinkClick r:id="" action="ppaction://media"/>
            <a:extLst>
              <a:ext uri="{FF2B5EF4-FFF2-40B4-BE49-F238E27FC236}">
                <a16:creationId xmlns:a16="http://schemas.microsoft.com/office/drawing/2014/main" id="{F13A3AE5-8DD8-48C8-BDAC-0344181A2F2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181938211"/>
      </p:ext>
    </p:extLst>
  </p:cSld>
  <p:clrMapOvr>
    <a:masterClrMapping/>
  </p:clrMapOvr>
  <mc:AlternateContent xmlns:mc="http://schemas.openxmlformats.org/markup-compatibility/2006" xmlns:p14="http://schemas.microsoft.com/office/powerpoint/2010/main">
    <mc:Choice Requires="p14">
      <p:transition spd="slow" p14:dur="2000" advTm="10926"/>
    </mc:Choice>
    <mc:Fallback xmlns="">
      <p:transition spd="slow" advTm="10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5B4C9-9C1D-439C-A32F-9F945F1DE87A}"/>
              </a:ext>
            </a:extLst>
          </p:cNvPr>
          <p:cNvSpPr>
            <a:spLocks noGrp="1"/>
          </p:cNvSpPr>
          <p:nvPr>
            <p:ph idx="1"/>
          </p:nvPr>
        </p:nvSpPr>
        <p:spPr>
          <a:xfrm>
            <a:off x="1101798" y="1200150"/>
            <a:ext cx="6654654" cy="3394075"/>
          </a:xfrm>
        </p:spPr>
        <p:txBody>
          <a:bodyPr/>
          <a:lstStyle/>
          <a:p>
            <a:pPr marL="0" indent="0" algn="ctr">
              <a:buNone/>
            </a:pPr>
            <a:r>
              <a:rPr lang="en-US" sz="2400" b="1" dirty="0">
                <a:effectLst/>
                <a:latin typeface="Helvetica"/>
                <a:ea typeface="Calibri" panose="020F0502020204030204" pitchFamily="34" charset="0"/>
                <a:cs typeface="Helvetica"/>
              </a:rPr>
              <a:t>Disclaimer</a:t>
            </a:r>
            <a:r>
              <a:rPr lang="en-US" sz="2400" dirty="0">
                <a:effectLst/>
                <a:latin typeface="Helvetica"/>
                <a:ea typeface="Calibri" panose="020F0502020204030204" pitchFamily="34" charset="0"/>
                <a:cs typeface="Helvetica"/>
              </a:rPr>
              <a:t>: The Centers for Medicare &amp; Medicaid Services (CMS) did not produce or endorse these materials nor does CMS assume responsibility for or make any guarantees of the completeness, accuracy, or reliability of any information contained herein.</a:t>
            </a:r>
            <a:r>
              <a:rPr lang="en-US" sz="2400" dirty="0">
                <a:latin typeface="Helvetica"/>
                <a:ea typeface="Calibri" panose="020F0502020204030204" pitchFamily="34" charset="0"/>
                <a:cs typeface="Helvetica"/>
              </a:rPr>
              <a:t> </a:t>
            </a:r>
            <a:endParaRPr lang="en-US" sz="2400" dirty="0">
              <a:effectLst/>
              <a:latin typeface="Helvetica"/>
              <a:ea typeface="Calibri" panose="020F0502020204030204" pitchFamily="34" charset="0"/>
              <a:cs typeface="Helvetica"/>
            </a:endParaRPr>
          </a:p>
          <a:p>
            <a:endParaRPr lang="en-US" sz="2800" dirty="0">
              <a:latin typeface="Helvetica"/>
              <a:cs typeface="Helvetica"/>
            </a:endParaRPr>
          </a:p>
        </p:txBody>
      </p:sp>
      <p:sp>
        <p:nvSpPr>
          <p:cNvPr id="4" name="Slide Number Placeholder 3">
            <a:extLst>
              <a:ext uri="{FF2B5EF4-FFF2-40B4-BE49-F238E27FC236}">
                <a16:creationId xmlns:a16="http://schemas.microsoft.com/office/drawing/2014/main" id="{781EC4EA-4A69-4932-9B64-161D73AB4392}"/>
              </a:ext>
            </a:extLst>
          </p:cNvPr>
          <p:cNvSpPr>
            <a:spLocks noGrp="1"/>
          </p:cNvSpPr>
          <p:nvPr>
            <p:ph type="sldNum" sz="quarter" idx="12"/>
          </p:nvPr>
        </p:nvSpPr>
        <p:spPr/>
        <p:txBody>
          <a:bodyPr/>
          <a:lstStyle/>
          <a:p>
            <a:pPr>
              <a:defRPr/>
            </a:pPr>
            <a:fld id="{20202BB9-BCC9-4EF9-99AA-F0DF2E152B14}" type="slidenum">
              <a:rPr lang="en-US" altLang="en-US" smtClean="0"/>
              <a:pPr>
                <a:defRPr/>
              </a:pPr>
              <a:t>2</a:t>
            </a:fld>
            <a:endParaRPr lang="en-US" altLang="en-US" dirty="0"/>
          </a:p>
        </p:txBody>
      </p:sp>
      <p:pic>
        <p:nvPicPr>
          <p:cNvPr id="2" name="Audio 1">
            <a:hlinkClick r:id="" action="ppaction://media"/>
            <a:extLst>
              <a:ext uri="{FF2B5EF4-FFF2-40B4-BE49-F238E27FC236}">
                <a16:creationId xmlns:a16="http://schemas.microsoft.com/office/drawing/2014/main" id="{F0A60559-0C8C-4970-8D0F-2B369DC0AB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549525243"/>
      </p:ext>
    </p:extLst>
  </p:cSld>
  <p:clrMapOvr>
    <a:masterClrMapping/>
  </p:clrMapOvr>
  <mc:AlternateContent xmlns:mc="http://schemas.openxmlformats.org/markup-compatibility/2006" xmlns:p14="http://schemas.microsoft.com/office/powerpoint/2010/main">
    <mc:Choice Requires="p14">
      <p:transition spd="slow" p14:dur="2000" advTm="21101"/>
    </mc:Choice>
    <mc:Fallback xmlns="">
      <p:transition spd="slow" advTm="21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A17E8D-16BE-49BC-B034-6E1D82AA981F}"/>
              </a:ext>
            </a:extLst>
          </p:cNvPr>
          <p:cNvSpPr/>
          <p:nvPr/>
        </p:nvSpPr>
        <p:spPr>
          <a:xfrm>
            <a:off x="0" y="2571750"/>
            <a:ext cx="9144000" cy="1219200"/>
          </a:xfrm>
          <a:prstGeom prst="rect">
            <a:avLst/>
          </a:prstGeom>
          <a:gradFill flip="none" rotWithShape="1">
            <a:gsLst>
              <a:gs pos="0">
                <a:srgbClr val="002350"/>
              </a:gs>
              <a:gs pos="23000">
                <a:srgbClr val="002350">
                  <a:alpha val="75000"/>
                </a:srgbClr>
              </a:gs>
              <a:gs pos="50000">
                <a:srgbClr val="002350">
                  <a:alpha val="69000"/>
                </a:srgbClr>
              </a:gs>
              <a:gs pos="96460">
                <a:srgbClr val="002350">
                  <a:alpha val="10000"/>
                </a:srgbClr>
              </a:gs>
              <a:gs pos="79000">
                <a:srgbClr val="00235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8EA0BB5-6243-9548-8CCF-7518DF539B50}"/>
              </a:ext>
            </a:extLst>
          </p:cNvPr>
          <p:cNvSpPr txBox="1"/>
          <p:nvPr/>
        </p:nvSpPr>
        <p:spPr>
          <a:xfrm>
            <a:off x="381000" y="2858184"/>
            <a:ext cx="7010400" cy="646331"/>
          </a:xfrm>
          <a:prstGeom prst="rect">
            <a:avLst/>
          </a:prstGeom>
          <a:noFill/>
        </p:spPr>
        <p:txBody>
          <a:bodyPr wrap="square" rtlCol="0">
            <a:spAutoFit/>
          </a:bodyPr>
          <a:lstStyle/>
          <a:p>
            <a:r>
              <a:rPr lang="en-US" sz="3600" dirty="0">
                <a:solidFill>
                  <a:schemeClr val="bg1"/>
                </a:solidFill>
                <a:latin typeface="Garamond"/>
                <a:cs typeface="Helvetica" panose="020B0604020202020204" pitchFamily="34" charset="0"/>
              </a:rPr>
              <a:t>I. Introduction of BPCI-Advanced</a:t>
            </a:r>
          </a:p>
        </p:txBody>
      </p:sp>
      <p:sp>
        <p:nvSpPr>
          <p:cNvPr id="4" name="Slide Number Placeholder 5">
            <a:extLst>
              <a:ext uri="{FF2B5EF4-FFF2-40B4-BE49-F238E27FC236}">
                <a16:creationId xmlns:a16="http://schemas.microsoft.com/office/drawing/2014/main" id="{4F4E49E7-55E8-405C-AF56-DE467A241A46}"/>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3</a:t>
            </a:fld>
            <a:endParaRPr lang="en-US" altLang="en-US" dirty="0"/>
          </a:p>
        </p:txBody>
      </p:sp>
      <p:pic>
        <p:nvPicPr>
          <p:cNvPr id="6" name="Audio 5">
            <a:hlinkClick r:id="" action="ppaction://media"/>
            <a:extLst>
              <a:ext uri="{FF2B5EF4-FFF2-40B4-BE49-F238E27FC236}">
                <a16:creationId xmlns:a16="http://schemas.microsoft.com/office/drawing/2014/main" id="{617DE0A4-4555-4EA7-8588-A70F56C2B1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540585298"/>
      </p:ext>
    </p:extLst>
  </p:cSld>
  <p:clrMapOvr>
    <a:masterClrMapping/>
  </p:clrMapOvr>
  <mc:AlternateContent xmlns:mc="http://schemas.openxmlformats.org/markup-compatibility/2006" xmlns:p14="http://schemas.microsoft.com/office/powerpoint/2010/main">
    <mc:Choice Requires="p14">
      <p:transition spd="slow" p14:dur="2000" advTm="5418"/>
    </mc:Choice>
    <mc:Fallback xmlns="">
      <p:transition spd="slow" advTm="5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01BFDEA-70EC-45CB-A1D2-BCC7F5668D2C}"/>
              </a:ext>
            </a:extLst>
          </p:cNvPr>
          <p:cNvSpPr/>
          <p:nvPr/>
        </p:nvSpPr>
        <p:spPr>
          <a:xfrm>
            <a:off x="762000" y="226611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Episode includes a specific anchor admission or outpatient procedure (the “trigger event”), and all costs within 90 days of discharge</a:t>
            </a:r>
            <a:endParaRPr lang="en-US" sz="1250" kern="1200" dirty="0">
              <a:latin typeface="Helvetica" panose="020B0604020202020204" pitchFamily="34" charset="0"/>
              <a:cs typeface="Helvetica" panose="020B0604020202020204" pitchFamily="34" charset="0"/>
            </a:endParaRPr>
          </a:p>
        </p:txBody>
      </p:sp>
      <p:sp>
        <p:nvSpPr>
          <p:cNvPr id="15" name="Freeform: Shape 14">
            <a:extLst>
              <a:ext uri="{FF2B5EF4-FFF2-40B4-BE49-F238E27FC236}">
                <a16:creationId xmlns:a16="http://schemas.microsoft.com/office/drawing/2014/main" id="{0BF3026C-F4E6-46FB-B282-F07ADCCCFCDF}"/>
              </a:ext>
            </a:extLst>
          </p:cNvPr>
          <p:cNvSpPr/>
          <p:nvPr/>
        </p:nvSpPr>
        <p:spPr>
          <a:xfrm>
            <a:off x="4572000" y="112395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In BPCIA, a provider is responsible for managing all aspects of care during a discrete episode.</a:t>
            </a:r>
          </a:p>
        </p:txBody>
      </p:sp>
      <p:sp>
        <p:nvSpPr>
          <p:cNvPr id="17" name="Freeform: Shape 16">
            <a:extLst>
              <a:ext uri="{FF2B5EF4-FFF2-40B4-BE49-F238E27FC236}">
                <a16:creationId xmlns:a16="http://schemas.microsoft.com/office/drawing/2014/main" id="{C85B4D96-3ECC-449E-A07A-D913349265C9}"/>
              </a:ext>
            </a:extLst>
          </p:cNvPr>
          <p:cNvSpPr/>
          <p:nvPr/>
        </p:nvSpPr>
        <p:spPr>
          <a:xfrm>
            <a:off x="4598973" y="226611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Provider Options</a:t>
            </a:r>
          </a:p>
          <a:p>
            <a:pPr marL="0" indent="0" algn="ctr">
              <a:buNone/>
            </a:pPr>
            <a:r>
              <a:rPr lang="en-US" sz="1250" dirty="0">
                <a:latin typeface="Helvetica" panose="020B0604020202020204" pitchFamily="34" charset="0"/>
                <a:ea typeface="Trebuchet MS" charset="0"/>
                <a:cs typeface="Helvetica" panose="020B0604020202020204" pitchFamily="34" charset="0"/>
              </a:rPr>
              <a:t>PGP – Physician Group Practices</a:t>
            </a:r>
          </a:p>
          <a:p>
            <a:pPr marL="0" indent="0" algn="ctr">
              <a:buNone/>
            </a:pPr>
            <a:r>
              <a:rPr lang="en-US" sz="1250" dirty="0">
                <a:latin typeface="Helvetica" panose="020B0604020202020204" pitchFamily="34" charset="0"/>
                <a:ea typeface="Trebuchet MS" charset="0"/>
                <a:cs typeface="Helvetica" panose="020B0604020202020204" pitchFamily="34" charset="0"/>
              </a:rPr>
              <a:t>ACH – Acute Care Hospitals</a:t>
            </a:r>
          </a:p>
        </p:txBody>
      </p:sp>
      <p:sp>
        <p:nvSpPr>
          <p:cNvPr id="3" name="TextBox 2">
            <a:extLst>
              <a:ext uri="{FF2B5EF4-FFF2-40B4-BE49-F238E27FC236}">
                <a16:creationId xmlns:a16="http://schemas.microsoft.com/office/drawing/2014/main" id="{7DC9A504-F364-9249-8F33-814C244CE547}"/>
              </a:ext>
            </a:extLst>
          </p:cNvPr>
          <p:cNvSpPr txBox="1"/>
          <p:nvPr/>
        </p:nvSpPr>
        <p:spPr>
          <a:xfrm>
            <a:off x="376612" y="438150"/>
            <a:ext cx="8273006" cy="523220"/>
          </a:xfrm>
          <a:prstGeom prst="rect">
            <a:avLst/>
          </a:prstGeom>
          <a:noFill/>
        </p:spPr>
        <p:txBody>
          <a:bodyPr wrap="square" rtlCol="0">
            <a:spAutoFit/>
          </a:bodyPr>
          <a:lstStyle/>
          <a:p>
            <a:r>
              <a:rPr lang="en-US" sz="2800" dirty="0">
                <a:latin typeface="Garamond"/>
                <a:cs typeface="Helvetica" panose="020B0604020202020204" pitchFamily="34" charset="0"/>
              </a:rPr>
              <a:t>BPCI Advanced: How it works</a:t>
            </a:r>
          </a:p>
        </p:txBody>
      </p:sp>
      <p:sp>
        <p:nvSpPr>
          <p:cNvPr id="4" name="Content Placeholder 2">
            <a:extLst>
              <a:ext uri="{FF2B5EF4-FFF2-40B4-BE49-F238E27FC236}">
                <a16:creationId xmlns:a16="http://schemas.microsoft.com/office/drawing/2014/main" id="{E78379CD-77DA-074C-90EC-5ACF9A332941}"/>
              </a:ext>
            </a:extLst>
          </p:cNvPr>
          <p:cNvSpPr txBox="1">
            <a:spLocks/>
          </p:cNvSpPr>
          <p:nvPr/>
        </p:nvSpPr>
        <p:spPr>
          <a:xfrm>
            <a:off x="6484923" y="440381"/>
            <a:ext cx="1924050" cy="1758358"/>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SzPct val="65000"/>
              <a:buFont typeface="Wingdings" pitchFamily="2" charset="2"/>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0"/>
              </a:spcBef>
              <a:spcAft>
                <a:spcPts val="900"/>
              </a:spcAft>
              <a:buSzPct val="65000"/>
              <a:buFont typeface="Wingdings" pitchFamily="2" charset="2"/>
              <a:buChar char="§"/>
              <a:defRPr sz="1800" b="1" i="0" kern="1200" spc="0" baseline="0">
                <a:solidFill>
                  <a:schemeClr val="accent1"/>
                </a:solidFill>
                <a:latin typeface="Calibri" panose="020F0502020204030204" pitchFamily="34" charset="0"/>
                <a:ea typeface="+mn-ea"/>
                <a:cs typeface="Calibri" panose="020F0502020204030204" pitchFamily="34" charset="0"/>
              </a:defRPr>
            </a:lvl2pPr>
            <a:lvl3pPr marL="228600" indent="-228600" algn="l" defTabSz="914400" rtl="0" eaLnBrk="1" latinLnBrk="0" hangingPunct="1">
              <a:lnSpc>
                <a:spcPct val="100000"/>
              </a:lnSpc>
              <a:spcBef>
                <a:spcPts val="0"/>
              </a:spcBef>
              <a:spcAft>
                <a:spcPts val="600"/>
              </a:spcAft>
              <a:buClr>
                <a:schemeClr val="accent2"/>
              </a:buClr>
              <a:buSzPct val="75000"/>
              <a:buFont typeface="Wingdings" pitchFamily="2" charset="2"/>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4572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6858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Helvetica" panose="020B0604020202020204" pitchFamily="34" charset="0"/>
              <a:ea typeface="Trebuchet MS" charset="0"/>
              <a:cs typeface="Helvetica" panose="020B0604020202020204" pitchFamily="34" charset="0"/>
            </a:endParaRPr>
          </a:p>
        </p:txBody>
      </p:sp>
      <p:sp>
        <p:nvSpPr>
          <p:cNvPr id="14" name="Freeform: Shape 13">
            <a:extLst>
              <a:ext uri="{FF2B5EF4-FFF2-40B4-BE49-F238E27FC236}">
                <a16:creationId xmlns:a16="http://schemas.microsoft.com/office/drawing/2014/main" id="{61559994-AAE0-40B8-BEDD-D816DEFBBF0B}"/>
              </a:ext>
            </a:extLst>
          </p:cNvPr>
          <p:cNvSpPr/>
          <p:nvPr/>
        </p:nvSpPr>
        <p:spPr>
          <a:xfrm>
            <a:off x="735027" y="112395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Providers are given a bundle-specific Target Price to manage an episode of care, e.g. $30k for a PCI</a:t>
            </a:r>
            <a:endParaRPr lang="en-US" sz="1250" kern="1200" dirty="0">
              <a:latin typeface="Helvetica" panose="020B0604020202020204" pitchFamily="34" charset="0"/>
              <a:cs typeface="Helvetica" panose="020B0604020202020204" pitchFamily="34" charset="0"/>
            </a:endParaRPr>
          </a:p>
        </p:txBody>
      </p:sp>
      <p:sp>
        <p:nvSpPr>
          <p:cNvPr id="18" name="Freeform: Shape 17">
            <a:extLst>
              <a:ext uri="{FF2B5EF4-FFF2-40B4-BE49-F238E27FC236}">
                <a16:creationId xmlns:a16="http://schemas.microsoft.com/office/drawing/2014/main" id="{70E38EC8-EE35-48FB-B645-4B42069EE529}"/>
              </a:ext>
            </a:extLst>
          </p:cNvPr>
          <p:cNvSpPr/>
          <p:nvPr/>
        </p:nvSpPr>
        <p:spPr>
          <a:xfrm>
            <a:off x="762000" y="340827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Providers keep savings if costs are below the Target Price or may owe money back to CMS if expenditures are higher than the Target Price</a:t>
            </a:r>
            <a:endParaRPr lang="en-US" sz="1250" kern="1200" dirty="0">
              <a:latin typeface="Helvetica" panose="020B0604020202020204" pitchFamily="34" charset="0"/>
              <a:cs typeface="Helvetica" panose="020B0604020202020204" pitchFamily="34" charset="0"/>
            </a:endParaRPr>
          </a:p>
        </p:txBody>
      </p:sp>
      <p:sp>
        <p:nvSpPr>
          <p:cNvPr id="13" name="Content Placeholder 2">
            <a:extLst>
              <a:ext uri="{FF2B5EF4-FFF2-40B4-BE49-F238E27FC236}">
                <a16:creationId xmlns:a16="http://schemas.microsoft.com/office/drawing/2014/main" id="{77A32DA5-C24A-47DC-976A-D9BE38C7A60A}"/>
              </a:ext>
            </a:extLst>
          </p:cNvPr>
          <p:cNvSpPr txBox="1">
            <a:spLocks/>
          </p:cNvSpPr>
          <p:nvPr/>
        </p:nvSpPr>
        <p:spPr>
          <a:xfrm>
            <a:off x="5638800" y="3562350"/>
            <a:ext cx="1924050" cy="1758358"/>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SzPct val="65000"/>
              <a:buFont typeface="Wingdings" pitchFamily="2" charset="2"/>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0"/>
              </a:spcBef>
              <a:spcAft>
                <a:spcPts val="900"/>
              </a:spcAft>
              <a:buSzPct val="65000"/>
              <a:buFont typeface="Wingdings" pitchFamily="2" charset="2"/>
              <a:buChar char="§"/>
              <a:defRPr sz="1800" b="1" i="0" kern="1200" spc="0" baseline="0">
                <a:solidFill>
                  <a:schemeClr val="accent1"/>
                </a:solidFill>
                <a:latin typeface="Calibri" panose="020F0502020204030204" pitchFamily="34" charset="0"/>
                <a:ea typeface="+mn-ea"/>
                <a:cs typeface="Calibri" panose="020F0502020204030204" pitchFamily="34" charset="0"/>
              </a:defRPr>
            </a:lvl2pPr>
            <a:lvl3pPr marL="228600" indent="-228600" algn="l" defTabSz="914400" rtl="0" eaLnBrk="1" latinLnBrk="0" hangingPunct="1">
              <a:lnSpc>
                <a:spcPct val="100000"/>
              </a:lnSpc>
              <a:spcBef>
                <a:spcPts val="0"/>
              </a:spcBef>
              <a:spcAft>
                <a:spcPts val="600"/>
              </a:spcAft>
              <a:buClr>
                <a:schemeClr val="accent2"/>
              </a:buClr>
              <a:buSzPct val="75000"/>
              <a:buFont typeface="Wingdings" pitchFamily="2" charset="2"/>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4572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6858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Helvetica" panose="020B0604020202020204" pitchFamily="34" charset="0"/>
              <a:ea typeface="Trebuchet MS" charset="0"/>
              <a:cs typeface="Helvetica" panose="020B0604020202020204" pitchFamily="34" charset="0"/>
            </a:endParaRPr>
          </a:p>
        </p:txBody>
      </p:sp>
      <p:sp>
        <p:nvSpPr>
          <p:cNvPr id="12" name="Slide Number Placeholder 5">
            <a:extLst>
              <a:ext uri="{FF2B5EF4-FFF2-40B4-BE49-F238E27FC236}">
                <a16:creationId xmlns:a16="http://schemas.microsoft.com/office/drawing/2014/main" id="{C9336385-5837-48BD-8E0F-A0C2E7A68427}"/>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4</a:t>
            </a:fld>
            <a:endParaRPr lang="en-US" altLang="en-US" dirty="0"/>
          </a:p>
        </p:txBody>
      </p:sp>
      <p:sp>
        <p:nvSpPr>
          <p:cNvPr id="2" name="Freeform: Shape 1">
            <a:extLst>
              <a:ext uri="{FF2B5EF4-FFF2-40B4-BE49-F238E27FC236}">
                <a16:creationId xmlns:a16="http://schemas.microsoft.com/office/drawing/2014/main" id="{39D9AEDB-520A-4DB9-9701-22C55A4FC756}"/>
              </a:ext>
            </a:extLst>
          </p:cNvPr>
          <p:cNvSpPr/>
          <p:nvPr/>
        </p:nvSpPr>
        <p:spPr>
          <a:xfrm>
            <a:off x="4572000" y="340827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Quality measures  included which incentivize high quality and penalize low quality</a:t>
            </a:r>
          </a:p>
        </p:txBody>
      </p:sp>
      <p:pic>
        <p:nvPicPr>
          <p:cNvPr id="5" name="Audio 4">
            <a:hlinkClick r:id="" action="ppaction://media"/>
            <a:extLst>
              <a:ext uri="{FF2B5EF4-FFF2-40B4-BE49-F238E27FC236}">
                <a16:creationId xmlns:a16="http://schemas.microsoft.com/office/drawing/2014/main" id="{0D9EF073-D6DD-4D72-86EF-21F6760967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593501120"/>
      </p:ext>
    </p:extLst>
  </p:cSld>
  <p:clrMapOvr>
    <a:masterClrMapping/>
  </p:clrMapOvr>
  <mc:AlternateContent xmlns:mc="http://schemas.openxmlformats.org/markup-compatibility/2006" xmlns:p14="http://schemas.microsoft.com/office/powerpoint/2010/main">
    <mc:Choice Requires="p14">
      <p:transition spd="slow" p14:dur="2000" advTm="54233"/>
    </mc:Choice>
    <mc:Fallback xmlns="">
      <p:transition spd="slow" advTm="54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56D73-CDA1-485B-B2F3-2D0A6A23A98F}"/>
              </a:ext>
            </a:extLst>
          </p:cNvPr>
          <p:cNvSpPr/>
          <p:nvPr/>
        </p:nvSpPr>
        <p:spPr>
          <a:xfrm>
            <a:off x="0" y="2571750"/>
            <a:ext cx="9144000" cy="1219200"/>
          </a:xfrm>
          <a:prstGeom prst="rect">
            <a:avLst/>
          </a:prstGeom>
          <a:gradFill flip="none" rotWithShape="1">
            <a:gsLst>
              <a:gs pos="0">
                <a:srgbClr val="002350"/>
              </a:gs>
              <a:gs pos="23000">
                <a:srgbClr val="002350">
                  <a:alpha val="75000"/>
                </a:srgbClr>
              </a:gs>
              <a:gs pos="50000">
                <a:srgbClr val="002350">
                  <a:alpha val="69000"/>
                </a:srgbClr>
              </a:gs>
              <a:gs pos="96460">
                <a:srgbClr val="002350">
                  <a:alpha val="10000"/>
                </a:srgbClr>
              </a:gs>
              <a:gs pos="79000">
                <a:srgbClr val="00235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56371E5-49AF-40D1-9953-764B5FB51DC8}"/>
              </a:ext>
            </a:extLst>
          </p:cNvPr>
          <p:cNvSpPr>
            <a:spLocks noGrp="1"/>
          </p:cNvSpPr>
          <p:nvPr>
            <p:ph type="title"/>
          </p:nvPr>
        </p:nvSpPr>
        <p:spPr>
          <a:xfrm>
            <a:off x="309359" y="3790950"/>
            <a:ext cx="7772400" cy="1021556"/>
          </a:xfrm>
        </p:spPr>
        <p:txBody>
          <a:bodyPr/>
          <a:lstStyle/>
          <a:p>
            <a:r>
              <a:rPr lang="en-US" sz="200" b="0" cap="none" dirty="0">
                <a:latin typeface="Helvetica" panose="020B0604020202020204" pitchFamily="34" charset="0"/>
                <a:cs typeface="Helvetica" panose="020B0604020202020204" pitchFamily="34" charset="0"/>
              </a:rPr>
              <a:t>Model Year 4 – Options</a:t>
            </a:r>
          </a:p>
        </p:txBody>
      </p:sp>
      <p:sp>
        <p:nvSpPr>
          <p:cNvPr id="5" name="Text Placeholder 4">
            <a:extLst>
              <a:ext uri="{FF2B5EF4-FFF2-40B4-BE49-F238E27FC236}">
                <a16:creationId xmlns:a16="http://schemas.microsoft.com/office/drawing/2014/main" id="{687E156C-7214-4C6D-A140-640204501F67}"/>
              </a:ext>
            </a:extLst>
          </p:cNvPr>
          <p:cNvSpPr>
            <a:spLocks noGrp="1"/>
          </p:cNvSpPr>
          <p:nvPr>
            <p:ph type="body" idx="1"/>
          </p:nvPr>
        </p:nvSpPr>
        <p:spPr>
          <a:xfrm>
            <a:off x="309358" y="2724150"/>
            <a:ext cx="8802687" cy="1125140"/>
          </a:xfrm>
        </p:spPr>
        <p:txBody>
          <a:bodyPr/>
          <a:lstStyle/>
          <a:p>
            <a:r>
              <a:rPr lang="en-US" sz="3200" dirty="0">
                <a:solidFill>
                  <a:schemeClr val="bg1"/>
                </a:solidFill>
                <a:latin typeface="Garamond"/>
                <a:ea typeface="MS PGothic"/>
                <a:cs typeface="Helvetica"/>
              </a:rPr>
              <a:t>BPCI Advanced Quality Measures</a:t>
            </a:r>
            <a:r>
              <a:rPr lang="en-US" sz="3600" dirty="0">
                <a:solidFill>
                  <a:schemeClr val="bg1"/>
                </a:solidFill>
                <a:latin typeface="Garamond"/>
                <a:ea typeface="MS PGothic"/>
                <a:cs typeface="Helvetica"/>
              </a:rPr>
              <a:t> </a:t>
            </a:r>
            <a:endParaRPr lang="en-US" sz="3600" dirty="0">
              <a:solidFill>
                <a:schemeClr val="bg1"/>
              </a:solidFill>
              <a:latin typeface="Garamond"/>
              <a:cs typeface="Helvetica" panose="020B0604020202020204" pitchFamily="34" charset="0"/>
            </a:endParaRPr>
          </a:p>
          <a:p>
            <a:endParaRPr lang="en-US" sz="1800" dirty="0">
              <a:latin typeface="Garamond"/>
              <a:cs typeface="Helvetica" panose="020B0604020202020204" pitchFamily="34" charset="0"/>
            </a:endParaRPr>
          </a:p>
        </p:txBody>
      </p:sp>
      <p:sp>
        <p:nvSpPr>
          <p:cNvPr id="3" name="Slide Number Placeholder 2">
            <a:extLst>
              <a:ext uri="{FF2B5EF4-FFF2-40B4-BE49-F238E27FC236}">
                <a16:creationId xmlns:a16="http://schemas.microsoft.com/office/drawing/2014/main" id="{C5BC5653-DA1C-4264-A96C-02F2F19CF5BA}"/>
              </a:ext>
            </a:extLst>
          </p:cNvPr>
          <p:cNvSpPr>
            <a:spLocks noGrp="1"/>
          </p:cNvSpPr>
          <p:nvPr>
            <p:ph type="sldNum" sz="quarter" idx="12"/>
          </p:nvPr>
        </p:nvSpPr>
        <p:spPr/>
        <p:txBody>
          <a:bodyPr/>
          <a:lstStyle/>
          <a:p>
            <a:pPr>
              <a:defRPr/>
            </a:pPr>
            <a:fld id="{5A59F3A8-1578-4784-83A2-7831B244A800}" type="slidenum">
              <a:rPr lang="en-US" altLang="en-US" smtClean="0"/>
              <a:pPr>
                <a:defRPr/>
              </a:pPr>
              <a:t>5</a:t>
            </a:fld>
            <a:endParaRPr lang="en-US" altLang="en-US" dirty="0"/>
          </a:p>
        </p:txBody>
      </p:sp>
      <p:pic>
        <p:nvPicPr>
          <p:cNvPr id="6" name="Audio 5">
            <a:hlinkClick r:id="" action="ppaction://media"/>
            <a:extLst>
              <a:ext uri="{FF2B5EF4-FFF2-40B4-BE49-F238E27FC236}">
                <a16:creationId xmlns:a16="http://schemas.microsoft.com/office/drawing/2014/main" id="{205E00F2-7C96-4673-B426-90087784AA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660939727"/>
      </p:ext>
    </p:extLst>
  </p:cSld>
  <p:clrMapOvr>
    <a:masterClrMapping/>
  </p:clrMapOvr>
  <mc:AlternateContent xmlns:mc="http://schemas.openxmlformats.org/markup-compatibility/2006" xmlns:p14="http://schemas.microsoft.com/office/powerpoint/2010/main">
    <mc:Choice Requires="p14">
      <p:transition spd="slow" p14:dur="2000" advTm="5617"/>
    </mc:Choice>
    <mc:Fallback xmlns="">
      <p:transition spd="slow" advTm="5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9254A-D140-2B4D-83A1-439E1BD575CC}"/>
              </a:ext>
            </a:extLst>
          </p:cNvPr>
          <p:cNvSpPr/>
          <p:nvPr/>
        </p:nvSpPr>
        <p:spPr>
          <a:xfrm>
            <a:off x="410837" y="655454"/>
            <a:ext cx="8579923" cy="584775"/>
          </a:xfrm>
          <a:prstGeom prst="rect">
            <a:avLst/>
          </a:prstGeom>
        </p:spPr>
        <p:txBody>
          <a:bodyPr wrap="square">
            <a:spAutoFit/>
          </a:bodyPr>
          <a:lstStyle/>
          <a:p>
            <a:pPr>
              <a:spcBef>
                <a:spcPts val="450"/>
              </a:spcBef>
            </a:pPr>
            <a:r>
              <a:rPr lang="en-US" sz="3200" dirty="0">
                <a:latin typeface="Garamond"/>
                <a:cs typeface="Helvetica" panose="020B0604020202020204" pitchFamily="34" charset="0"/>
              </a:rPr>
              <a:t>Option 1 - Administrative Quality Measures Set</a:t>
            </a:r>
          </a:p>
        </p:txBody>
      </p:sp>
      <p:sp>
        <p:nvSpPr>
          <p:cNvPr id="12" name="Freeform: Shape 11">
            <a:extLst>
              <a:ext uri="{FF2B5EF4-FFF2-40B4-BE49-F238E27FC236}">
                <a16:creationId xmlns:a16="http://schemas.microsoft.com/office/drawing/2014/main" id="{3CA00985-210D-4FCA-A3B8-09C1439CD623}"/>
              </a:ext>
            </a:extLst>
          </p:cNvPr>
          <p:cNvSpPr/>
          <p:nvPr/>
        </p:nvSpPr>
        <p:spPr>
          <a:xfrm>
            <a:off x="632460"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All-cause Hospital Readmission Measure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3" name="Freeform: Shape 12">
            <a:extLst>
              <a:ext uri="{FF2B5EF4-FFF2-40B4-BE49-F238E27FC236}">
                <a16:creationId xmlns:a16="http://schemas.microsoft.com/office/drawing/2014/main" id="{C14CF200-A87B-4CA3-B07E-CDB739F76EDD}"/>
              </a:ext>
            </a:extLst>
          </p:cNvPr>
          <p:cNvSpPr/>
          <p:nvPr/>
        </p:nvSpPr>
        <p:spPr>
          <a:xfrm>
            <a:off x="2649705"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Advanced Care Plan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4" name="Freeform: Shape 13">
            <a:extLst>
              <a:ext uri="{FF2B5EF4-FFF2-40B4-BE49-F238E27FC236}">
                <a16:creationId xmlns:a16="http://schemas.microsoft.com/office/drawing/2014/main" id="{779AD01F-EA4E-4C99-AFD0-2AD7DBFEC8E5}"/>
              </a:ext>
            </a:extLst>
          </p:cNvPr>
          <p:cNvSpPr/>
          <p:nvPr/>
        </p:nvSpPr>
        <p:spPr>
          <a:xfrm>
            <a:off x="4666950"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AHRQ Patient Safety Indicators (PSI 90)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5" name="Freeform: Shape 14">
            <a:extLst>
              <a:ext uri="{FF2B5EF4-FFF2-40B4-BE49-F238E27FC236}">
                <a16:creationId xmlns:a16="http://schemas.microsoft.com/office/drawing/2014/main" id="{702B36E6-713C-4C6E-B267-4858A166F115}"/>
              </a:ext>
            </a:extLst>
          </p:cNvPr>
          <p:cNvSpPr/>
          <p:nvPr/>
        </p:nvSpPr>
        <p:spPr>
          <a:xfrm>
            <a:off x="6684195"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Perioperative Care: Selection of Prophylactic Antibiotic: 1</a:t>
            </a:r>
            <a:r>
              <a:rPr lang="en-US" sz="1050" kern="1200" baseline="30000" dirty="0">
                <a:solidFill>
                  <a:srgbClr val="003C7E"/>
                </a:solidFill>
                <a:latin typeface="Helvetica" panose="020B0604020202020204" pitchFamily="34" charset="0"/>
                <a:cs typeface="Helvetica" panose="020B0604020202020204" pitchFamily="34" charset="0"/>
              </a:rPr>
              <a:t>st</a:t>
            </a:r>
            <a:r>
              <a:rPr lang="en-US" sz="1050" kern="1200" dirty="0">
                <a:solidFill>
                  <a:srgbClr val="003C7E"/>
                </a:solidFill>
                <a:latin typeface="Helvetica" panose="020B0604020202020204" pitchFamily="34" charset="0"/>
                <a:cs typeface="Helvetica" panose="020B0604020202020204" pitchFamily="34" charset="0"/>
              </a:rPr>
              <a:t> or 2</a:t>
            </a:r>
            <a:r>
              <a:rPr lang="en-US" sz="1050" kern="1200" baseline="30000" dirty="0">
                <a:solidFill>
                  <a:srgbClr val="003C7E"/>
                </a:solidFill>
                <a:latin typeface="Helvetica" panose="020B0604020202020204" pitchFamily="34" charset="0"/>
                <a:cs typeface="Helvetica" panose="020B0604020202020204" pitchFamily="34" charset="0"/>
              </a:rPr>
              <a:t>nd</a:t>
            </a:r>
            <a:r>
              <a:rPr lang="en-US" sz="1050" kern="1200" dirty="0">
                <a:solidFill>
                  <a:srgbClr val="003C7E"/>
                </a:solidFill>
                <a:latin typeface="Helvetica" panose="020B0604020202020204" pitchFamily="34" charset="0"/>
                <a:cs typeface="Helvetica" panose="020B0604020202020204" pitchFamily="34" charset="0"/>
              </a:rPr>
              <a:t> Generation Cephalosporin  </a:t>
            </a:r>
          </a:p>
        </p:txBody>
      </p:sp>
      <p:sp>
        <p:nvSpPr>
          <p:cNvPr id="16" name="Freeform: Shape 15">
            <a:extLst>
              <a:ext uri="{FF2B5EF4-FFF2-40B4-BE49-F238E27FC236}">
                <a16:creationId xmlns:a16="http://schemas.microsoft.com/office/drawing/2014/main" id="{D3FD3138-EDE0-4608-B477-5B97D9875B6E}"/>
              </a:ext>
            </a:extLst>
          </p:cNvPr>
          <p:cNvSpPr/>
          <p:nvPr/>
        </p:nvSpPr>
        <p:spPr>
          <a:xfrm>
            <a:off x="636627"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Hospital-Level Risk-Standardized Complication Rate  Following Elective Primary THA/TKA</a:t>
            </a:r>
          </a:p>
        </p:txBody>
      </p:sp>
      <p:sp>
        <p:nvSpPr>
          <p:cNvPr id="17" name="Freeform: Shape 16">
            <a:extLst>
              <a:ext uri="{FF2B5EF4-FFF2-40B4-BE49-F238E27FC236}">
                <a16:creationId xmlns:a16="http://schemas.microsoft.com/office/drawing/2014/main" id="{64D7F09E-99AE-4826-A2B8-968136681D9B}"/>
              </a:ext>
            </a:extLst>
          </p:cNvPr>
          <p:cNvSpPr/>
          <p:nvPr/>
        </p:nvSpPr>
        <p:spPr>
          <a:xfrm>
            <a:off x="2651789"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Hospital 30-Day, All-Cause, Risk-Standardized Mortality Rate Following CABG </a:t>
            </a:r>
          </a:p>
        </p:txBody>
      </p:sp>
      <p:sp>
        <p:nvSpPr>
          <p:cNvPr id="18" name="Freeform: Shape 17">
            <a:extLst>
              <a:ext uri="{FF2B5EF4-FFF2-40B4-BE49-F238E27FC236}">
                <a16:creationId xmlns:a16="http://schemas.microsoft.com/office/drawing/2014/main" id="{4394A238-303B-41E3-B09C-E16D13D20B7C}"/>
              </a:ext>
            </a:extLst>
          </p:cNvPr>
          <p:cNvSpPr/>
          <p:nvPr/>
        </p:nvSpPr>
        <p:spPr>
          <a:xfrm>
            <a:off x="4666950"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Excess Days in Acute Care after Hospitalization AMI</a:t>
            </a:r>
          </a:p>
        </p:txBody>
      </p:sp>
      <p:sp>
        <p:nvSpPr>
          <p:cNvPr id="11" name="Slide Number Placeholder 5">
            <a:extLst>
              <a:ext uri="{FF2B5EF4-FFF2-40B4-BE49-F238E27FC236}">
                <a16:creationId xmlns:a16="http://schemas.microsoft.com/office/drawing/2014/main" id="{2DEE7C26-568F-4EA5-A2AD-BD440D0269D4}"/>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6</a:t>
            </a:fld>
            <a:endParaRPr lang="en-US" altLang="en-US" dirty="0"/>
          </a:p>
        </p:txBody>
      </p:sp>
      <p:pic>
        <p:nvPicPr>
          <p:cNvPr id="2" name="Audio 1">
            <a:hlinkClick r:id="" action="ppaction://media"/>
            <a:extLst>
              <a:ext uri="{FF2B5EF4-FFF2-40B4-BE49-F238E27FC236}">
                <a16:creationId xmlns:a16="http://schemas.microsoft.com/office/drawing/2014/main" id="{251331C9-D088-4FA1-9EDE-357F5C2034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38739703"/>
      </p:ext>
    </p:extLst>
  </p:cSld>
  <p:clrMapOvr>
    <a:masterClrMapping/>
  </p:clrMapOvr>
  <mc:AlternateContent xmlns:mc="http://schemas.openxmlformats.org/markup-compatibility/2006" xmlns:p14="http://schemas.microsoft.com/office/powerpoint/2010/main">
    <mc:Choice Requires="p14">
      <p:transition spd="slow" p14:dur="2000" advTm="43544"/>
    </mc:Choice>
    <mc:Fallback xmlns="">
      <p:transition spd="slow" advTm="43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225A-2E82-4C12-B728-B2875F77ADA5}"/>
              </a:ext>
            </a:extLst>
          </p:cNvPr>
          <p:cNvSpPr>
            <a:spLocks noGrp="1"/>
          </p:cNvSpPr>
          <p:nvPr>
            <p:ph type="title"/>
          </p:nvPr>
        </p:nvSpPr>
        <p:spPr>
          <a:xfrm>
            <a:off x="533400" y="206375"/>
            <a:ext cx="8915400" cy="857250"/>
          </a:xfrm>
        </p:spPr>
        <p:txBody>
          <a:bodyPr/>
          <a:lstStyle/>
          <a:p>
            <a:pPr algn="l"/>
            <a:r>
              <a:rPr lang="en-US" sz="3200" dirty="0"/>
              <a:t>Option 2 – Alternative Quality Measures Set</a:t>
            </a:r>
          </a:p>
        </p:txBody>
      </p:sp>
      <p:sp>
        <p:nvSpPr>
          <p:cNvPr id="3" name="Content Placeholder 2">
            <a:extLst>
              <a:ext uri="{FF2B5EF4-FFF2-40B4-BE49-F238E27FC236}">
                <a16:creationId xmlns:a16="http://schemas.microsoft.com/office/drawing/2014/main" id="{38BADD3C-14F6-410B-B483-842857192A7D}"/>
              </a:ext>
            </a:extLst>
          </p:cNvPr>
          <p:cNvSpPr>
            <a:spLocks noGrp="1"/>
          </p:cNvSpPr>
          <p:nvPr>
            <p:ph idx="1"/>
          </p:nvPr>
        </p:nvSpPr>
        <p:spPr/>
        <p:txBody>
          <a:bodyPr/>
          <a:lstStyle/>
          <a:p>
            <a:r>
              <a:rPr lang="en-US" sz="2400" dirty="0"/>
              <a:t>New in 2021</a:t>
            </a:r>
          </a:p>
          <a:p>
            <a:r>
              <a:rPr lang="en-US" sz="2400" dirty="0"/>
              <a:t>Developed with extensive input from  - </a:t>
            </a:r>
          </a:p>
          <a:p>
            <a:pPr lvl="1"/>
            <a:r>
              <a:rPr lang="en-US" sz="2000" dirty="0"/>
              <a:t>Professional health associations</a:t>
            </a:r>
          </a:p>
          <a:p>
            <a:pPr lvl="1"/>
            <a:r>
              <a:rPr lang="en-US" sz="2000" dirty="0"/>
              <a:t>Clinical data registries</a:t>
            </a:r>
          </a:p>
          <a:p>
            <a:pPr lvl="1"/>
            <a:r>
              <a:rPr lang="en-US" sz="2000" dirty="0"/>
              <a:t>Clinicians</a:t>
            </a:r>
          </a:p>
        </p:txBody>
      </p:sp>
      <p:sp>
        <p:nvSpPr>
          <p:cNvPr id="4" name="Slide Number Placeholder 3">
            <a:extLst>
              <a:ext uri="{FF2B5EF4-FFF2-40B4-BE49-F238E27FC236}">
                <a16:creationId xmlns:a16="http://schemas.microsoft.com/office/drawing/2014/main" id="{E6CF3FF8-14BB-4F71-980C-66867DB5C100}"/>
              </a:ext>
            </a:extLst>
          </p:cNvPr>
          <p:cNvSpPr>
            <a:spLocks noGrp="1"/>
          </p:cNvSpPr>
          <p:nvPr>
            <p:ph type="sldNum" sz="quarter" idx="12"/>
          </p:nvPr>
        </p:nvSpPr>
        <p:spPr/>
        <p:txBody>
          <a:bodyPr/>
          <a:lstStyle/>
          <a:p>
            <a:pPr>
              <a:defRPr/>
            </a:pPr>
            <a:fld id="{20202BB9-BCC9-4EF9-99AA-F0DF2E152B14}" type="slidenum">
              <a:rPr lang="en-US" altLang="en-US" smtClean="0"/>
              <a:pPr>
                <a:defRPr/>
              </a:pPr>
              <a:t>7</a:t>
            </a:fld>
            <a:endParaRPr lang="en-US" altLang="en-US" dirty="0"/>
          </a:p>
        </p:txBody>
      </p:sp>
      <p:pic>
        <p:nvPicPr>
          <p:cNvPr id="6" name="Audio 5">
            <a:hlinkClick r:id="" action="ppaction://media"/>
            <a:extLst>
              <a:ext uri="{FF2B5EF4-FFF2-40B4-BE49-F238E27FC236}">
                <a16:creationId xmlns:a16="http://schemas.microsoft.com/office/drawing/2014/main" id="{C0993005-786C-419A-9410-78BC55A7CD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143579129"/>
      </p:ext>
    </p:extLst>
  </p:cSld>
  <p:clrMapOvr>
    <a:masterClrMapping/>
  </p:clrMapOvr>
  <mc:AlternateContent xmlns:mc="http://schemas.openxmlformats.org/markup-compatibility/2006" xmlns:p14="http://schemas.microsoft.com/office/powerpoint/2010/main">
    <mc:Choice Requires="p14">
      <p:transition spd="slow" p14:dur="2000" advTm="13128"/>
    </mc:Choice>
    <mc:Fallback xmlns="">
      <p:transition spd="slow" advTm="13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C59979-B561-4556-BEF7-63EBD7309BDB}"/>
              </a:ext>
            </a:extLst>
          </p:cNvPr>
          <p:cNvSpPr>
            <a:spLocks noGrp="1"/>
          </p:cNvSpPr>
          <p:nvPr>
            <p:ph type="body" sz="quarter" idx="13"/>
          </p:nvPr>
        </p:nvSpPr>
        <p:spPr/>
        <p:txBody>
          <a:bodyPr/>
          <a:lstStyle/>
          <a:p>
            <a:r>
              <a:rPr lang="en-US" sz="1600" dirty="0">
                <a:latin typeface="Helvetica" panose="020B0604020202020204" pitchFamily="34" charset="0"/>
                <a:cs typeface="Helvetica" panose="020B0604020202020204" pitchFamily="34" charset="0"/>
              </a:rPr>
              <a:t>Select EITHER Administrative or Alternative Quality Measure sets for each clinical episode</a:t>
            </a:r>
          </a:p>
          <a:p>
            <a:endParaRPr lang="en-US" dirty="0"/>
          </a:p>
        </p:txBody>
      </p:sp>
      <p:sp>
        <p:nvSpPr>
          <p:cNvPr id="7" name="Text Placeholder 6">
            <a:extLst>
              <a:ext uri="{FF2B5EF4-FFF2-40B4-BE49-F238E27FC236}">
                <a16:creationId xmlns:a16="http://schemas.microsoft.com/office/drawing/2014/main" id="{E9896246-57A3-465C-BB71-BF3583457948}"/>
              </a:ext>
            </a:extLst>
          </p:cNvPr>
          <p:cNvSpPr>
            <a:spLocks noGrp="1"/>
          </p:cNvSpPr>
          <p:nvPr>
            <p:ph type="body" sz="quarter" idx="14"/>
          </p:nvPr>
        </p:nvSpPr>
        <p:spPr/>
        <p:txBody>
          <a:bodyPr/>
          <a:lstStyle/>
          <a:p>
            <a:r>
              <a:rPr lang="en-US" sz="1600" dirty="0">
                <a:solidFill>
                  <a:schemeClr val="accent4"/>
                </a:solidFill>
                <a:latin typeface="Helvetica" panose="020B0604020202020204" pitchFamily="34" charset="0"/>
                <a:cs typeface="Helvetica" panose="020B0604020202020204" pitchFamily="34" charset="0"/>
              </a:rPr>
              <a:t>Participants will need to be, or become, members of the relevant registry, or multiple registries, if they select Alternate Quality Measures that are reported by registries</a:t>
            </a:r>
          </a:p>
        </p:txBody>
      </p:sp>
      <p:sp>
        <p:nvSpPr>
          <p:cNvPr id="8" name="Text Placeholder 7">
            <a:extLst>
              <a:ext uri="{FF2B5EF4-FFF2-40B4-BE49-F238E27FC236}">
                <a16:creationId xmlns:a16="http://schemas.microsoft.com/office/drawing/2014/main" id="{889F4750-DAF6-411C-8587-4A7E7296DA52}"/>
              </a:ext>
            </a:extLst>
          </p:cNvPr>
          <p:cNvSpPr>
            <a:spLocks noGrp="1"/>
          </p:cNvSpPr>
          <p:nvPr>
            <p:ph type="body" sz="quarter" idx="15"/>
          </p:nvPr>
        </p:nvSpPr>
        <p:spPr/>
        <p:txBody>
          <a:bodyPr/>
          <a:lstStyle/>
          <a:p>
            <a:r>
              <a:rPr lang="en-US" sz="1600" dirty="0">
                <a:latin typeface="Helvetica" panose="020B0604020202020204" pitchFamily="34" charset="0"/>
                <a:cs typeface="Helvetica" panose="020B0604020202020204" pitchFamily="34" charset="0"/>
              </a:rPr>
              <a:t>AQMs utilizing registry data will be baselined against 2020</a:t>
            </a:r>
            <a:endParaRPr lang="en-US" dirty="0">
              <a:latin typeface="Helvetica" panose="020B0604020202020204" pitchFamily="34" charset="0"/>
              <a:cs typeface="Helvetica" panose="020B0604020202020204" pitchFamily="34" charset="0"/>
            </a:endParaRPr>
          </a:p>
          <a:p>
            <a:endParaRPr lang="en-US" dirty="0"/>
          </a:p>
        </p:txBody>
      </p:sp>
      <p:sp>
        <p:nvSpPr>
          <p:cNvPr id="2" name="Title 1">
            <a:extLst>
              <a:ext uri="{FF2B5EF4-FFF2-40B4-BE49-F238E27FC236}">
                <a16:creationId xmlns:a16="http://schemas.microsoft.com/office/drawing/2014/main" id="{447F881C-85BB-484C-8148-D5E1E6C7DF23}"/>
              </a:ext>
            </a:extLst>
          </p:cNvPr>
          <p:cNvSpPr>
            <a:spLocks noGrp="1"/>
          </p:cNvSpPr>
          <p:nvPr>
            <p:ph type="title"/>
          </p:nvPr>
        </p:nvSpPr>
        <p:spPr>
          <a:xfrm>
            <a:off x="288168" y="292450"/>
            <a:ext cx="8955723" cy="474798"/>
          </a:xfrm>
        </p:spPr>
        <p:txBody>
          <a:bodyPr/>
          <a:lstStyle/>
          <a:p>
            <a:pPr algn="l"/>
            <a:r>
              <a:rPr lang="en-US" sz="3200" dirty="0"/>
              <a:t>A Few Details about Alternative Quality Measures</a:t>
            </a:r>
          </a:p>
        </p:txBody>
      </p:sp>
      <p:sp>
        <p:nvSpPr>
          <p:cNvPr id="9" name="Content Placeholder 2">
            <a:extLst>
              <a:ext uri="{FF2B5EF4-FFF2-40B4-BE49-F238E27FC236}">
                <a16:creationId xmlns:a16="http://schemas.microsoft.com/office/drawing/2014/main" id="{76360157-395A-4B4A-9B98-A15482F54B4D}"/>
              </a:ext>
            </a:extLst>
          </p:cNvPr>
          <p:cNvSpPr txBox="1">
            <a:spLocks/>
          </p:cNvSpPr>
          <p:nvPr/>
        </p:nvSpPr>
        <p:spPr>
          <a:xfrm>
            <a:off x="0" y="2571750"/>
            <a:ext cx="8229600" cy="33940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Helvetica" panose="020B0604020202020204" pitchFamily="34" charset="0"/>
              <a:cs typeface="Helvetica" panose="020B0604020202020204" pitchFamily="34" charset="0"/>
            </a:endParaRPr>
          </a:p>
        </p:txBody>
      </p:sp>
      <p:sp>
        <p:nvSpPr>
          <p:cNvPr id="3" name="Slide Number Placeholder 2">
            <a:extLst>
              <a:ext uri="{FF2B5EF4-FFF2-40B4-BE49-F238E27FC236}">
                <a16:creationId xmlns:a16="http://schemas.microsoft.com/office/drawing/2014/main" id="{27DD6B68-112E-4FA2-B342-F87F78A109C0}"/>
              </a:ext>
            </a:extLst>
          </p:cNvPr>
          <p:cNvSpPr>
            <a:spLocks noGrp="1"/>
          </p:cNvSpPr>
          <p:nvPr>
            <p:ph type="sldNum" sz="quarter" idx="16"/>
          </p:nvPr>
        </p:nvSpPr>
        <p:spPr/>
        <p:txBody>
          <a:bodyPr/>
          <a:lstStyle/>
          <a:p>
            <a:fld id="{876DC42B-FC6E-E744-8CC9-DB53EF644E6C}" type="slidenum">
              <a:rPr lang="en-US" smtClean="0"/>
              <a:pPr/>
              <a:t>8</a:t>
            </a:fld>
            <a:endParaRPr lang="en-US" dirty="0"/>
          </a:p>
        </p:txBody>
      </p:sp>
      <p:sp>
        <p:nvSpPr>
          <p:cNvPr id="10" name="Slide Number Placeholder 5">
            <a:extLst>
              <a:ext uri="{FF2B5EF4-FFF2-40B4-BE49-F238E27FC236}">
                <a16:creationId xmlns:a16="http://schemas.microsoft.com/office/drawing/2014/main" id="{8816BB4F-47A0-40C1-9940-80C9BB7240D7}"/>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8</a:t>
            </a:fld>
            <a:endParaRPr lang="en-US" altLang="en-US" dirty="0"/>
          </a:p>
        </p:txBody>
      </p:sp>
      <p:pic>
        <p:nvPicPr>
          <p:cNvPr id="11" name="Audio 10">
            <a:hlinkClick r:id="" action="ppaction://media"/>
            <a:extLst>
              <a:ext uri="{FF2B5EF4-FFF2-40B4-BE49-F238E27FC236}">
                <a16:creationId xmlns:a16="http://schemas.microsoft.com/office/drawing/2014/main" id="{0E63FB4E-9B45-4FD3-B541-F3F3CB9486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34982335"/>
      </p:ext>
    </p:extLst>
  </p:cSld>
  <p:clrMapOvr>
    <a:masterClrMapping/>
  </p:clrMapOvr>
  <mc:AlternateContent xmlns:mc="http://schemas.openxmlformats.org/markup-compatibility/2006" xmlns:p14="http://schemas.microsoft.com/office/powerpoint/2010/main">
    <mc:Choice Requires="p14">
      <p:transition spd="slow" p14:dur="2000" advTm="28368"/>
    </mc:Choice>
    <mc:Fallback xmlns="">
      <p:transition spd="slow" advTm="28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0D0CB70-B1DD-4B6D-B8D8-4EDF919FAA84}"/>
              </a:ext>
            </a:extLst>
          </p:cNvPr>
          <p:cNvSpPr/>
          <p:nvPr/>
        </p:nvSpPr>
        <p:spPr>
          <a:xfrm>
            <a:off x="1447800" y="829001"/>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Quality score is calculated for each individual clinical episode</a:t>
            </a:r>
          </a:p>
        </p:txBody>
      </p:sp>
      <p:sp>
        <p:nvSpPr>
          <p:cNvPr id="11" name="Freeform: Shape 10">
            <a:extLst>
              <a:ext uri="{FF2B5EF4-FFF2-40B4-BE49-F238E27FC236}">
                <a16:creationId xmlns:a16="http://schemas.microsoft.com/office/drawing/2014/main" id="{EABA2C30-08A2-41E6-A4EC-26653C061A6E}"/>
              </a:ext>
            </a:extLst>
          </p:cNvPr>
          <p:cNvSpPr/>
          <p:nvPr/>
        </p:nvSpPr>
        <p:spPr>
          <a:xfrm>
            <a:off x="1447800" y="1655824"/>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For Episode Initiators that participate in multiple clinical episodes, the quality scores for each clinical episode will be combined into a Clinical Quality Score at the EI level</a:t>
            </a:r>
          </a:p>
        </p:txBody>
      </p:sp>
      <p:sp>
        <p:nvSpPr>
          <p:cNvPr id="12" name="Freeform: Shape 11">
            <a:extLst>
              <a:ext uri="{FF2B5EF4-FFF2-40B4-BE49-F238E27FC236}">
                <a16:creationId xmlns:a16="http://schemas.microsoft.com/office/drawing/2014/main" id="{CB4AE604-CE87-46E7-8AE8-8E518BAD57D9}"/>
              </a:ext>
            </a:extLst>
          </p:cNvPr>
          <p:cNvSpPr/>
          <p:nvPr/>
        </p:nvSpPr>
        <p:spPr>
          <a:xfrm>
            <a:off x="1447800" y="2482647"/>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The Clinical Quality Score at the EI level is weighted by the respective Clinical Episode Volumes</a:t>
            </a:r>
          </a:p>
        </p:txBody>
      </p:sp>
      <p:sp>
        <p:nvSpPr>
          <p:cNvPr id="13" name="Freeform: Shape 12">
            <a:extLst>
              <a:ext uri="{FF2B5EF4-FFF2-40B4-BE49-F238E27FC236}">
                <a16:creationId xmlns:a16="http://schemas.microsoft.com/office/drawing/2014/main" id="{4144691F-A5AF-45E8-A7E2-CF0C7BD32781}"/>
              </a:ext>
            </a:extLst>
          </p:cNvPr>
          <p:cNvSpPr/>
          <p:nvPr/>
        </p:nvSpPr>
        <p:spPr>
          <a:xfrm>
            <a:off x="1447800" y="3309470"/>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The Clinical Quality Score is converted into a percentage and applied to the Net Total Reconciliation Amount </a:t>
            </a:r>
          </a:p>
        </p:txBody>
      </p:sp>
      <p:sp>
        <p:nvSpPr>
          <p:cNvPr id="14" name="Freeform: Shape 13">
            <a:extLst>
              <a:ext uri="{FF2B5EF4-FFF2-40B4-BE49-F238E27FC236}">
                <a16:creationId xmlns:a16="http://schemas.microsoft.com/office/drawing/2014/main" id="{63F88B07-7FC1-4514-897A-9C0D6ACB72CD}"/>
              </a:ext>
            </a:extLst>
          </p:cNvPr>
          <p:cNvSpPr/>
          <p:nvPr/>
        </p:nvSpPr>
        <p:spPr>
          <a:xfrm>
            <a:off x="1447800" y="4136293"/>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All applicable measures carry equal weight</a:t>
            </a:r>
          </a:p>
        </p:txBody>
      </p:sp>
      <p:sp>
        <p:nvSpPr>
          <p:cNvPr id="8" name="Title 1">
            <a:extLst>
              <a:ext uri="{FF2B5EF4-FFF2-40B4-BE49-F238E27FC236}">
                <a16:creationId xmlns:a16="http://schemas.microsoft.com/office/drawing/2014/main" id="{24AE8AAC-E9FE-5742-967B-12650EE7CF7D}"/>
              </a:ext>
            </a:extLst>
          </p:cNvPr>
          <p:cNvSpPr txBox="1">
            <a:spLocks/>
          </p:cNvSpPr>
          <p:nvPr/>
        </p:nvSpPr>
        <p:spPr>
          <a:xfrm>
            <a:off x="1143000" y="179953"/>
            <a:ext cx="6172200" cy="58737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n-lt"/>
                <a:ea typeface="+mj-ea"/>
                <a:cs typeface="+mj-cs"/>
              </a:defRPr>
            </a:lvl1pPr>
          </a:lstStyle>
          <a:p>
            <a:r>
              <a:rPr lang="en-US" sz="2800" dirty="0">
                <a:latin typeface="Garamond"/>
                <a:cs typeface="Helvetica" panose="020B0604020202020204" pitchFamily="34" charset="0"/>
              </a:rPr>
              <a:t>Quality Measure Score Calculation Details</a:t>
            </a:r>
            <a:endParaRPr lang="en-US" sz="2000" dirty="0">
              <a:latin typeface="Garamond"/>
              <a:cs typeface="Helvetica" panose="020B0604020202020204" pitchFamily="34" charset="0"/>
            </a:endParaRPr>
          </a:p>
        </p:txBody>
      </p:sp>
      <p:sp>
        <p:nvSpPr>
          <p:cNvPr id="9" name="Slide Number Placeholder 5">
            <a:extLst>
              <a:ext uri="{FF2B5EF4-FFF2-40B4-BE49-F238E27FC236}">
                <a16:creationId xmlns:a16="http://schemas.microsoft.com/office/drawing/2014/main" id="{AE67B3F9-6514-4F11-AFC8-395D9EB4E831}"/>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9</a:t>
            </a:fld>
            <a:endParaRPr lang="en-US" altLang="en-US" dirty="0"/>
          </a:p>
        </p:txBody>
      </p:sp>
      <p:pic>
        <p:nvPicPr>
          <p:cNvPr id="2" name="Audio 1">
            <a:hlinkClick r:id="" action="ppaction://media"/>
            <a:extLst>
              <a:ext uri="{FF2B5EF4-FFF2-40B4-BE49-F238E27FC236}">
                <a16:creationId xmlns:a16="http://schemas.microsoft.com/office/drawing/2014/main" id="{7DAFB9CC-4A97-4B25-93D0-4ED3FCFCBC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560062442"/>
      </p:ext>
    </p:extLst>
  </p:cSld>
  <p:clrMapOvr>
    <a:masterClrMapping/>
  </p:clrMapOvr>
  <mc:AlternateContent xmlns:mc="http://schemas.openxmlformats.org/markup-compatibility/2006" xmlns:p14="http://schemas.microsoft.com/office/powerpoint/2010/main">
    <mc:Choice Requires="p14">
      <p:transition spd="slow" p14:dur="2000" advTm="38442"/>
    </mc:Choice>
    <mc:Fallback xmlns="">
      <p:transition spd="slow" advTm="38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995f5cc-f254-4421-bf21-2aa35aa835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7B26503CEEE9408854BABFB83F7FB0" ma:contentTypeVersion="12" ma:contentTypeDescription="Create a new document." ma:contentTypeScope="" ma:versionID="f7dd2f9cb268a373f7d9789673e63f69">
  <xsd:schema xmlns:xsd="http://www.w3.org/2001/XMLSchema" xmlns:xs="http://www.w3.org/2001/XMLSchema" xmlns:p="http://schemas.microsoft.com/office/2006/metadata/properties" xmlns:ns2="d995f5cc-f254-4421-bf21-2aa35aa83587" xmlns:ns3="998057e3-10ee-41d3-9441-ab6148bc0463" targetNamespace="http://schemas.microsoft.com/office/2006/metadata/properties" ma:root="true" ma:fieldsID="9a206e76688480c7b3dce03e2a4697bf" ns2:_="" ns3:_="">
    <xsd:import namespace="d995f5cc-f254-4421-bf21-2aa35aa83587"/>
    <xsd:import namespace="998057e3-10ee-41d3-9441-ab6148bc04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_Flow_SignoffStatu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5f5cc-f254-4421-bf21-2aa35aa83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8057e3-10ee-41d3-9441-ab6148bc04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BF5E62-059C-43B1-AFD8-0E5154F92DB4}">
  <ds:schemaRefs>
    <ds:schemaRef ds:uri="http://schemas.microsoft.com/office/2006/metadata/properties"/>
    <ds:schemaRef ds:uri="http://schemas.microsoft.com/office/infopath/2007/PartnerControls"/>
    <ds:schemaRef ds:uri="d995f5cc-f254-4421-bf21-2aa35aa83587"/>
  </ds:schemaRefs>
</ds:datastoreItem>
</file>

<file path=customXml/itemProps2.xml><?xml version="1.0" encoding="utf-8"?>
<ds:datastoreItem xmlns:ds="http://schemas.openxmlformats.org/officeDocument/2006/customXml" ds:itemID="{937BA07B-A34F-49C1-AB16-94E619193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5f5cc-f254-4421-bf21-2aa35aa83587"/>
    <ds:schemaRef ds:uri="998057e3-10ee-41d3-9441-ab6148bc0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BA8F5D-A09F-40A4-8E65-A2B36384FE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TotalTime>
  <Words>1084</Words>
  <Application>Microsoft Office PowerPoint</Application>
  <PresentationFormat>On-screen Show (16:9)</PresentationFormat>
  <Paragraphs>93</Paragraphs>
  <Slides>12</Slides>
  <Notes>12</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Franklin Gothic Book</vt:lpstr>
      <vt:lpstr>Garamond</vt:lpstr>
      <vt:lpstr>Gill Sans</vt:lpstr>
      <vt:lpstr>Helvetica</vt:lpstr>
      <vt:lpstr>Lato Light</vt:lpstr>
      <vt:lpstr>Univers Condensed</vt:lpstr>
      <vt:lpstr>Wingdings</vt:lpstr>
      <vt:lpstr>ACC 16:9 Master</vt:lpstr>
      <vt:lpstr>PowerPoint Presentation</vt:lpstr>
      <vt:lpstr>PowerPoint Presentation</vt:lpstr>
      <vt:lpstr>PowerPoint Presentation</vt:lpstr>
      <vt:lpstr>PowerPoint Presentation</vt:lpstr>
      <vt:lpstr>Model Year 4 – Options</vt:lpstr>
      <vt:lpstr>PowerPoint Presentation</vt:lpstr>
      <vt:lpstr>Option 2 – Alternative Quality Measures Set</vt:lpstr>
      <vt:lpstr>A Few Details about Alternative Quality Measures</vt:lpstr>
      <vt:lpstr>PowerPoint Presentation</vt:lpstr>
      <vt:lpstr>Percutaneous Coronary Intervention - Inpatient</vt:lpstr>
      <vt:lpstr>Percutaneous Coronary Intervention - Outpatient</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Sarah Mann</cp:lastModifiedBy>
  <cp:revision>166</cp:revision>
  <cp:lastPrinted>2013-06-06T20:17:19Z</cp:lastPrinted>
  <dcterms:created xsi:type="dcterms:W3CDTF">2013-05-15T19:14:34Z</dcterms:created>
  <dcterms:modified xsi:type="dcterms:W3CDTF">2020-12-02T22:24:32Z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0x010100BD7B26503CEEE9408854BABFB83F7FB0</vt:lpwstr>
  </property>
</Properties>
</file>