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</p:sldMasterIdLst>
  <p:notesMasterIdLst>
    <p:notesMasterId r:id="rId43"/>
  </p:notesMasterIdLst>
  <p:sldIdLst>
    <p:sldId id="307" r:id="rId4"/>
    <p:sldId id="305" r:id="rId5"/>
    <p:sldId id="308" r:id="rId6"/>
    <p:sldId id="309" r:id="rId7"/>
    <p:sldId id="334" r:id="rId8"/>
    <p:sldId id="335" r:id="rId9"/>
    <p:sldId id="336" r:id="rId10"/>
    <p:sldId id="337" r:id="rId11"/>
    <p:sldId id="351" r:id="rId12"/>
    <p:sldId id="338" r:id="rId13"/>
    <p:sldId id="339" r:id="rId14"/>
    <p:sldId id="340" r:id="rId15"/>
    <p:sldId id="341" r:id="rId16"/>
    <p:sldId id="342" r:id="rId17"/>
    <p:sldId id="352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256" r:id="rId37"/>
    <p:sldId id="333" r:id="rId38"/>
    <p:sldId id="316" r:id="rId39"/>
    <p:sldId id="319" r:id="rId40"/>
    <p:sldId id="320" r:id="rId41"/>
    <p:sldId id="31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665" autoAdjust="0"/>
  </p:normalViewPr>
  <p:slideViewPr>
    <p:cSldViewPr snapToGrid="0">
      <p:cViewPr varScale="1">
        <p:scale>
          <a:sx n="55" d="100"/>
          <a:sy n="55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E8480-2741-448D-A36A-EC1D5144D4C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59DCD-12CB-4AA3-9305-E503192A5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4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1A8BF-A530-4C77-8727-F1885175D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2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F71FF3C-FF89-4132-A206-2478E4C018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6550A68-5AF6-46C2-99F4-EEF0B43A81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Parsimonious</a:t>
            </a:r>
            <a:r>
              <a:rPr lang="en-US" altLang="en-US"/>
              <a:t> patient variables used to determine ‘risk’ of bleeding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76D98A4-18A7-4EC8-BBDD-9F0308E625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defTabSz="6988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defTabSz="6988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defTabSz="6988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defTabSz="6988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216A0-5D22-44EA-8A4B-AC583EF9AD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74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1A8BF-A530-4C77-8727-F1885175D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1A8BF-A530-4C77-8727-F1885175D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9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hierarchical risk model will assess the risk of individual patients, consider universal and specific hospital factors and run the algorithm to provide your hospitals bleeding rate (which is expressed as a percentage).  </a:t>
            </a:r>
          </a:p>
          <a:p>
            <a:r>
              <a:rPr lang="en-US" dirty="0"/>
              <a:t>Not transparent, however…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59DCD-12CB-4AA3-9305-E503192A52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41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Highly predictive of performance.  In this example (Dr. Klein’s major league baseball example) the actual performance of batters top row in pre-season is used by a hierarchical model to predict performance for the season…this is displayed by the middle row.  The model applies what is known about the individual batter (in this case their 1</a:t>
            </a:r>
            <a:r>
              <a:rPr lang="en-US" baseline="30000" dirty="0"/>
              <a:t>st</a:t>
            </a:r>
            <a:r>
              <a:rPr lang="en-US" dirty="0"/>
              <a:t> 45 at bats) and what it knows about major league baseball hitters perform on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59DCD-12CB-4AA3-9305-E503192A52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70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59DCD-12CB-4AA3-9305-E503192A52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839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59DCD-12CB-4AA3-9305-E503192A52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249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Bleeding event w/in 72 hours (Detail Line# 8050); or</a:t>
            </a:r>
          </a:p>
          <a:p>
            <a:r>
              <a:rPr lang="en-US" sz="1200" dirty="0"/>
              <a:t>1. Hemorrhagic stroke (Detail Line# 8021); </a:t>
            </a:r>
            <a:r>
              <a:rPr lang="en-US" sz="12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2. Tamponade (Detail Line# 8025); </a:t>
            </a:r>
            <a:r>
              <a:rPr lang="en-US" sz="12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3. Post-PCI transfusion (Detail Line# 8040) for patients with a pre-procedure Hgb &gt;8 g/dL and pre-procedure Hgb not missing; </a:t>
            </a: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4. Absolute Hgb decrease (Detail Line# 7320 and 7345) from pre-PCI to post-PCI of &gt;= 4 g/dl (excluded if any of the following: pre-procedure (Detail Line# 7320) 5. Hgb&gt;16g/dl or IABP (Detail Line# 5330) = yes or </a:t>
            </a:r>
            <a:r>
              <a:rPr lang="en-US" sz="1200" dirty="0" err="1"/>
              <a:t>MVSupport</a:t>
            </a:r>
            <a:r>
              <a:rPr lang="en-US" sz="1200" dirty="0"/>
              <a:t> (5340) = yes)</a:t>
            </a:r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1A8BF-A530-4C77-8727-F1885175D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111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C247A-C97C-4E15-827C-8D8CE4001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50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9DCD-12CB-4AA3-9305-E503192A52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59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  <a:cs typeface="Arial" pitchFamily="34" charset="0"/>
              </a:rPr>
              <a:t>West TN Healthcare is a public, not-for-profit healthcare system serving over 500,000 people across 19 counties in West TN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  <a:cs typeface="Arial" pitchFamily="34" charset="0"/>
              </a:rPr>
              <a:t>We offer several clinics located throughout the region for easier access for the communities we serve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  <a:cs typeface="Arial" pitchFamily="34" charset="0"/>
              </a:rPr>
              <a:t>We have 7 Emergency Departments treating over 185,000 people per year and EMS that serves 5 counties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  <a:cs typeface="Arial" pitchFamily="34" charset="0"/>
              </a:rPr>
              <a:t>We have 3 acute care facilities that hold Chest Pain Center Accreditation – Jackson General, Dyersburg Hospital and Volunteer Hospital in Martin</a:t>
            </a:r>
          </a:p>
          <a:p>
            <a:pPr marL="0" indent="0">
              <a:buFont typeface="Wingdings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C247A-C97C-4E15-827C-8D8CE4001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368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  <a:cs typeface="Arial" pitchFamily="34" charset="0"/>
              </a:rPr>
              <a:t>Jackson Madison County General Hospital is considered the “flag-ship” and operates about 700 beds including cardiovascular surgery</a:t>
            </a:r>
            <a:endParaRPr lang="en-US" sz="1200" b="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We serve over 9,000 heart patients a year and Jackson General is the state’s leader in treating heart attacks</a:t>
            </a:r>
          </a:p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We have received the Chest Pain MI Platinum award for the last several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C247A-C97C-4E15-827C-8D8CE4001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553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We opted into the Campaign in October of 2018</a:t>
            </a:r>
          </a:p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We did have to present to administration for approval</a:t>
            </a:r>
          </a:p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We incorporated the Campaign into our already existing  Cardiac Interventional Modality Group</a:t>
            </a:r>
          </a:p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Advantages: We already had intravascular cardiology, IT, CCL Director, pharmacy, administration and nursing as a part of this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C247A-C97C-4E15-827C-8D8CE4001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476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C247A-C97C-4E15-827C-8D8CE4001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002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We looked at the individual patients that had a bleed during those quarters  </a:t>
            </a:r>
          </a:p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Looked at types of bleeds, medications used, site access, closure devices</a:t>
            </a:r>
          </a:p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Looked at data from different angles based on suggestions from the group</a:t>
            </a:r>
          </a:p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We then informed the group that the next step recommended from the Campaign and based on our facility assessment that had been done initially was to add the Bleed Risk Calculator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C247A-C97C-4E15-827C-8D8CE4001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357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C247A-C97C-4E15-827C-8D8CE4001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032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Everyone agreed on using the Cath PCI Bleeding Risk Calculator from the ACC</a:t>
            </a:r>
          </a:p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IT department was on a build freeze</a:t>
            </a:r>
          </a:p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We decided to use the tool from the internet and copy and paste it into the chart electronically</a:t>
            </a:r>
          </a:p>
          <a:p>
            <a:pPr>
              <a:buFont typeface="Wingdings" pitchFamily="2" charset="2"/>
              <a:buChar char="v"/>
            </a:pPr>
            <a:r>
              <a:rPr lang="en-US" sz="1200" b="0" dirty="0">
                <a:latin typeface="Calibri" pitchFamily="34" charset="0"/>
              </a:rPr>
              <a:t>Education was provided to our CCL and PPU area and internet access was made available on all the computers in these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C247A-C97C-4E15-827C-8D8CE4001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059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C247A-C97C-4E15-827C-8D8CE4001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5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Had</a:t>
            </a:r>
            <a:r>
              <a:rPr lang="en-US" baseline="0" dirty="0"/>
              <a:t> to decide where to put so everyone could access – nsg progress notes,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C247A-C97C-4E15-827C-8D8CE4001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773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C247A-C97C-4E15-827C-8D8CE4001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67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9DCD-12CB-4AA3-9305-E503192A52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5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20033-2EC7-4A6E-BF57-F2A0EC67C4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09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C247A-C97C-4E15-827C-8D8CE4001F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813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9DCD-12CB-4AA3-9305-E503192A52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57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opting in to the Reduce the Risk: PCI Bleed Quality Campaign, the facility must designate a core team</a:t>
            </a:r>
          </a:p>
          <a:p>
            <a:r>
              <a:rPr lang="en-US" dirty="0"/>
              <a:t>Select a Physician Leader, Team Facilitator, Executive Sponsor, and other team members Identify the roles that each team member should fill. </a:t>
            </a:r>
          </a:p>
          <a:p>
            <a:endParaRPr lang="en-US" dirty="0"/>
          </a:p>
          <a:p>
            <a:r>
              <a:rPr lang="en-US" dirty="0"/>
              <a:t>Typically, there is one Physician team leader and one team facilitator, but you can assign co-leaders or co-facilitators if desired or necessary. </a:t>
            </a:r>
          </a:p>
          <a:p>
            <a:r>
              <a:rPr lang="en-US" dirty="0"/>
              <a:t>Physician Leader – responsible for representing project, primary decision-maker, and serves as the liaison to medical staff. </a:t>
            </a:r>
          </a:p>
          <a:p>
            <a:r>
              <a:rPr lang="en-US" dirty="0"/>
              <a:t>Team Facilitator – responsible for serving as the primary point of contact for the Program. </a:t>
            </a:r>
          </a:p>
          <a:p>
            <a:r>
              <a:rPr lang="en-US" dirty="0"/>
              <a:t>Hospital Administration Sponsor – responsible for allotting adequate resources to support Program activities. </a:t>
            </a:r>
          </a:p>
          <a:p>
            <a:r>
              <a:rPr lang="en-US" dirty="0"/>
              <a:t>Team Members – a key contributor as a process owner, content expert, or data analyst responsible for implementing specific project activities. (i.e. pharmacist, social worker, nurse, physician assistant, case manager, data specialist)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9DCD-12CB-4AA3-9305-E503192A52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143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 that all Webinars are archived and available for review –both slides and oral presentation.  Simply go to the cv quality homepage, select Reduce the Risk: PCI Bleed Campaign, scroll to the bottom of the screen and where it says to access archived webinars, simply click the blue hyperlink. </a:t>
            </a:r>
          </a:p>
          <a:p>
            <a:endParaRPr lang="en-US" dirty="0"/>
          </a:p>
          <a:p>
            <a:r>
              <a:rPr lang="en-US" dirty="0"/>
              <a:t>The next Webinar is Wednesday, January 22, 2020 from 12 pm -1pm 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9DCD-12CB-4AA3-9305-E503192A52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310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8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9DCD-12CB-4AA3-9305-E503192A52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Risk Adjusted Bleeding model provides accurate estimates of post-PCI bleeding risk and is helpful in providing risk-adjusted feedback on bleeding complications, informing clinical decision-making, and directing the use of bleeding avoidance strategies to improve the safety of PCI procedures.</a:t>
            </a:r>
            <a:endParaRPr lang="en-US" sz="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1A8BF-A530-4C77-8727-F1885175D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17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risk standardized bleeding metric is a hierarchical model that utilizes predictive patient variables to assess individual patient risk of bleeding.  As well, it assesses the hospital ‘risk’ as in, how is the hospital different and/or similar to other hospitals?  Some hospital factors are common to all hospitals, performance measures, guidelines are examples.  Then there are specific factors that affect a subgroup of hospitals such as the volume of patients treated, the type of patients treated and also, the type of facility they are i.e. academic.  These hospital factors are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59DCD-12CB-4AA3-9305-E503192A52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12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Bleeding event w/in 72 hours (Detail Line# 8050); or</a:t>
            </a:r>
          </a:p>
          <a:p>
            <a:r>
              <a:rPr lang="en-US" sz="1200" dirty="0"/>
              <a:t>1. Hemorrhagic stroke (Detail Line# 8021); </a:t>
            </a:r>
            <a:r>
              <a:rPr lang="en-US" sz="12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2. Tamponade (Detail Line# 8025); </a:t>
            </a:r>
            <a:r>
              <a:rPr lang="en-US" sz="12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3. Post-PCI transfusion (Detail Line# 8040) for patients with a pre-procedure Hgb &gt;8 g/dL and pre-procedure Hgb not missing; </a:t>
            </a: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4. Absolute Hgb decrease (Detail Line# 7320 and 7345) from pre-PCI to post-PCI of &gt;= 4 g/dl (excluded if any of the following: pre-procedure (Detail Line# 7320) 5. Hgb&gt;16g/dl or IABP (Detail Line# 5330) = yes or </a:t>
            </a:r>
            <a:r>
              <a:rPr lang="en-US" sz="1200" dirty="0" err="1"/>
              <a:t>MVSupport</a:t>
            </a:r>
            <a:r>
              <a:rPr lang="en-US" sz="1200" dirty="0"/>
              <a:t> (5340) = yes)</a:t>
            </a:r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1A8BF-A530-4C77-8727-F1885175D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2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Include patient’s with a PCI procedure performed during the Episode of Care</a:t>
            </a:r>
          </a:p>
          <a:p>
            <a:pPr marL="457200" indent="-457200">
              <a:spcBef>
                <a:spcPts val="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Include only index PCI procedures when patients have multiple PCI procedures (subsequent PCIs during a single Episode of Care are excluded).</a:t>
            </a:r>
          </a:p>
          <a:p>
            <a:pPr marL="457200" indent="-457200">
              <a:spcBef>
                <a:spcPts val="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Include patient procedures with non-missing values for outcome variables of bleeding event w/in 72 hours (8050) AND transfusion (8040).</a:t>
            </a:r>
          </a:p>
          <a:p>
            <a:pPr marL="457200" indent="-457200">
              <a:spcBef>
                <a:spcPts val="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Exclude patients who died on the same day of the procedure [Discharge date (9035)=procedure date (5300) AND discharge status=deceased (9040)]</a:t>
            </a:r>
          </a:p>
          <a:p>
            <a:pPr marL="457200" indent="-457200">
              <a:spcBef>
                <a:spcPts val="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Exclude patients with CABG (9000)=yes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1A8BF-A530-4C77-8727-F1885175D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415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1A8BF-A530-4C77-8727-F1885175D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41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53C1F-08D7-419B-932C-36367874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C41E-6CB0-4529-8764-C30CBF564420}" type="datetimeFigureOut">
              <a:rPr lang="en-US" altLang="en-US"/>
              <a:pPr/>
              <a:t>11/7/2019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32EA2-5213-4A90-B733-38C91512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E441-CDE2-4F9D-8F64-E0B0D410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C9DD9-DC2B-4C82-913F-CA6F6FE7E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17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7696200" y="2667000"/>
            <a:ext cx="6248400" cy="1524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92456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E4A6C-158B-4F67-8F08-169A0660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29117" y="480484"/>
            <a:ext cx="838200" cy="486833"/>
          </a:xfrm>
        </p:spPr>
        <p:txBody>
          <a:bodyPr/>
          <a:lstStyle>
            <a:lvl1pPr>
              <a:defRPr/>
            </a:lvl1pPr>
          </a:lstStyle>
          <a:p>
            <a:fld id="{6E1D662F-58BC-451A-83D4-5FE8601EBB8A}" type="datetimeFigureOut">
              <a:rPr lang="en-US" altLang="en-US"/>
              <a:pPr/>
              <a:t>11/7/2019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CA064-54D6-4CB1-AFEE-99EC6420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99583" y="2347384"/>
            <a:ext cx="2895600" cy="486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09F56-6DA7-405F-9ABB-342DF225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294533" y="5901267"/>
            <a:ext cx="838200" cy="465667"/>
          </a:xfrm>
        </p:spPr>
        <p:txBody>
          <a:bodyPr/>
          <a:lstStyle>
            <a:lvl1pPr>
              <a:defRPr/>
            </a:lvl1pPr>
          </a:lstStyle>
          <a:p>
            <a:fld id="{2094D85B-F2A4-41F8-B797-2728425D4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76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6800" y="274637"/>
            <a:ext cx="1625600" cy="6278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8839200" cy="62484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ECBEE-B5F5-4067-85DB-1E066998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29117" y="480484"/>
            <a:ext cx="838200" cy="486833"/>
          </a:xfrm>
        </p:spPr>
        <p:txBody>
          <a:bodyPr/>
          <a:lstStyle>
            <a:lvl1pPr>
              <a:defRPr/>
            </a:lvl1pPr>
          </a:lstStyle>
          <a:p>
            <a:fld id="{FEBD9EFB-074D-41CC-9A71-016FF92732FB}" type="datetimeFigureOut">
              <a:rPr lang="en-US" altLang="en-US"/>
              <a:pPr/>
              <a:t>11/7/2019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6847F-A1DF-4269-AC05-EE11DCEB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99583" y="2347384"/>
            <a:ext cx="2895600" cy="4868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4827F-0316-4705-AD2F-4648B0CA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294533" y="5901267"/>
            <a:ext cx="838200" cy="465667"/>
          </a:xfrm>
        </p:spPr>
        <p:txBody>
          <a:bodyPr/>
          <a:lstStyle>
            <a:lvl1pPr>
              <a:defRPr/>
            </a:lvl1pPr>
          </a:lstStyle>
          <a:p>
            <a:fld id="{8CC6799C-9683-49AD-B333-58D820738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6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flipH="1">
            <a:off x="31921" y="-1312333"/>
            <a:ext cx="12229065" cy="8170333"/>
          </a:xfrm>
          <a:prstGeom prst="rtTriangle">
            <a:avLst/>
          </a:prstGeom>
          <a:blipFill rotWithShape="1">
            <a:blip r:embed="rId2" cstate="screen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ight Triangle 6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45" y="481573"/>
            <a:ext cx="7531497" cy="1204307"/>
          </a:xfrm>
        </p:spPr>
        <p:txBody>
          <a:bodyPr bIns="9144" anchor="b"/>
          <a:lstStyle>
            <a:lvl1pPr>
              <a:defRPr sz="4800" b="1" i="0" baseline="0">
                <a:gradFill flip="none" rotWithShape="1">
                  <a:gsLst>
                    <a:gs pos="0">
                      <a:srgbClr val="0057B8"/>
                    </a:gs>
                    <a:gs pos="100000">
                      <a:srgbClr val="00A9E0"/>
                    </a:gs>
                  </a:gsLst>
                  <a:lin ang="16440000" scaled="0"/>
                  <a:tileRect/>
                </a:gradFill>
                <a:latin typeface="Amin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45" y="1685880"/>
            <a:ext cx="7531497" cy="1351083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867" b="0" i="0" u="none" strike="noStrike" kern="1200" cap="all" spc="53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FB85-ACD5-5347-8277-C5EAECA8A5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43644" y="6568031"/>
            <a:ext cx="2901696" cy="201168"/>
          </a:xfrm>
        </p:spPr>
        <p:txBody>
          <a:bodyPr/>
          <a:lstStyle/>
          <a:p>
            <a:fld id="{D83BA5A3-F3A1-2E4E-B336-E252EB0D5DC7}" type="datetimeFigureOut">
              <a:rPr lang="en-US" smtClean="0"/>
              <a:pPr/>
              <a:t>11/7/2019</a:t>
            </a:fld>
            <a:endParaRPr lang="en-US" dirty="0"/>
          </a:p>
        </p:txBody>
      </p:sp>
      <p:pic>
        <p:nvPicPr>
          <p:cNvPr id="13" name="Picture 12" descr="heart and vascular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33" y="4960442"/>
            <a:ext cx="5242207" cy="174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0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gradFill flip="none" rotWithShape="1">
                  <a:gsLst>
                    <a:gs pos="0">
                      <a:srgbClr val="0057B8"/>
                    </a:gs>
                    <a:gs pos="100000">
                      <a:srgbClr val="00A9E0"/>
                    </a:gs>
                  </a:gsLst>
                  <a:lin ang="16680000" scaled="0"/>
                  <a:tileRect/>
                </a:gradFill>
                <a:latin typeface="Amin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FB85-ACD5-5347-8277-C5EAECA8A5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614460" y="6433111"/>
            <a:ext cx="1801725" cy="267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D83BA5A3-F3A1-2E4E-B336-E252EB0D5DC7}" type="datetimeFigureOut">
              <a:rPr lang="en-US" smtClean="0"/>
              <a:pPr/>
              <a:t>11/7/2019</a:t>
            </a:fld>
            <a:endParaRPr lang="en-US" dirty="0"/>
          </a:p>
        </p:txBody>
      </p:sp>
      <p:pic>
        <p:nvPicPr>
          <p:cNvPr id="7" name="Picture 6" descr="heart and vascular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91" y="6016307"/>
            <a:ext cx="2239992" cy="7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33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FB85-ACD5-5347-8277-C5EAECA8A5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gradFill flip="none" rotWithShape="1">
                  <a:gsLst>
                    <a:gs pos="0">
                      <a:srgbClr val="0057B8"/>
                    </a:gs>
                    <a:gs pos="100000">
                      <a:srgbClr val="00A9E0"/>
                    </a:gs>
                  </a:gsLst>
                  <a:lin ang="16680000" scaled="0"/>
                  <a:tileRect/>
                </a:gradFill>
                <a:latin typeface="Amino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1614460" y="6433111"/>
            <a:ext cx="1801725" cy="267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D83BA5A3-F3A1-2E4E-B336-E252EB0D5DC7}" type="datetimeFigureOut">
              <a:rPr lang="en-US" smtClean="0"/>
              <a:pPr/>
              <a:t>11/7/2019</a:t>
            </a:fld>
            <a:endParaRPr lang="en-US" dirty="0"/>
          </a:p>
        </p:txBody>
      </p:sp>
      <p:pic>
        <p:nvPicPr>
          <p:cNvPr id="9" name="Picture 8" descr="heart and vascular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91" y="6016307"/>
            <a:ext cx="2239992" cy="7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67" b="0" kern="1200" cap="all" spc="0" baseline="0" dirty="0" smtClean="0">
                <a:solidFill>
                  <a:schemeClr val="tx1"/>
                </a:solidFill>
                <a:latin typeface="Amino Medium"/>
                <a:ea typeface="+mj-ea"/>
                <a:cs typeface="Tunga" pitchFamily="2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marL="0" lv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67" b="0" kern="1200" cap="all" spc="0" baseline="0" dirty="0" smtClean="0">
                <a:solidFill>
                  <a:schemeClr val="tx1"/>
                </a:solidFill>
                <a:latin typeface="Amino Medium"/>
                <a:ea typeface="+mj-ea"/>
                <a:cs typeface="Tunga" pitchFamily="2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marL="0" lv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FB85-ACD5-5347-8277-C5EAECA8A5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</p:spPr>
        <p:txBody>
          <a:bodyPr/>
          <a:lstStyle>
            <a:lvl1pPr>
              <a:defRPr baseline="0">
                <a:gradFill flip="none" rotWithShape="1">
                  <a:gsLst>
                    <a:gs pos="0">
                      <a:srgbClr val="0057B8"/>
                    </a:gs>
                    <a:gs pos="100000">
                      <a:srgbClr val="00A9E0"/>
                    </a:gs>
                  </a:gsLst>
                  <a:lin ang="16680000" scaled="0"/>
                  <a:tileRect/>
                </a:gradFill>
                <a:latin typeface="Amino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3"/>
          </p:nvPr>
        </p:nvSpPr>
        <p:spPr>
          <a:xfrm>
            <a:off x="1614460" y="6433111"/>
            <a:ext cx="1801725" cy="267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D83BA5A3-F3A1-2E4E-B336-E252EB0D5DC7}" type="datetimeFigureOut">
              <a:rPr lang="en-US" smtClean="0"/>
              <a:pPr/>
              <a:t>11/7/2019</a:t>
            </a:fld>
            <a:endParaRPr lang="en-US" dirty="0"/>
          </a:p>
        </p:txBody>
      </p:sp>
      <p:pic>
        <p:nvPicPr>
          <p:cNvPr id="10" name="Picture 9" descr="heart and vascular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91" y="6016307"/>
            <a:ext cx="2239992" cy="7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5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 baseline="0">
                <a:gradFill flip="none" rotWithShape="1">
                  <a:gsLst>
                    <a:gs pos="0">
                      <a:srgbClr val="0057B8"/>
                    </a:gs>
                    <a:gs pos="100000">
                      <a:srgbClr val="00A9E0"/>
                    </a:gs>
                  </a:gsLst>
                  <a:lin ang="16680000" scaled="0"/>
                  <a:tileRect/>
                </a:gradFill>
                <a:latin typeface="Amino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FB85-ACD5-5347-8277-C5EAECA8A5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614460" y="6433111"/>
            <a:ext cx="1801725" cy="267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D83BA5A3-F3A1-2E4E-B336-E252EB0D5DC7}" type="datetimeFigureOut">
              <a:rPr lang="en-US" smtClean="0"/>
              <a:pPr/>
              <a:t>11/7/2019</a:t>
            </a:fld>
            <a:endParaRPr lang="en-US" dirty="0"/>
          </a:p>
        </p:txBody>
      </p:sp>
      <p:pic>
        <p:nvPicPr>
          <p:cNvPr id="6" name="Picture 5" descr="heart and vascular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91" y="6016307"/>
            <a:ext cx="2239992" cy="7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6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FB85-ACD5-5347-8277-C5EAECA8A5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614460" y="6433111"/>
            <a:ext cx="1801725" cy="267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D83BA5A3-F3A1-2E4E-B336-E252EB0D5DC7}" type="datetimeFigureOut">
              <a:rPr lang="en-US" smtClean="0"/>
              <a:pPr/>
              <a:t>11/7/2019</a:t>
            </a:fld>
            <a:endParaRPr lang="en-US" dirty="0"/>
          </a:p>
        </p:txBody>
      </p:sp>
      <p:pic>
        <p:nvPicPr>
          <p:cNvPr id="5" name="Picture 4" descr="heart and vascular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91" y="6016307"/>
            <a:ext cx="2239992" cy="7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8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rgbClr val="8D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9069" y="2618913"/>
            <a:ext cx="5326604" cy="3324687"/>
          </a:xfrm>
        </p:spPr>
        <p:txBody>
          <a:bodyPr/>
          <a:lstStyle>
            <a:lvl1pPr>
              <a:defRPr sz="4267" baseline="0">
                <a:gradFill flip="none" rotWithShape="1">
                  <a:gsLst>
                    <a:gs pos="0">
                      <a:srgbClr val="0057B8"/>
                    </a:gs>
                    <a:gs pos="100000">
                      <a:srgbClr val="00A9E0"/>
                    </a:gs>
                  </a:gsLst>
                  <a:lin ang="16680000" scaled="0"/>
                  <a:tileRect/>
                </a:gradFill>
                <a:latin typeface="Amino Medium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450434">
            <a:off x="200491" y="5828115"/>
            <a:ext cx="2901696" cy="201168"/>
          </a:xfrm>
        </p:spPr>
        <p:txBody>
          <a:bodyPr/>
          <a:lstStyle/>
          <a:p>
            <a:fld id="{D83BA5A3-F3A1-2E4E-B336-E252EB0D5DC7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BCFB85-ACD5-5347-8277-C5EAECA8A5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Untitled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6" y="1473"/>
            <a:ext cx="10312400" cy="6858000"/>
          </a:xfrm>
          <a:prstGeom prst="rect">
            <a:avLst/>
          </a:prstGeom>
        </p:spPr>
      </p:pic>
      <p:sp>
        <p:nvSpPr>
          <p:cNvPr id="18" name="Right Triangle 17"/>
          <p:cNvSpPr/>
          <p:nvPr/>
        </p:nvSpPr>
        <p:spPr>
          <a:xfrm rot="5400000">
            <a:off x="1720852" y="-1720852"/>
            <a:ext cx="6858000" cy="10299703"/>
          </a:xfrm>
          <a:prstGeom prst="rtTriangle">
            <a:avLst/>
          </a:prstGeom>
          <a:solidFill>
            <a:srgbClr val="0057B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9170" rtl="0" eaLnBrk="1" latinLnBrk="0" hangingPunct="1"/>
            <a:endParaRPr lang="en-US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heart and vascular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35" y="5943599"/>
            <a:ext cx="2239992" cy="7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7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gradFill flip="none" rotWithShape="1">
                  <a:gsLst>
                    <a:gs pos="0">
                      <a:srgbClr val="0057B8"/>
                    </a:gs>
                    <a:gs pos="100000">
                      <a:srgbClr val="00A9E0"/>
                    </a:gs>
                  </a:gsLst>
                  <a:lin ang="16680000" scaled="0"/>
                  <a:tileRect/>
                </a:gradFill>
                <a:latin typeface="Amino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FB85-ACD5-5347-8277-C5EAECA8A5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614460" y="6433111"/>
            <a:ext cx="1801725" cy="267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D83BA5A3-F3A1-2E4E-B336-E252EB0D5DC7}" type="datetimeFigureOut">
              <a:rPr lang="en-US" smtClean="0"/>
              <a:pPr/>
              <a:t>11/7/2019</a:t>
            </a:fld>
            <a:endParaRPr lang="en-US" dirty="0"/>
          </a:p>
        </p:txBody>
      </p:sp>
      <p:pic>
        <p:nvPicPr>
          <p:cNvPr id="7" name="Picture 6" descr="heart and vascular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91" y="6016307"/>
            <a:ext cx="2239992" cy="7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062B1-0AC8-4A60-955D-F8D05673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C0024-9007-4AD1-8F00-24259445442F}" type="datetimeFigureOut">
              <a:rPr lang="en-US" altLang="en-US"/>
              <a:pPr/>
              <a:t>11/7/2019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F9A9-8BC1-4375-9711-6A12C54D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FB88C-3C12-4E56-A235-BB2A66B2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C4050-3F6D-403B-A84F-CF68B606B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402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3"/>
          </a:xfrm>
        </p:spPr>
        <p:txBody>
          <a:bodyPr vert="eaVert"/>
          <a:lstStyle>
            <a:lvl1pPr>
              <a:defRPr baseline="0">
                <a:gradFill flip="none" rotWithShape="1">
                  <a:gsLst>
                    <a:gs pos="0">
                      <a:srgbClr val="0057B8"/>
                    </a:gs>
                    <a:gs pos="100000">
                      <a:srgbClr val="00A9E0"/>
                    </a:gs>
                  </a:gsLst>
                  <a:lin ang="16680000" scaled="0"/>
                  <a:tileRect/>
                </a:gradFill>
                <a:latin typeface="Amin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FB85-ACD5-5347-8277-C5EAECA8A5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614460" y="6433111"/>
            <a:ext cx="1801725" cy="267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D83BA5A3-F3A1-2E4E-B336-E252EB0D5DC7}" type="datetimeFigureOut">
              <a:rPr lang="en-US" smtClean="0"/>
              <a:pPr/>
              <a:t>11/7/2019</a:t>
            </a:fld>
            <a:endParaRPr lang="en-US" dirty="0"/>
          </a:p>
        </p:txBody>
      </p:sp>
      <p:pic>
        <p:nvPicPr>
          <p:cNvPr id="7" name="Picture 6" descr="heart and vascular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91" y="6016307"/>
            <a:ext cx="2239992" cy="7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47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1F7-6CCA-4DD1-A4FF-FC84BB1078E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69A-EC8D-4082-B85F-E4CB7D1C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21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1F7-6CCA-4DD1-A4FF-FC84BB1078E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69A-EC8D-4082-B85F-E4CB7D1C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74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1F7-6CCA-4DD1-A4FF-FC84BB1078E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69A-EC8D-4082-B85F-E4CB7D1C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01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1F7-6CCA-4DD1-A4FF-FC84BB1078E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69A-EC8D-4082-B85F-E4CB7D1C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2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1F7-6CCA-4DD1-A4FF-FC84BB1078E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69A-EC8D-4082-B85F-E4CB7D1C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5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1F7-6CCA-4DD1-A4FF-FC84BB1078E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69A-EC8D-4082-B85F-E4CB7D1C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5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1F7-6CCA-4DD1-A4FF-FC84BB1078E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69A-EC8D-4082-B85F-E4CB7D1C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6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1F7-6CCA-4DD1-A4FF-FC84BB1078E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69A-EC8D-4082-B85F-E4CB7D1C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76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1F7-6CCA-4DD1-A4FF-FC84BB1078E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69A-EC8D-4082-B85F-E4CB7D1C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0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0728B-E491-46DF-A88C-6BFF3F65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2745E-CD0A-4EEE-897F-B22D8FD074D6}" type="datetimeFigureOut">
              <a:rPr lang="en-US" altLang="en-US"/>
              <a:pPr/>
              <a:t>11/7/2019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57DC-DCEB-439F-A8AF-A5DECE3C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C6C4B-ABBD-48C5-97ED-B4F17041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7FE5-3A11-4C5B-8D51-7119BBA64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68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1F7-6CCA-4DD1-A4FF-FC84BB1078E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69A-EC8D-4082-B85F-E4CB7D1C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22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1F7-6CCA-4DD1-A4FF-FC84BB1078E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69A-EC8D-4082-B85F-E4CB7D1C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3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638A40-ED5B-4A3B-A555-F781413F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1BCEC-8384-4687-90D8-5D9987D162F9}" type="datetimeFigureOut">
              <a:rPr lang="en-US" altLang="en-US"/>
              <a:pPr/>
              <a:t>11/7/2019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754DC6-5AFD-4091-A934-279806B7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233D4F-6A7F-4709-86F2-D73A668C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AB3C6-11F4-4694-8625-3EBA1942D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96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54DCC7-FE38-4A72-A471-A124B5C2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25704-324F-4713-8702-2B9E33F29206}" type="datetimeFigureOut">
              <a:rPr lang="en-US" altLang="en-US"/>
              <a:pPr/>
              <a:t>11/7/2019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195DA2-0117-4D38-85C4-53AFB326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A4579D-5488-40D9-9882-2638215A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0DB2-9800-4F7F-8E18-CC6CEF738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6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4F7900-B33D-4122-A0FC-D79E5F15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8C30C-CC66-401D-9AD4-F0EB781E3D44}" type="datetimeFigureOut">
              <a:rPr lang="en-US" altLang="en-US"/>
              <a:pPr/>
              <a:t>11/7/2019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DE45C7-32A9-4502-86F1-BA5C281C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1A9696-5EFB-4D3F-A876-783C1B1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64BE-7F23-441A-B54E-F63417F61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62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62D092-9F58-4B65-AAF2-1FD57942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561EB-A74F-4BF9-89DD-6BE7800908D4}" type="datetimeFigureOut">
              <a:rPr lang="en-US" altLang="en-US"/>
              <a:pPr/>
              <a:t>11/7/2019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40632D-43B5-49D5-A9FA-F51BD80C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802C2E-BED5-4F7C-B3AA-62023062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567E2-43D2-4F2A-B8D3-4223FAE7D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41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E7391E-2E31-42BC-9221-A75B64D6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C8FF84-CF95-4324-BD63-CD2A100B6F6D}" type="datetimeFigureOut">
              <a:rPr lang="en-US" altLang="en-US"/>
              <a:pPr/>
              <a:t>11/7/2019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1FA185-74DE-4916-8437-E509E59F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C6344-D71E-4DE6-91DF-3003C80D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53EA5-8F2A-4EA9-90C9-44ACCE989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95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787293-8350-471C-94C2-B17F3663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5E88B-CD74-452C-B761-613891A10EE3}" type="datetimeFigureOut">
              <a:rPr lang="en-US" altLang="en-US"/>
              <a:pPr/>
              <a:t>11/7/2019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B5442C-927B-43EC-9B40-B55C5FCF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C31CD8-1347-4F4D-9D6D-119369AC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1D83-1822-4480-AD41-A859202AC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74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B7B4BA-CC2B-4D21-A9FC-8EC04D4E89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5FB2E6-89E0-422A-B016-ACB09CEA1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3B4E-7317-4EC7-8FA4-135E62494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1219200" cy="3979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fld id="{FACF4119-86F6-4909-BAA9-C065A8D9288C}" type="datetimeFigureOut">
              <a:rPr lang="en-US" altLang="en-US"/>
              <a:pPr/>
              <a:t>11/7/2019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98A6B-9C7C-41E0-9186-2C4B3671B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800" y="6324600"/>
            <a:ext cx="3860800" cy="39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A860-607A-4A4A-88AC-D23B18826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1200" y="152400"/>
            <a:ext cx="1117600" cy="34925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fld id="{FA35EBE1-9EEA-4910-9E30-BEF4A4B3D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27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939692"/>
            <a:ext cx="4765676" cy="91830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Freeform 7"/>
          <p:cNvSpPr/>
          <p:nvPr/>
        </p:nvSpPr>
        <p:spPr>
          <a:xfrm>
            <a:off x="-3173" y="5939692"/>
            <a:ext cx="12195173" cy="9183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460" y="6433111"/>
            <a:ext cx="1801725" cy="267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D83BA5A3-F3A1-2E4E-B336-E252EB0D5DC7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313" y="6406091"/>
            <a:ext cx="62992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cap="all" spc="267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843" y="6346513"/>
            <a:ext cx="458001" cy="377851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95BCFB85-ACD5-5347-8277-C5EAECA8A5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7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1219170" rtl="0" eaLnBrk="1" latinLnBrk="0" hangingPunct="1">
        <a:spcBef>
          <a:spcPct val="0"/>
        </a:spcBef>
        <a:buNone/>
        <a:defRPr sz="3733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ts val="1067"/>
        </a:spcBef>
        <a:buFont typeface="Arial" pitchFamily="34" charset="0"/>
        <a:buNone/>
        <a:defRPr sz="2133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1642" indent="-231642" algn="l" defTabSz="1219170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536435" indent="-219451" algn="l" defTabSz="1219170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841227" indent="-219451" algn="l" defTabSz="1219170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146019" indent="-231642" algn="l" defTabSz="1219170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1463003" indent="-231642" algn="l" defTabSz="1219170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1804371" indent="-219451" algn="l" defTabSz="1219170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2109163" indent="-219451" algn="l" defTabSz="1219170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2389572" indent="-219451" algn="l" defTabSz="1219170" rtl="0" eaLnBrk="1" latinLnBrk="0" hangingPunct="1">
        <a:spcBef>
          <a:spcPts val="400"/>
        </a:spcBef>
        <a:buClr>
          <a:schemeClr val="accent2"/>
        </a:buClr>
        <a:buFont typeface="Wingdings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A1F7-6CCA-4DD1-A4FF-FC84BB1078E3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D69A-EC8D-4082-B85F-E4CB7D1C6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4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ncdr@acc.or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mailto:ncdrmail@acc.or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E4B5-8FD3-4D9B-825E-69631179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7F93A-FCAB-4A6A-8975-43217B00C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7FC23-3CD8-4047-95B9-C4F5D52FF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11853229" cy="66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9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12192000" cy="1143000"/>
          </a:xfrm>
        </p:spPr>
        <p:txBody>
          <a:bodyPr/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Patient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554480"/>
            <a:ext cx="10782300" cy="5227319"/>
          </a:xfrm>
        </p:spPr>
        <p:txBody>
          <a:bodyPr/>
          <a:lstStyle/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Patient’s with PCI performed during the Episode of Care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Patient risk variables are obtained from the index PCI procedure</a:t>
            </a: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Exclude patients who died on the same day of the procedure</a:t>
            </a:r>
            <a:endParaRPr lang="en-US"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Exclude patients with CABG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55C1D49-C2C1-4B7F-8A16-FCEEE00109F0}"/>
              </a:ext>
            </a:extLst>
          </p:cNvPr>
          <p:cNvSpPr/>
          <p:nvPr/>
        </p:nvSpPr>
        <p:spPr>
          <a:xfrm>
            <a:off x="584200" y="2194560"/>
            <a:ext cx="10528300" cy="1069340"/>
          </a:xfrm>
          <a:prstGeom prst="flowChartAlternateProcess">
            <a:avLst/>
          </a:prstGeom>
          <a:solidFill>
            <a:schemeClr val="accent1">
              <a:alpha val="37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54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50-F3BB-4811-B5C1-AC7D0531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Index PCI Procedure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9BD5A0-9FFA-4EBF-B110-8F87DBCC9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5" y="1315558"/>
            <a:ext cx="4572009" cy="342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5E94E07-216A-4D1C-94D5-7FC5ABD14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42" y="1933289"/>
            <a:ext cx="3545840" cy="2809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E9A53C5-B842-4327-801C-33626ED3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040" y="2291771"/>
            <a:ext cx="2367280" cy="209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8D6B3E-C43E-4443-A8EF-23B225203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" y="4287781"/>
            <a:ext cx="1676400" cy="242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3DB2C58-C0F0-43B3-A346-D77662638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45" y="4287781"/>
            <a:ext cx="1148080" cy="182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C1BE50BD-B797-44C2-948A-7966623FB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67" y="4516172"/>
            <a:ext cx="1706869" cy="19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9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50-F3BB-4811-B5C1-AC7D0531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Index PCI Procedure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9BD5A0-9FFA-4EBF-B110-8F87DBCC9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5" y="1315558"/>
            <a:ext cx="4572009" cy="342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5E94E07-216A-4D1C-94D5-7FC5ABD14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42" y="1933289"/>
            <a:ext cx="3545840" cy="2809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E9A53C5-B842-4327-801C-33626ED3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040" y="2291771"/>
            <a:ext cx="2367280" cy="209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3DB2C58-C0F0-43B3-A346-D7766263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5" y="4210316"/>
            <a:ext cx="1706869" cy="264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C1BE50BD-B797-44C2-948A-7966623FB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67" y="4516172"/>
            <a:ext cx="1706869" cy="197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6F0933A-9A95-4E29-BCE7-15277DBE2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844" y="4530678"/>
            <a:ext cx="1681475" cy="131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0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>
            <a:extLst>
              <a:ext uri="{FF2B5EF4-FFF2-40B4-BE49-F238E27FC236}">
                <a16:creationId xmlns:a16="http://schemas.microsoft.com/office/drawing/2014/main" id="{9C116E78-B2C7-45C9-B79E-B9DBFC75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22867"/>
          </a:xfrm>
        </p:spPr>
        <p:txBody>
          <a:bodyPr/>
          <a:lstStyle/>
          <a:p>
            <a:pPr eaLnBrk="1" hangingPunct="1"/>
            <a:r>
              <a:rPr lang="en-US" altLang="en-US"/>
              <a:t>Model Variables that Remained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1D71AD0-5884-49F9-A31C-F2424BEF8D7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52400" y="152401"/>
          <a:ext cx="11887200" cy="6559554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6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Pre-Procedure RISK Predictive Variables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charset="0"/>
                        <a:ea typeface="MS PGothic" charset="-128"/>
                        <a:cs typeface="Times New Roman" charset="0"/>
                      </a:endParaRP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PCI RISK Predicative Variables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Age (spline at 70)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386B"/>
                        </a:solidFill>
                        <a:effectLst/>
                        <a:latin typeface="Franklin Gothic Book" charset="0"/>
                        <a:ea typeface="MS PGothic" charset="-128"/>
                        <a:cs typeface="Times New Roman" charset="0"/>
                      </a:endParaRP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Female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PCI Status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</a:rPr>
                        <a:t>Cerebrovascular Disease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86B"/>
                        </a:solidFill>
                        <a:effectLst/>
                        <a:latin typeface="Franklin Gothic Book" charset="0"/>
                        <a:ea typeface="MS PGothic" charset="-128"/>
                        <a:cs typeface="Times New Roman" charset="0"/>
                      </a:endParaRP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</a:rPr>
                        <a:t>STEMI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386B"/>
                        </a:solidFill>
                        <a:effectLst/>
                        <a:latin typeface="Franklin Gothic Book" charset="0"/>
                        <a:ea typeface="MS PGothic" charset="-128"/>
                        <a:cs typeface="Times New Roman" charset="0"/>
                      </a:endParaRP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Pre-PCI LVEF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</a:rPr>
                        <a:t>Peripheral Arterial Disease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86B"/>
                        </a:solidFill>
                        <a:effectLst/>
                        <a:latin typeface="Franklin Gothic Book" charset="0"/>
                        <a:ea typeface="MS PGothic" charset="-128"/>
                        <a:cs typeface="Times New Roman" charset="0"/>
                      </a:endParaRP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Thrombolytics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Cardiogenic Shock start of PCI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</a:rPr>
                        <a:t>Chronic Lung Disease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Diabetes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Stenosis Immediately Prior to Rx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</a:rPr>
                        <a:t>Heart Failure w/in 2 weeks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Diabetes Therapy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Pre-PCI TIMI Flow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NYHA Scale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Currently on Dialysis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Chronic Total Occlusion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3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</a:rPr>
                        <a:t>Prior PCI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386B"/>
                        </a:solidFill>
                        <a:effectLst/>
                        <a:latin typeface="Franklin Gothic Book" charset="0"/>
                        <a:ea typeface="MS PGothic" charset="-128"/>
                        <a:cs typeface="Times New Roman" charset="0"/>
                      </a:endParaRP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Cardiogenic Shock w/in 24hrs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Lesion Complexity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Cardiac Arrest w/in 24hrs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Calculated BMI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PCI of Left Main or Proximal LAD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18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</a:rPr>
                        <a:t>Pre Procedure Hemoglobin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</a:rPr>
                        <a:t>(spline at 13)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386B"/>
                        </a:solidFill>
                        <a:effectLst/>
                        <a:latin typeface="Franklin Gothic Book" charset="0"/>
                        <a:ea typeface="MS PGothic" charset="-128"/>
                        <a:cs typeface="Times New Roman" charset="0"/>
                      </a:endParaRP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Coronary Territory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(number of diseased vessels)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</a:rPr>
                        <a:t>Previously Treated Lesion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</a:rPr>
                        <a:t>Treated w/ stent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</a:rPr>
                        <a:t>In-stent restenosis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</a:rPr>
                        <a:t>In-stent thrombosis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5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386B"/>
                        </a:solidFill>
                        <a:effectLst/>
                        <a:latin typeface="Franklin Gothic Book" charset="0"/>
                        <a:ea typeface="MS PGothic" charset="-128"/>
                        <a:cs typeface="Times New Roman" charset="0"/>
                      </a:endParaRP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latin typeface="Franklin Gothic Book" charset="0"/>
                          <a:ea typeface="MS PGothic" charset="-128"/>
                          <a:cs typeface="Times New Roman" charset="0"/>
                        </a:rPr>
                        <a:t>Calculated GFR</a:t>
                      </a: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386B"/>
                        </a:solidFill>
                        <a:effectLst/>
                        <a:latin typeface="Franklin Gothic Book" charset="0"/>
                        <a:ea typeface="MS PGothic" charset="-128"/>
                      </a:endParaRPr>
                    </a:p>
                  </a:txBody>
                  <a:tcPr marL="85497" marR="85497" marT="11875" marB="0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52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12192000" cy="1143000"/>
          </a:xfrm>
        </p:spPr>
        <p:txBody>
          <a:bodyPr/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Patient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554480"/>
            <a:ext cx="10896600" cy="5227319"/>
          </a:xfrm>
        </p:spPr>
        <p:txBody>
          <a:bodyPr/>
          <a:lstStyle/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Patient’s with PCI performed during the Episode of Care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Patient risk variables are obtained from the index PCI procedure</a:t>
            </a: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Exclude patients who died on the same day of the procedure</a:t>
            </a:r>
            <a:endParaRPr lang="en-US"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Exclude patients with CABG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55C1D49-C2C1-4B7F-8A16-FCEEE00109F0}"/>
              </a:ext>
            </a:extLst>
          </p:cNvPr>
          <p:cNvSpPr/>
          <p:nvPr/>
        </p:nvSpPr>
        <p:spPr>
          <a:xfrm>
            <a:off x="709864" y="3383684"/>
            <a:ext cx="10922000" cy="660400"/>
          </a:xfrm>
          <a:prstGeom prst="flowChartAlternateProcess">
            <a:avLst/>
          </a:prstGeom>
          <a:solidFill>
            <a:schemeClr val="accent1">
              <a:alpha val="37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7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12192000" cy="1143000"/>
          </a:xfrm>
        </p:spPr>
        <p:txBody>
          <a:bodyPr/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Patient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554480"/>
            <a:ext cx="10896600" cy="5227319"/>
          </a:xfrm>
        </p:spPr>
        <p:txBody>
          <a:bodyPr/>
          <a:lstStyle/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Patient’s with PCI performed during the Episode of Care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Patient risk variables are obtained from the index PCI procedure</a:t>
            </a: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Exclude patients who died on the same day of the procedure</a:t>
            </a:r>
            <a:endParaRPr lang="en-US"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Exclude patients with CABG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55C1D49-C2C1-4B7F-8A16-FCEEE00109F0}"/>
              </a:ext>
            </a:extLst>
          </p:cNvPr>
          <p:cNvSpPr/>
          <p:nvPr/>
        </p:nvSpPr>
        <p:spPr>
          <a:xfrm>
            <a:off x="635000" y="4045418"/>
            <a:ext cx="5705642" cy="660400"/>
          </a:xfrm>
          <a:prstGeom prst="flowChartAlternateProcess">
            <a:avLst/>
          </a:prstGeom>
          <a:solidFill>
            <a:schemeClr val="accent1">
              <a:alpha val="37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617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EFCFD62-9DD5-4593-810B-DF4ACB2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Hierarchical Risk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0BF54-AD1C-4BDE-BA28-78ECFF6273E8}"/>
              </a:ext>
            </a:extLst>
          </p:cNvPr>
          <p:cNvSpPr/>
          <p:nvPr/>
        </p:nvSpPr>
        <p:spPr>
          <a:xfrm>
            <a:off x="762000" y="1752600"/>
            <a:ext cx="2819400" cy="1447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Patient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Variables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A7304E-8B32-4126-858E-9DB661124912}"/>
              </a:ext>
            </a:extLst>
          </p:cNvPr>
          <p:cNvSpPr/>
          <p:nvPr/>
        </p:nvSpPr>
        <p:spPr>
          <a:xfrm>
            <a:off x="762000" y="3962400"/>
            <a:ext cx="2819400" cy="1447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Hospital Variables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120A1BC-8934-4B2A-9E99-DD444BBC9D9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5800" y="2743200"/>
            <a:ext cx="3200400" cy="2057400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Franklin Gothic Book"/>
                <a:ea typeface="+mn-ea"/>
                <a:cs typeface="+mn-cs"/>
              </a:rPr>
              <a:t> </a:t>
            </a:r>
          </a:p>
        </p:txBody>
      </p:sp>
      <p:sp>
        <p:nvSpPr>
          <p:cNvPr id="27654" name="TextBox 9">
            <a:extLst>
              <a:ext uri="{FF2B5EF4-FFF2-40B4-BE49-F238E27FC236}">
                <a16:creationId xmlns:a16="http://schemas.microsoft.com/office/drawing/2014/main" id="{DE706DAB-7C55-4EB0-AEFC-598123B61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908301"/>
            <a:ext cx="1191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rPr>
              <a:t>MATH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F67785-DDAF-4891-AF9A-BEBF131222F4}"/>
              </a:ext>
            </a:extLst>
          </p:cNvPr>
          <p:cNvCxnSpPr/>
          <p:nvPr/>
        </p:nvCxnSpPr>
        <p:spPr>
          <a:xfrm>
            <a:off x="3429000" y="3111500"/>
            <a:ext cx="838200" cy="6096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DEA3F0-1CEB-4EAE-9264-7BD7ABEC7795}"/>
              </a:ext>
            </a:extLst>
          </p:cNvPr>
          <p:cNvCxnSpPr/>
          <p:nvPr/>
        </p:nvCxnSpPr>
        <p:spPr>
          <a:xfrm flipV="1">
            <a:off x="3376085" y="3810000"/>
            <a:ext cx="891116" cy="3048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xplosion 2 14">
            <a:extLst>
              <a:ext uri="{FF2B5EF4-FFF2-40B4-BE49-F238E27FC236}">
                <a16:creationId xmlns:a16="http://schemas.microsoft.com/office/drawing/2014/main" id="{7043C784-8AA8-44FE-9223-B68F1C414E67}"/>
              </a:ext>
            </a:extLst>
          </p:cNvPr>
          <p:cNvSpPr/>
          <p:nvPr/>
        </p:nvSpPr>
        <p:spPr>
          <a:xfrm>
            <a:off x="7912100" y="1663700"/>
            <a:ext cx="4191000" cy="4114800"/>
          </a:xfrm>
          <a:prstGeom prst="irregularSeal2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Outcome: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Bleeding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334130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8FD6-CFBD-43DC-A106-12B9E7AA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Regression to the Mean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FBC5D4-315A-4034-A08E-FFEA51260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8379" y="1668780"/>
            <a:ext cx="763524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FB6D25-1147-4903-9CE9-0E5E6C8010DF}"/>
              </a:ext>
            </a:extLst>
          </p:cNvPr>
          <p:cNvSpPr/>
          <p:nvPr/>
        </p:nvSpPr>
        <p:spPr>
          <a:xfrm>
            <a:off x="3556000" y="3657600"/>
            <a:ext cx="72136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63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A499-3C44-45AA-BE62-09FBAA7B2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CE4FB-11ED-4364-8B01-C6A7ADBA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Where are we now?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77DAF-099D-4A1C-8C05-819A8C36D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89" y="1648760"/>
            <a:ext cx="11209421" cy="141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C6C92B-4E47-473A-B283-A02DCD1CC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89" y="4120469"/>
            <a:ext cx="11209421" cy="148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AF5B25-270C-4C38-8C14-D028C2383F59}"/>
              </a:ext>
            </a:extLst>
          </p:cNvPr>
          <p:cNvSpPr/>
          <p:nvPr/>
        </p:nvSpPr>
        <p:spPr>
          <a:xfrm>
            <a:off x="6390640" y="2377440"/>
            <a:ext cx="589280" cy="4013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D1EDCB-9E2E-49D5-AA3C-A271A1F4BB46}"/>
              </a:ext>
            </a:extLst>
          </p:cNvPr>
          <p:cNvSpPr/>
          <p:nvPr/>
        </p:nvSpPr>
        <p:spPr>
          <a:xfrm>
            <a:off x="6419315" y="4864994"/>
            <a:ext cx="589280" cy="4013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A1297-7B5E-4641-870F-DF9BC4882C92}"/>
              </a:ext>
            </a:extLst>
          </p:cNvPr>
          <p:cNvSpPr txBox="1"/>
          <p:nvPr/>
        </p:nvSpPr>
        <p:spPr>
          <a:xfrm>
            <a:off x="4572000" y="5780006"/>
            <a:ext cx="349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2018Q4 benchmark 2.47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45110-EE42-4E4E-B9AF-39587C26E4DC}"/>
              </a:ext>
            </a:extLst>
          </p:cNvPr>
          <p:cNvSpPr txBox="1"/>
          <p:nvPr/>
        </p:nvSpPr>
        <p:spPr>
          <a:xfrm>
            <a:off x="4480560" y="3198167"/>
            <a:ext cx="3482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2017Q4 benchmark 2.81</a:t>
            </a:r>
          </a:p>
        </p:txBody>
      </p:sp>
    </p:spTree>
    <p:extLst>
      <p:ext uri="{BB962C8B-B14F-4D97-AF65-F5344CB8AC3E}">
        <p14:creationId xmlns:p14="http://schemas.microsoft.com/office/powerpoint/2010/main" val="32188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C56007-A5B6-4B10-A9F3-934C4D2D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Bleeding Risk Modeling</a:t>
            </a:r>
          </a:p>
        </p:txBody>
      </p:sp>
      <p:pic>
        <p:nvPicPr>
          <p:cNvPr id="4" name="Content Placeholder 3" descr="A close up of a green street sign hanging from a pole&#10;&#10;Description automatically generated">
            <a:extLst>
              <a:ext uri="{FF2B5EF4-FFF2-40B4-BE49-F238E27FC236}">
                <a16:creationId xmlns:a16="http://schemas.microsoft.com/office/drawing/2014/main" id="{68BB56D0-95E7-40FA-9123-DBCFE3A69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099" b="29911"/>
          <a:stretch/>
        </p:blipFill>
        <p:spPr>
          <a:xfrm>
            <a:off x="609600" y="1600201"/>
            <a:ext cx="10972800" cy="4525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27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1954-C8C0-4BB5-B07B-6584F8BA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43187"/>
            <a:ext cx="10987088" cy="1566153"/>
          </a:xfrm>
        </p:spPr>
        <p:txBody>
          <a:bodyPr/>
          <a:lstStyle/>
          <a:p>
            <a:pPr>
              <a:tabLst>
                <a:tab pos="6805613" algn="l"/>
              </a:tabLst>
            </a:pP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Shared Best Practices </a:t>
            </a:r>
            <a:b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Implementing a Bleeding Risk Tool Into Your EHR</a:t>
            </a:r>
            <a:b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1C818-5866-43F3-9CB9-160C7874F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092" y="4357991"/>
            <a:ext cx="10268158" cy="201423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November 6, 2019</a:t>
            </a:r>
          </a:p>
          <a:p>
            <a:pPr marL="0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12:00 – 1:00 pm ET</a:t>
            </a:r>
          </a:p>
          <a:p>
            <a:pPr marL="0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Webinar #6</a:t>
            </a:r>
          </a:p>
          <a:p>
            <a:pPr marL="0" indent="0" algn="ctr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977E2-1E5B-42FE-9D09-F6812C21A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3"/>
            <a:ext cx="3569497" cy="222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18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E4FB-11ED-4364-8B01-C6A7ADBA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RAB vs RSB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A7BC02-DD4C-4E5B-9FB1-E995A6880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978" y="1975583"/>
            <a:ext cx="11209422" cy="141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77DAF-099D-4A1C-8C05-819A8C36D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79" y="4352564"/>
            <a:ext cx="11209421" cy="141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ABC618-D513-4622-8143-1BE78A5B9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483" y="2671658"/>
            <a:ext cx="1580518" cy="1027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A81BDB-32EC-4873-B081-38F551B54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483" y="5061552"/>
            <a:ext cx="1580518" cy="1054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400C7C2-A7CD-4AB9-BE92-436DF5C93A24}"/>
              </a:ext>
            </a:extLst>
          </p:cNvPr>
          <p:cNvSpPr/>
          <p:nvPr/>
        </p:nvSpPr>
        <p:spPr>
          <a:xfrm>
            <a:off x="6268720" y="2704891"/>
            <a:ext cx="589280" cy="4013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2C7895-754D-4F05-8146-A48D565C99A4}"/>
              </a:ext>
            </a:extLst>
          </p:cNvPr>
          <p:cNvSpPr/>
          <p:nvPr/>
        </p:nvSpPr>
        <p:spPr>
          <a:xfrm>
            <a:off x="6268720" y="5078664"/>
            <a:ext cx="589280" cy="4013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C6D4D-0DC7-4524-8AC3-6B9A8D7D028E}"/>
              </a:ext>
            </a:extLst>
          </p:cNvPr>
          <p:cNvSpPr txBox="1"/>
          <p:nvPr/>
        </p:nvSpPr>
        <p:spPr>
          <a:xfrm>
            <a:off x="4527666" y="3545119"/>
            <a:ext cx="349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2017Q3 benchmark 3.89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6832B8-3BEC-4927-ADCD-7C18529BE88B}"/>
              </a:ext>
            </a:extLst>
          </p:cNvPr>
          <p:cNvSpPr txBox="1"/>
          <p:nvPr/>
        </p:nvSpPr>
        <p:spPr>
          <a:xfrm>
            <a:off x="4595093" y="5885487"/>
            <a:ext cx="3482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2017Q4 benchmark 2.81</a:t>
            </a:r>
          </a:p>
        </p:txBody>
      </p:sp>
    </p:spTree>
    <p:extLst>
      <p:ext uri="{BB962C8B-B14F-4D97-AF65-F5344CB8AC3E}">
        <p14:creationId xmlns:p14="http://schemas.microsoft.com/office/powerpoint/2010/main" val="28470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BF86-E905-4C4A-9A5E-300346E9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9BF07-7E8B-477F-94B3-24C29FC82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Develop hierarchical risk modeling for mortality &amp; AKI</a:t>
            </a:r>
          </a:p>
          <a:p>
            <a:r>
              <a:rPr lang="en-US" sz="3200" dirty="0"/>
              <a:t>Continue to report all traditional risk models in the detail lines</a:t>
            </a:r>
          </a:p>
        </p:txBody>
      </p:sp>
    </p:spTree>
    <p:extLst>
      <p:ext uri="{BB962C8B-B14F-4D97-AF65-F5344CB8AC3E}">
        <p14:creationId xmlns:p14="http://schemas.microsoft.com/office/powerpoint/2010/main" val="1789709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C259A6-D102-47DF-AA28-D3259DABB11F}"/>
              </a:ext>
            </a:extLst>
          </p:cNvPr>
          <p:cNvSpPr txBox="1"/>
          <p:nvPr/>
        </p:nvSpPr>
        <p:spPr>
          <a:xfrm>
            <a:off x="9652000" y="5715001"/>
            <a:ext cx="2438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6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910"/>
            <a:ext cx="12192000" cy="1143000"/>
          </a:xfrm>
        </p:spPr>
        <p:txBody>
          <a:bodyPr/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PCI Bleeding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1" y="1500188"/>
            <a:ext cx="11645899" cy="4676477"/>
          </a:xfrm>
        </p:spPr>
        <p:txBody>
          <a:bodyPr/>
          <a:lstStyle/>
          <a:p>
            <a:pPr marL="0" indent="0">
              <a:buNone/>
            </a:pP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Any </a:t>
            </a:r>
            <a:r>
              <a:rPr lang="en-US" sz="3733" b="1" u="sng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of the following:</a:t>
            </a:r>
          </a:p>
          <a:p>
            <a:pPr marL="0" indent="0">
              <a:buNone/>
            </a:pPr>
            <a:endParaRPr lang="en-US"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783" indent="-685783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Bleeding event w/in 72 hours </a:t>
            </a:r>
            <a:r>
              <a:rPr lang="en-US" sz="2800" b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685783" indent="-685783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Hemorrhagic stroke </a:t>
            </a:r>
            <a:r>
              <a:rPr lang="en-US" sz="2800" b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685783" indent="-685783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Tamponade </a:t>
            </a:r>
            <a:r>
              <a:rPr lang="en-US" sz="2800" b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685783" indent="-685783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Transfusion for patients with a pre-procedure Hgb &gt;8 g/dL and pre-procedure Hgb not missing; </a:t>
            </a:r>
            <a:r>
              <a:rPr lang="en-US" sz="2800" b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783" indent="-685783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Absolute Hgb decrease from pre-PCI to post-PCI of ≥ 4 g/dL for patients with pre-procedure Hgb ≤ 16 g/dL or mechanical ventricular support device not used</a:t>
            </a:r>
          </a:p>
        </p:txBody>
      </p:sp>
    </p:spTree>
    <p:extLst>
      <p:ext uri="{BB962C8B-B14F-4D97-AF65-F5344CB8AC3E}">
        <p14:creationId xmlns:p14="http://schemas.microsoft.com/office/powerpoint/2010/main" val="2957598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Reduce the Risk: pci bleed Campaign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904" y="2096568"/>
            <a:ext cx="5201920" cy="292608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3833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1756"/>
            <a:ext cx="10027920" cy="548640"/>
          </a:xfrm>
        </p:spPr>
        <p:txBody>
          <a:bodyPr/>
          <a:lstStyle/>
          <a:p>
            <a:r>
              <a:rPr lang="en-US" sz="4267" dirty="0"/>
              <a:t>West Tennessee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21" y="957698"/>
            <a:ext cx="11204267" cy="590030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en-US" sz="2933" b="0" dirty="0">
                <a:latin typeface="Calibri" pitchFamily="34" charset="0"/>
                <a:cs typeface="Arial" pitchFamily="34" charset="0"/>
              </a:rPr>
              <a:t>Public, Not-for-Profit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933" b="0" dirty="0">
                <a:latin typeface="Calibri" pitchFamily="34" charset="0"/>
                <a:cs typeface="Arial" pitchFamily="34" charset="0"/>
              </a:rPr>
              <a:t>Serve 500,000 across 19 Counties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933" b="0" dirty="0">
                <a:latin typeface="Calibri" pitchFamily="34" charset="0"/>
                <a:cs typeface="Arial" pitchFamily="34" charset="0"/>
              </a:rPr>
              <a:t>Offer several clinics throughout Region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933" b="0" dirty="0">
                <a:latin typeface="Calibri" pitchFamily="34" charset="0"/>
                <a:cs typeface="Arial" pitchFamily="34" charset="0"/>
              </a:rPr>
              <a:t>7 Emergency Departments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933" b="0" dirty="0">
                <a:latin typeface="Calibri" pitchFamily="34" charset="0"/>
                <a:cs typeface="Arial" pitchFamily="34" charset="0"/>
              </a:rPr>
              <a:t>Treat over 185,000 people per year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933" b="0" dirty="0">
                <a:latin typeface="Calibri" pitchFamily="34" charset="0"/>
                <a:cs typeface="Arial" pitchFamily="34" charset="0"/>
              </a:rPr>
              <a:t>EMS serves 5 Counties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933" b="0" dirty="0">
                <a:latin typeface="Calibri" pitchFamily="34" charset="0"/>
                <a:cs typeface="Arial" pitchFamily="34" charset="0"/>
              </a:rPr>
              <a:t>3 Acute Care Facilities that hold Chest Pain Center Accreditation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933" b="0" dirty="0">
                <a:latin typeface="Calibri" pitchFamily="34" charset="0"/>
                <a:cs typeface="Arial" pitchFamily="34" charset="0"/>
              </a:rPr>
              <a:t> Jackson General, Dyersburg Hospital and Volunteer Hospital in Martin</a:t>
            </a:r>
          </a:p>
          <a:p>
            <a:pPr marL="0" indent="0">
              <a:buFont typeface="Wingdings" pitchFamily="2" charset="2"/>
              <a:buChar char="v"/>
            </a:pPr>
            <a:endParaRPr lang="en-US" dirty="0"/>
          </a:p>
          <a:p>
            <a:pPr marL="0" indent="0">
              <a:buFont typeface="Wingdings" pitchFamily="2" charset="2"/>
              <a:buChar char="v"/>
            </a:pPr>
            <a:endParaRPr lang="en-US" dirty="0"/>
          </a:p>
          <a:p>
            <a:pPr marL="0" indent="0">
              <a:buFont typeface="Wingdings" pitchFamily="2" charset="2"/>
              <a:buChar char="v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44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5" y="365760"/>
            <a:ext cx="11516312" cy="548640"/>
          </a:xfrm>
        </p:spPr>
        <p:txBody>
          <a:bodyPr/>
          <a:lstStyle/>
          <a:p>
            <a:r>
              <a:rPr lang="en-US" sz="4267" dirty="0"/>
              <a:t>West Tennessee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00" y="1100629"/>
            <a:ext cx="10027920" cy="45541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  <a:cs typeface="Arial" pitchFamily="34" charset="0"/>
              </a:rPr>
              <a:t>Jackson Madison County General Hospital is considered the “flag-ship” 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  <a:cs typeface="Arial" pitchFamily="34" charset="0"/>
              </a:rPr>
              <a:t>Operates about 700 beds 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  <a:cs typeface="Arial" pitchFamily="34" charset="0"/>
              </a:rPr>
              <a:t>Includes Cardiovascular Surgery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Serve over 9,000 heart patients a year 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State’s leader in treating heart attacks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Received the Chest Pain MI Platinum Award</a:t>
            </a:r>
          </a:p>
          <a:p>
            <a:endParaRPr lang="en-US" sz="2933" b="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8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Reduce the Risk Bleed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42" y="1100629"/>
            <a:ext cx="10418748" cy="45395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Opted into the Campaign in October of 2018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Presented to administration for approval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Incorporated the Campaign into already existing  Cardiac Interventional Modality Group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Advantages</a:t>
            </a:r>
          </a:p>
          <a:p>
            <a:pPr lvl="3">
              <a:buFont typeface="Wingdings" pitchFamily="2" charset="2"/>
              <a:buChar char="v"/>
            </a:pPr>
            <a:r>
              <a:rPr lang="en-US" sz="3200" dirty="0">
                <a:latin typeface="Calibri" pitchFamily="34" charset="0"/>
              </a:rPr>
              <a:t> Intravascular Cardiology, IT, CCL Director, Pharmacy, Administration and Nursing</a:t>
            </a:r>
          </a:p>
        </p:txBody>
      </p:sp>
    </p:spTree>
    <p:extLst>
      <p:ext uri="{BB962C8B-B14F-4D97-AF65-F5344CB8AC3E}">
        <p14:creationId xmlns:p14="http://schemas.microsoft.com/office/powerpoint/2010/main" val="3571221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7280" y="1720553"/>
            <a:ext cx="4267200" cy="31089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b="0" dirty="0">
                <a:latin typeface="Calibri" pitchFamily="34" charset="0"/>
              </a:rPr>
              <a:t>We educated the team on Metric #40 and the definitions for a “bleeding event”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# 40</a:t>
            </a:r>
          </a:p>
        </p:txBody>
      </p:sp>
      <p:pic>
        <p:nvPicPr>
          <p:cNvPr id="7" name="Content Placeholder 3" descr="C:\Users\jvarner\Desktop\Metric 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b="5728"/>
          <a:stretch>
            <a:fillRect/>
          </a:stretch>
        </p:blipFill>
        <p:spPr bwMode="auto">
          <a:xfrm>
            <a:off x="6061818" y="1108106"/>
            <a:ext cx="3748756" cy="43042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21528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59" y="365760"/>
            <a:ext cx="10027920" cy="548640"/>
          </a:xfrm>
        </p:spPr>
        <p:txBody>
          <a:bodyPr/>
          <a:lstStyle/>
          <a:p>
            <a:r>
              <a:rPr lang="en-US" dirty="0"/>
              <a:t>Drill Down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32" y="1254035"/>
            <a:ext cx="11303237" cy="50242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Reviewed individual patients that had a bleed during those quarters  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Reviewed several </a:t>
            </a:r>
            <a:r>
              <a:rPr lang="en-US" sz="3200" b="0">
                <a:latin typeface="Calibri" pitchFamily="34" charset="0"/>
              </a:rPr>
              <a:t>key elements</a:t>
            </a:r>
            <a:endParaRPr lang="en-US" sz="3200" b="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Reviewed data from different angles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Recommended next steps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Added the Bleed Risk Calculator</a:t>
            </a:r>
          </a:p>
        </p:txBody>
      </p:sp>
    </p:spTree>
    <p:extLst>
      <p:ext uri="{BB962C8B-B14F-4D97-AF65-F5344CB8AC3E}">
        <p14:creationId xmlns:p14="http://schemas.microsoft.com/office/powerpoint/2010/main" val="2179098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38760"/>
            <a:ext cx="10027920" cy="548640"/>
          </a:xfrm>
        </p:spPr>
        <p:txBody>
          <a:bodyPr/>
          <a:lstStyle/>
          <a:p>
            <a:r>
              <a:rPr lang="en-US" dirty="0"/>
              <a:t>Old Business – Initiative updates</a:t>
            </a:r>
          </a:p>
        </p:txBody>
      </p:sp>
      <p:pic>
        <p:nvPicPr>
          <p:cNvPr id="1026" name="Chart 1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280" y="1"/>
            <a:ext cx="9509760" cy="6711297"/>
          </a:xfrm>
          <a:prstGeom prst="rect">
            <a:avLst/>
          </a:prstGeom>
          <a:noFill/>
          <a:ln w="635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22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354C-9B94-48A6-9C0E-E5D8C6FA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4326"/>
            <a:ext cx="10972800" cy="632777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Hosted by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Andrea Price MS, CPHQ, RCIS, AACC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	Reduce the Risk PCI Bleed Steering Committee Chair</a:t>
            </a:r>
          </a:p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Special Guests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Cornelia Anderson, BSN, RN, CPHQ, AACC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	Product Manager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CathPCI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Registry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Jennifer Varner, BSN, RN, C4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	STEMI Coordinator/Clinical Manager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	West TN Heart and Vascular Center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Dylan Wilson, Pharm D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	West TN Heart and Vascular Center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1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84" y="365760"/>
            <a:ext cx="11895016" cy="548640"/>
          </a:xfrm>
        </p:spPr>
        <p:txBody>
          <a:bodyPr/>
          <a:lstStyle/>
          <a:p>
            <a:r>
              <a:rPr lang="en-US" dirty="0"/>
              <a:t>Implementing a bleed risk tool in the EMR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19" y="1579155"/>
            <a:ext cx="10350381" cy="451684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Agreement to use the Cath PCI Bleeding Risk Calculator 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IT department was on a build freeze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Use the internet tool 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Provided education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Internet access made available</a:t>
            </a:r>
          </a:p>
        </p:txBody>
      </p:sp>
    </p:spTree>
    <p:extLst>
      <p:ext uri="{BB962C8B-B14F-4D97-AF65-F5344CB8AC3E}">
        <p14:creationId xmlns:p14="http://schemas.microsoft.com/office/powerpoint/2010/main" val="2161640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84" y="365760"/>
            <a:ext cx="11895016" cy="548640"/>
          </a:xfrm>
        </p:spPr>
        <p:txBody>
          <a:bodyPr/>
          <a:lstStyle/>
          <a:p>
            <a:r>
              <a:rPr lang="en-US" dirty="0"/>
              <a:t>AFTER THE IT BUILD FREEZE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19" y="1706881"/>
            <a:ext cx="10350381" cy="27519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IT collaboration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Building algorithms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Making it work</a:t>
            </a:r>
          </a:p>
          <a:p>
            <a:pPr>
              <a:buFont typeface="Wingdings" pitchFamily="2" charset="2"/>
              <a:buChar char="v"/>
            </a:pPr>
            <a:r>
              <a:rPr lang="en-US" sz="3200" b="0" dirty="0">
                <a:latin typeface="Calibri" pitchFamily="34" charset="0"/>
              </a:rPr>
              <a:t>Next steps….</a:t>
            </a:r>
          </a:p>
          <a:p>
            <a:pPr>
              <a:buFont typeface="Wingdings" pitchFamily="2" charset="2"/>
              <a:buChar char="v"/>
            </a:pPr>
            <a:endParaRPr lang="en-US" sz="3200" b="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32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39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jvarner\Desktop\Sco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9275" y="0"/>
            <a:ext cx="5882724" cy="6858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1764" y="991313"/>
            <a:ext cx="4267200" cy="429568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733" b="0" dirty="0">
                <a:latin typeface="Calibri" pitchFamily="34" charset="0"/>
              </a:rPr>
              <a:t>Go Live was 2/25/2019</a:t>
            </a:r>
          </a:p>
          <a:p>
            <a:pPr>
              <a:buFont typeface="Wingdings" pitchFamily="2" charset="2"/>
              <a:buChar char="v"/>
            </a:pPr>
            <a:r>
              <a:rPr lang="en-US" sz="3733" b="0" dirty="0">
                <a:latin typeface="Calibri" pitchFamily="34" charset="0"/>
              </a:rPr>
              <a:t>Highlight, Copy and Paste</a:t>
            </a:r>
          </a:p>
          <a:p>
            <a:pPr>
              <a:buFont typeface="Wingdings" pitchFamily="2" charset="2"/>
              <a:buChar char="v"/>
            </a:pPr>
            <a:r>
              <a:rPr lang="en-US" sz="3733" b="0" dirty="0">
                <a:latin typeface="Calibri" pitchFamily="34" charset="0"/>
              </a:rPr>
              <a:t>Score was added to the CCL documentation</a:t>
            </a:r>
          </a:p>
          <a:p>
            <a:pPr>
              <a:buFont typeface="Wingdings" pitchFamily="2" charset="2"/>
              <a:buChar char="v"/>
            </a:pPr>
            <a:r>
              <a:rPr lang="en-US" sz="3733" b="0" dirty="0">
                <a:latin typeface="Calibri" pitchFamily="34" charset="0"/>
              </a:rPr>
              <a:t>Communicated at the Time Out</a:t>
            </a:r>
          </a:p>
        </p:txBody>
      </p:sp>
    </p:spTree>
    <p:extLst>
      <p:ext uri="{BB962C8B-B14F-4D97-AF65-F5344CB8AC3E}">
        <p14:creationId xmlns:p14="http://schemas.microsoft.com/office/powerpoint/2010/main" val="3546854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04791" y="1097280"/>
            <a:ext cx="4267200" cy="31089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0" dirty="0">
                <a:latin typeface="Calibri" pitchFamily="34" charset="0"/>
                <a:cs typeface="Arial" pitchFamily="34" charset="0"/>
              </a:rPr>
              <a:t>PCI Bleed Risk calculator built in the EMR</a:t>
            </a:r>
          </a:p>
        </p:txBody>
      </p:sp>
      <p:pic>
        <p:nvPicPr>
          <p:cNvPr id="45058" name="Picture 2" descr="C:\Users\jvarner\Desktop\EMR.JPG"/>
          <p:cNvPicPr>
            <a:picLocks noChangeAspect="1" noChangeArrowheads="1"/>
          </p:cNvPicPr>
          <p:nvPr/>
        </p:nvPicPr>
        <p:blipFill>
          <a:blip r:embed="rId3"/>
          <a:srcRect b="19086"/>
          <a:stretch>
            <a:fillRect/>
          </a:stretch>
        </p:blipFill>
        <p:spPr bwMode="auto">
          <a:xfrm>
            <a:off x="-6" y="0"/>
            <a:ext cx="8298012" cy="6858000"/>
          </a:xfrm>
          <a:prstGeom prst="rect">
            <a:avLst/>
          </a:prstGeom>
          <a:noFill/>
        </p:spPr>
      </p:pic>
      <p:sp>
        <p:nvSpPr>
          <p:cNvPr id="15" name="Content Placeholder 9"/>
          <p:cNvSpPr>
            <a:spLocks noGrp="1"/>
          </p:cNvSpPr>
          <p:nvPr>
            <p:ph sz="quarter" idx="4"/>
          </p:nvPr>
        </p:nvSpPr>
        <p:spPr>
          <a:xfrm>
            <a:off x="7690988" y="649480"/>
            <a:ext cx="4267200" cy="31089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0" dirty="0">
                <a:latin typeface="Calibri" pitchFamily="34" charset="0"/>
                <a:cs typeface="Arial" pitchFamily="34" charset="0"/>
              </a:rPr>
              <a:t>PCI Bleed Risk calculator built in the EMR</a:t>
            </a:r>
          </a:p>
        </p:txBody>
      </p:sp>
      <p:pic>
        <p:nvPicPr>
          <p:cNvPr id="45059" name="Picture 3" descr="C:\Users\jvarner\Desktop\score2.JPG"/>
          <p:cNvPicPr>
            <a:picLocks noChangeAspect="1" noChangeArrowheads="1"/>
          </p:cNvPicPr>
          <p:nvPr/>
        </p:nvPicPr>
        <p:blipFill>
          <a:blip r:embed="rId4"/>
          <a:srcRect l="25114"/>
          <a:stretch>
            <a:fillRect/>
          </a:stretch>
        </p:blipFill>
        <p:spPr bwMode="auto">
          <a:xfrm>
            <a:off x="7860882" y="2689076"/>
            <a:ext cx="4331119" cy="1341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94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3192" y="77640"/>
            <a:ext cx="9342408" cy="1016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CathPCI</a:t>
            </a:r>
            <a:r>
              <a:rPr lang="en-US" b="1" dirty="0"/>
              <a:t> Bleed Risk Assessment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19200" y="4425537"/>
            <a:ext cx="10156347" cy="1929883"/>
            <a:chOff x="762000" y="3318073"/>
            <a:chExt cx="7617260" cy="1447412"/>
          </a:xfrm>
        </p:grpSpPr>
        <p:sp>
          <p:nvSpPr>
            <p:cNvPr id="28" name="Freeform 27"/>
            <p:cNvSpPr/>
            <p:nvPr/>
          </p:nvSpPr>
          <p:spPr>
            <a:xfrm>
              <a:off x="762000" y="3318073"/>
              <a:ext cx="7614523" cy="630584"/>
            </a:xfrm>
            <a:custGeom>
              <a:avLst/>
              <a:gdLst>
                <a:gd name="connsiteX0" fmla="*/ 0 w 7614523"/>
                <a:gd name="connsiteY0" fmla="*/ 63058 h 630584"/>
                <a:gd name="connsiteX1" fmla="*/ 63058 w 7614523"/>
                <a:gd name="connsiteY1" fmla="*/ 0 h 630584"/>
                <a:gd name="connsiteX2" fmla="*/ 7551465 w 7614523"/>
                <a:gd name="connsiteY2" fmla="*/ 0 h 630584"/>
                <a:gd name="connsiteX3" fmla="*/ 7614523 w 7614523"/>
                <a:gd name="connsiteY3" fmla="*/ 63058 h 630584"/>
                <a:gd name="connsiteX4" fmla="*/ 7614523 w 7614523"/>
                <a:gd name="connsiteY4" fmla="*/ 567526 h 630584"/>
                <a:gd name="connsiteX5" fmla="*/ 7551465 w 7614523"/>
                <a:gd name="connsiteY5" fmla="*/ 630584 h 630584"/>
                <a:gd name="connsiteX6" fmla="*/ 63058 w 7614523"/>
                <a:gd name="connsiteY6" fmla="*/ 630584 h 630584"/>
                <a:gd name="connsiteX7" fmla="*/ 0 w 7614523"/>
                <a:gd name="connsiteY7" fmla="*/ 567526 h 630584"/>
                <a:gd name="connsiteX8" fmla="*/ 0 w 7614523"/>
                <a:gd name="connsiteY8" fmla="*/ 63058 h 6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4523" h="630584">
                  <a:moveTo>
                    <a:pt x="0" y="63058"/>
                  </a:moveTo>
                  <a:cubicBezTo>
                    <a:pt x="0" y="28232"/>
                    <a:pt x="28232" y="0"/>
                    <a:pt x="63058" y="0"/>
                  </a:cubicBezTo>
                  <a:lnTo>
                    <a:pt x="7551465" y="0"/>
                  </a:lnTo>
                  <a:cubicBezTo>
                    <a:pt x="7586291" y="0"/>
                    <a:pt x="7614523" y="28232"/>
                    <a:pt x="7614523" y="63058"/>
                  </a:cubicBezTo>
                  <a:lnTo>
                    <a:pt x="7614523" y="567526"/>
                  </a:lnTo>
                  <a:cubicBezTo>
                    <a:pt x="7614523" y="602352"/>
                    <a:pt x="7586291" y="630584"/>
                    <a:pt x="7551465" y="630584"/>
                  </a:cubicBezTo>
                  <a:lnTo>
                    <a:pt x="63058" y="630584"/>
                  </a:lnTo>
                  <a:cubicBezTo>
                    <a:pt x="28232" y="630584"/>
                    <a:pt x="0" y="602352"/>
                    <a:pt x="0" y="567526"/>
                  </a:cubicBezTo>
                  <a:lnTo>
                    <a:pt x="0" y="630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785" tIns="161785" rIns="161785" bIns="161785" numCol="1" spcCol="1270" anchor="ctr" anchorCtr="0">
              <a:noAutofit/>
            </a:bodyPr>
            <a:lstStyle/>
            <a:p>
              <a:pPr algn="ctr" defTabSz="16001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prstClr val="white"/>
                  </a:solidFill>
                  <a:latin typeface="Calibri"/>
                </a:rPr>
                <a:t>Bleed Avoidance Strategies (BAS)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64738" y="4248149"/>
              <a:ext cx="2054662" cy="517335"/>
            </a:xfrm>
            <a:custGeom>
              <a:avLst/>
              <a:gdLst>
                <a:gd name="connsiteX0" fmla="*/ 0 w 2403574"/>
                <a:gd name="connsiteY0" fmla="*/ 63058 h 630584"/>
                <a:gd name="connsiteX1" fmla="*/ 63058 w 2403574"/>
                <a:gd name="connsiteY1" fmla="*/ 0 h 630584"/>
                <a:gd name="connsiteX2" fmla="*/ 2340516 w 2403574"/>
                <a:gd name="connsiteY2" fmla="*/ 0 h 630584"/>
                <a:gd name="connsiteX3" fmla="*/ 2403574 w 2403574"/>
                <a:gd name="connsiteY3" fmla="*/ 63058 h 630584"/>
                <a:gd name="connsiteX4" fmla="*/ 2403574 w 2403574"/>
                <a:gd name="connsiteY4" fmla="*/ 567526 h 630584"/>
                <a:gd name="connsiteX5" fmla="*/ 2340516 w 2403574"/>
                <a:gd name="connsiteY5" fmla="*/ 630584 h 630584"/>
                <a:gd name="connsiteX6" fmla="*/ 63058 w 2403574"/>
                <a:gd name="connsiteY6" fmla="*/ 630584 h 630584"/>
                <a:gd name="connsiteX7" fmla="*/ 0 w 2403574"/>
                <a:gd name="connsiteY7" fmla="*/ 567526 h 630584"/>
                <a:gd name="connsiteX8" fmla="*/ 0 w 2403574"/>
                <a:gd name="connsiteY8" fmla="*/ 63058 h 6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3574" h="630584">
                  <a:moveTo>
                    <a:pt x="0" y="63058"/>
                  </a:moveTo>
                  <a:cubicBezTo>
                    <a:pt x="0" y="28232"/>
                    <a:pt x="28232" y="0"/>
                    <a:pt x="63058" y="0"/>
                  </a:cubicBezTo>
                  <a:lnTo>
                    <a:pt x="2340516" y="0"/>
                  </a:lnTo>
                  <a:cubicBezTo>
                    <a:pt x="2375342" y="0"/>
                    <a:pt x="2403574" y="28232"/>
                    <a:pt x="2403574" y="63058"/>
                  </a:cubicBezTo>
                  <a:lnTo>
                    <a:pt x="2403574" y="567526"/>
                  </a:lnTo>
                  <a:cubicBezTo>
                    <a:pt x="2403574" y="602352"/>
                    <a:pt x="2375342" y="630584"/>
                    <a:pt x="2340516" y="630584"/>
                  </a:cubicBezTo>
                  <a:lnTo>
                    <a:pt x="63058" y="630584"/>
                  </a:lnTo>
                  <a:cubicBezTo>
                    <a:pt x="28232" y="630584"/>
                    <a:pt x="0" y="602352"/>
                    <a:pt x="0" y="567526"/>
                  </a:cubicBezTo>
                  <a:lnTo>
                    <a:pt x="0" y="630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05" tIns="105905" rIns="105905" bIns="105905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prstClr val="white"/>
                  </a:solidFill>
                  <a:latin typeface="Calibri"/>
                </a:rPr>
                <a:t>#1 Radial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061939" y="4248149"/>
              <a:ext cx="3034061" cy="517336"/>
            </a:xfrm>
            <a:custGeom>
              <a:avLst/>
              <a:gdLst>
                <a:gd name="connsiteX0" fmla="*/ 0 w 2403574"/>
                <a:gd name="connsiteY0" fmla="*/ 63058 h 630584"/>
                <a:gd name="connsiteX1" fmla="*/ 63058 w 2403574"/>
                <a:gd name="connsiteY1" fmla="*/ 0 h 630584"/>
                <a:gd name="connsiteX2" fmla="*/ 2340516 w 2403574"/>
                <a:gd name="connsiteY2" fmla="*/ 0 h 630584"/>
                <a:gd name="connsiteX3" fmla="*/ 2403574 w 2403574"/>
                <a:gd name="connsiteY3" fmla="*/ 63058 h 630584"/>
                <a:gd name="connsiteX4" fmla="*/ 2403574 w 2403574"/>
                <a:gd name="connsiteY4" fmla="*/ 567526 h 630584"/>
                <a:gd name="connsiteX5" fmla="*/ 2340516 w 2403574"/>
                <a:gd name="connsiteY5" fmla="*/ 630584 h 630584"/>
                <a:gd name="connsiteX6" fmla="*/ 63058 w 2403574"/>
                <a:gd name="connsiteY6" fmla="*/ 630584 h 630584"/>
                <a:gd name="connsiteX7" fmla="*/ 0 w 2403574"/>
                <a:gd name="connsiteY7" fmla="*/ 567526 h 630584"/>
                <a:gd name="connsiteX8" fmla="*/ 0 w 2403574"/>
                <a:gd name="connsiteY8" fmla="*/ 63058 h 6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3574" h="630584">
                  <a:moveTo>
                    <a:pt x="0" y="63058"/>
                  </a:moveTo>
                  <a:cubicBezTo>
                    <a:pt x="0" y="28232"/>
                    <a:pt x="28232" y="0"/>
                    <a:pt x="63058" y="0"/>
                  </a:cubicBezTo>
                  <a:lnTo>
                    <a:pt x="2340516" y="0"/>
                  </a:lnTo>
                  <a:cubicBezTo>
                    <a:pt x="2375342" y="0"/>
                    <a:pt x="2403574" y="28232"/>
                    <a:pt x="2403574" y="63058"/>
                  </a:cubicBezTo>
                  <a:lnTo>
                    <a:pt x="2403574" y="567526"/>
                  </a:lnTo>
                  <a:cubicBezTo>
                    <a:pt x="2403574" y="602352"/>
                    <a:pt x="2375342" y="630584"/>
                    <a:pt x="2340516" y="630584"/>
                  </a:cubicBezTo>
                  <a:lnTo>
                    <a:pt x="63058" y="630584"/>
                  </a:lnTo>
                  <a:cubicBezTo>
                    <a:pt x="28232" y="630584"/>
                    <a:pt x="0" y="602352"/>
                    <a:pt x="0" y="567526"/>
                  </a:cubicBezTo>
                  <a:lnTo>
                    <a:pt x="0" y="630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05" tIns="105905" rIns="105905" bIns="105905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prstClr val="white"/>
                  </a:solidFill>
                  <a:latin typeface="Calibri"/>
                </a:rPr>
                <a:t>#2 No GPI or bolus-only GPI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324600" y="4248149"/>
              <a:ext cx="2054660" cy="517336"/>
            </a:xfrm>
            <a:custGeom>
              <a:avLst/>
              <a:gdLst>
                <a:gd name="connsiteX0" fmla="*/ 0 w 2403574"/>
                <a:gd name="connsiteY0" fmla="*/ 63058 h 630584"/>
                <a:gd name="connsiteX1" fmla="*/ 63058 w 2403574"/>
                <a:gd name="connsiteY1" fmla="*/ 0 h 630584"/>
                <a:gd name="connsiteX2" fmla="*/ 2340516 w 2403574"/>
                <a:gd name="connsiteY2" fmla="*/ 0 h 630584"/>
                <a:gd name="connsiteX3" fmla="*/ 2403574 w 2403574"/>
                <a:gd name="connsiteY3" fmla="*/ 63058 h 630584"/>
                <a:gd name="connsiteX4" fmla="*/ 2403574 w 2403574"/>
                <a:gd name="connsiteY4" fmla="*/ 567526 h 630584"/>
                <a:gd name="connsiteX5" fmla="*/ 2340516 w 2403574"/>
                <a:gd name="connsiteY5" fmla="*/ 630584 h 630584"/>
                <a:gd name="connsiteX6" fmla="*/ 63058 w 2403574"/>
                <a:gd name="connsiteY6" fmla="*/ 630584 h 630584"/>
                <a:gd name="connsiteX7" fmla="*/ 0 w 2403574"/>
                <a:gd name="connsiteY7" fmla="*/ 567526 h 630584"/>
                <a:gd name="connsiteX8" fmla="*/ 0 w 2403574"/>
                <a:gd name="connsiteY8" fmla="*/ 63058 h 6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3574" h="630584">
                  <a:moveTo>
                    <a:pt x="0" y="63058"/>
                  </a:moveTo>
                  <a:cubicBezTo>
                    <a:pt x="0" y="28232"/>
                    <a:pt x="28232" y="0"/>
                    <a:pt x="63058" y="0"/>
                  </a:cubicBezTo>
                  <a:lnTo>
                    <a:pt x="2340516" y="0"/>
                  </a:lnTo>
                  <a:cubicBezTo>
                    <a:pt x="2375342" y="0"/>
                    <a:pt x="2403574" y="28232"/>
                    <a:pt x="2403574" y="63058"/>
                  </a:cubicBezTo>
                  <a:lnTo>
                    <a:pt x="2403574" y="567526"/>
                  </a:lnTo>
                  <a:cubicBezTo>
                    <a:pt x="2403574" y="602352"/>
                    <a:pt x="2375342" y="630584"/>
                    <a:pt x="2340516" y="630584"/>
                  </a:cubicBezTo>
                  <a:lnTo>
                    <a:pt x="63058" y="630584"/>
                  </a:lnTo>
                  <a:cubicBezTo>
                    <a:pt x="28232" y="630584"/>
                    <a:pt x="0" y="602352"/>
                    <a:pt x="0" y="567526"/>
                  </a:cubicBezTo>
                  <a:lnTo>
                    <a:pt x="0" y="630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05" tIns="105905" rIns="105905" bIns="105905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prstClr val="white"/>
                  </a:solidFill>
                  <a:latin typeface="Calibri"/>
                </a:rPr>
                <a:t>#3 </a:t>
              </a:r>
              <a:r>
                <a:rPr lang="en-US" sz="2400" b="1" dirty="0" err="1">
                  <a:solidFill>
                    <a:prstClr val="white"/>
                  </a:solidFill>
                  <a:latin typeface="Calibri"/>
                </a:rPr>
                <a:t>Perclose</a:t>
              </a:r>
              <a:endParaRPr lang="en-US" sz="2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6" name="Picture 15" descr="heart and vascular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77800"/>
            <a:ext cx="2239992" cy="74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6872" y="1415968"/>
            <a:ext cx="923330" cy="21826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 defTabSz="1219170"/>
            <a:r>
              <a:rPr lang="en-US" sz="2400" u="sng" dirty="0">
                <a:solidFill>
                  <a:prstClr val="black"/>
                </a:solidFill>
                <a:latin typeface="Calibri"/>
              </a:rPr>
              <a:t>Step 1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Assess bleed risk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0845" y="4666644"/>
            <a:ext cx="923330" cy="15672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 defTabSz="1219170"/>
            <a:r>
              <a:rPr lang="en-US" sz="2400" u="sng" dirty="0">
                <a:solidFill>
                  <a:prstClr val="black"/>
                </a:solidFill>
                <a:latin typeface="Calibri"/>
              </a:rPr>
              <a:t>Step 2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Choose BAS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6256" y="6369289"/>
            <a:ext cx="583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**For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Impella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implement #2 and #3 above**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45013" y="5274903"/>
            <a:ext cx="122725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867" dirty="0">
                <a:solidFill>
                  <a:prstClr val="black"/>
                </a:solidFill>
                <a:latin typeface="Calibri"/>
              </a:rPr>
              <a:t>Access site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59544" y="5269767"/>
            <a:ext cx="197772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1867" dirty="0" err="1">
                <a:solidFill>
                  <a:prstClr val="black"/>
                </a:solidFill>
                <a:latin typeface="Calibri"/>
              </a:rPr>
              <a:t>GPIIb</a:t>
            </a:r>
            <a:r>
              <a:rPr lang="en-US" sz="1867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867" dirty="0" err="1">
                <a:solidFill>
                  <a:prstClr val="black"/>
                </a:solidFill>
                <a:latin typeface="Calibri"/>
              </a:rPr>
              <a:t>IIIa</a:t>
            </a:r>
            <a:r>
              <a:rPr lang="en-US" sz="1867" dirty="0">
                <a:solidFill>
                  <a:prstClr val="black"/>
                </a:solidFill>
                <a:latin typeface="Calibri"/>
              </a:rPr>
              <a:t> inhibitor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11072" y="5280577"/>
            <a:ext cx="158940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1867" dirty="0">
                <a:solidFill>
                  <a:prstClr val="black"/>
                </a:solidFill>
                <a:latin typeface="Calibri"/>
              </a:rPr>
              <a:t>Closure device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231758" y="1095080"/>
            <a:ext cx="10140140" cy="2756683"/>
            <a:chOff x="1524000" y="820229"/>
            <a:chExt cx="6095999" cy="2207641"/>
          </a:xfrm>
        </p:grpSpPr>
        <p:sp>
          <p:nvSpPr>
            <p:cNvPr id="37" name="Freeform 36"/>
            <p:cNvSpPr/>
            <p:nvPr/>
          </p:nvSpPr>
          <p:spPr>
            <a:xfrm>
              <a:off x="3718559" y="891444"/>
              <a:ext cx="3901440" cy="569714"/>
            </a:xfrm>
            <a:custGeom>
              <a:avLst/>
              <a:gdLst>
                <a:gd name="connsiteX0" fmla="*/ 94954 w 569714"/>
                <a:gd name="connsiteY0" fmla="*/ 0 h 3901440"/>
                <a:gd name="connsiteX1" fmla="*/ 474760 w 569714"/>
                <a:gd name="connsiteY1" fmla="*/ 0 h 3901440"/>
                <a:gd name="connsiteX2" fmla="*/ 569714 w 569714"/>
                <a:gd name="connsiteY2" fmla="*/ 94954 h 3901440"/>
                <a:gd name="connsiteX3" fmla="*/ 569714 w 569714"/>
                <a:gd name="connsiteY3" fmla="*/ 3901440 h 3901440"/>
                <a:gd name="connsiteX4" fmla="*/ 569714 w 569714"/>
                <a:gd name="connsiteY4" fmla="*/ 3901440 h 3901440"/>
                <a:gd name="connsiteX5" fmla="*/ 0 w 569714"/>
                <a:gd name="connsiteY5" fmla="*/ 3901440 h 3901440"/>
                <a:gd name="connsiteX6" fmla="*/ 0 w 569714"/>
                <a:gd name="connsiteY6" fmla="*/ 3901440 h 3901440"/>
                <a:gd name="connsiteX7" fmla="*/ 0 w 569714"/>
                <a:gd name="connsiteY7" fmla="*/ 94954 h 3901440"/>
                <a:gd name="connsiteX8" fmla="*/ 94954 w 569714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714" h="3901440">
                  <a:moveTo>
                    <a:pt x="569714" y="650251"/>
                  </a:moveTo>
                  <a:lnTo>
                    <a:pt x="569714" y="3251189"/>
                  </a:lnTo>
                  <a:cubicBezTo>
                    <a:pt x="569714" y="3610315"/>
                    <a:pt x="563506" y="3901440"/>
                    <a:pt x="555848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5848" y="0"/>
                  </a:lnTo>
                  <a:cubicBezTo>
                    <a:pt x="563506" y="0"/>
                    <a:pt x="569714" y="291125"/>
                    <a:pt x="569714" y="650251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361" tIns="80260" rIns="123440" bIns="80263" numCol="1" spcCol="1270" anchor="ctr" anchorCtr="0">
              <a:noAutofit/>
            </a:bodyPr>
            <a:lstStyle/>
            <a:p>
              <a:pPr marL="0" lvl="1" defTabSz="100750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667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  Consider 1 bleed avoidance strategy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524000" y="820229"/>
              <a:ext cx="2194560" cy="712142"/>
            </a:xfrm>
            <a:custGeom>
              <a:avLst/>
              <a:gdLst>
                <a:gd name="connsiteX0" fmla="*/ 0 w 2194560"/>
                <a:gd name="connsiteY0" fmla="*/ 118693 h 712142"/>
                <a:gd name="connsiteX1" fmla="*/ 118693 w 2194560"/>
                <a:gd name="connsiteY1" fmla="*/ 0 h 712142"/>
                <a:gd name="connsiteX2" fmla="*/ 2075867 w 2194560"/>
                <a:gd name="connsiteY2" fmla="*/ 0 h 712142"/>
                <a:gd name="connsiteX3" fmla="*/ 2194560 w 2194560"/>
                <a:gd name="connsiteY3" fmla="*/ 118693 h 712142"/>
                <a:gd name="connsiteX4" fmla="*/ 2194560 w 2194560"/>
                <a:gd name="connsiteY4" fmla="*/ 593449 h 712142"/>
                <a:gd name="connsiteX5" fmla="*/ 2075867 w 2194560"/>
                <a:gd name="connsiteY5" fmla="*/ 712142 h 712142"/>
                <a:gd name="connsiteX6" fmla="*/ 118693 w 2194560"/>
                <a:gd name="connsiteY6" fmla="*/ 712142 h 712142"/>
                <a:gd name="connsiteX7" fmla="*/ 0 w 2194560"/>
                <a:gd name="connsiteY7" fmla="*/ 593449 h 712142"/>
                <a:gd name="connsiteX8" fmla="*/ 0 w 2194560"/>
                <a:gd name="connsiteY8" fmla="*/ 118693 h 71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712142">
                  <a:moveTo>
                    <a:pt x="0" y="118693"/>
                  </a:moveTo>
                  <a:cubicBezTo>
                    <a:pt x="0" y="53141"/>
                    <a:pt x="53141" y="0"/>
                    <a:pt x="118693" y="0"/>
                  </a:cubicBezTo>
                  <a:lnTo>
                    <a:pt x="2075867" y="0"/>
                  </a:lnTo>
                  <a:cubicBezTo>
                    <a:pt x="2141419" y="0"/>
                    <a:pt x="2194560" y="53141"/>
                    <a:pt x="2194560" y="118693"/>
                  </a:cubicBezTo>
                  <a:lnTo>
                    <a:pt x="2194560" y="593449"/>
                  </a:lnTo>
                  <a:cubicBezTo>
                    <a:pt x="2194560" y="659001"/>
                    <a:pt x="2141419" y="712142"/>
                    <a:pt x="2075867" y="712142"/>
                  </a:cubicBezTo>
                  <a:lnTo>
                    <a:pt x="118693" y="712142"/>
                  </a:lnTo>
                  <a:cubicBezTo>
                    <a:pt x="53141" y="712142"/>
                    <a:pt x="0" y="659001"/>
                    <a:pt x="0" y="593449"/>
                  </a:cubicBezTo>
                  <a:lnTo>
                    <a:pt x="0" y="1186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92" tIns="117472" rIns="188592" bIns="117472" numCol="1" spcCol="1270" anchor="ctr" anchorCtr="0">
              <a:noAutofit/>
            </a:bodyPr>
            <a:lstStyle/>
            <a:p>
              <a:pPr algn="ctr" defTabSz="1659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dirty="0">
                  <a:solidFill>
                    <a:prstClr val="white"/>
                  </a:solidFill>
                  <a:latin typeface="Calibri"/>
                </a:rPr>
                <a:t>Low: ≤ 25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718559" y="1639193"/>
              <a:ext cx="3901440" cy="569714"/>
            </a:xfrm>
            <a:custGeom>
              <a:avLst/>
              <a:gdLst>
                <a:gd name="connsiteX0" fmla="*/ 94954 w 569714"/>
                <a:gd name="connsiteY0" fmla="*/ 0 h 3901440"/>
                <a:gd name="connsiteX1" fmla="*/ 474760 w 569714"/>
                <a:gd name="connsiteY1" fmla="*/ 0 h 3901440"/>
                <a:gd name="connsiteX2" fmla="*/ 569714 w 569714"/>
                <a:gd name="connsiteY2" fmla="*/ 94954 h 3901440"/>
                <a:gd name="connsiteX3" fmla="*/ 569714 w 569714"/>
                <a:gd name="connsiteY3" fmla="*/ 3901440 h 3901440"/>
                <a:gd name="connsiteX4" fmla="*/ 569714 w 569714"/>
                <a:gd name="connsiteY4" fmla="*/ 3901440 h 3901440"/>
                <a:gd name="connsiteX5" fmla="*/ 0 w 569714"/>
                <a:gd name="connsiteY5" fmla="*/ 3901440 h 3901440"/>
                <a:gd name="connsiteX6" fmla="*/ 0 w 569714"/>
                <a:gd name="connsiteY6" fmla="*/ 3901440 h 3901440"/>
                <a:gd name="connsiteX7" fmla="*/ 0 w 569714"/>
                <a:gd name="connsiteY7" fmla="*/ 94954 h 3901440"/>
                <a:gd name="connsiteX8" fmla="*/ 94954 w 569714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714" h="3901440">
                  <a:moveTo>
                    <a:pt x="569714" y="650251"/>
                  </a:moveTo>
                  <a:lnTo>
                    <a:pt x="569714" y="3251189"/>
                  </a:lnTo>
                  <a:cubicBezTo>
                    <a:pt x="569714" y="3610315"/>
                    <a:pt x="563506" y="3901440"/>
                    <a:pt x="555848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5848" y="0"/>
                  </a:lnTo>
                  <a:cubicBezTo>
                    <a:pt x="563506" y="0"/>
                    <a:pt x="569714" y="291125"/>
                    <a:pt x="569714" y="650251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361" tIns="80260" rIns="123440" bIns="80263" numCol="1" spcCol="1270" anchor="ctr" anchorCtr="0">
              <a:noAutofit/>
            </a:bodyPr>
            <a:lstStyle/>
            <a:p>
              <a:pPr marL="0" lvl="1" defTabSz="100750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667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  Implement 1 bleed avoidance strategy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524000" y="1567978"/>
              <a:ext cx="2194560" cy="712142"/>
            </a:xfrm>
            <a:custGeom>
              <a:avLst/>
              <a:gdLst>
                <a:gd name="connsiteX0" fmla="*/ 0 w 2194560"/>
                <a:gd name="connsiteY0" fmla="*/ 118693 h 712142"/>
                <a:gd name="connsiteX1" fmla="*/ 118693 w 2194560"/>
                <a:gd name="connsiteY1" fmla="*/ 0 h 712142"/>
                <a:gd name="connsiteX2" fmla="*/ 2075867 w 2194560"/>
                <a:gd name="connsiteY2" fmla="*/ 0 h 712142"/>
                <a:gd name="connsiteX3" fmla="*/ 2194560 w 2194560"/>
                <a:gd name="connsiteY3" fmla="*/ 118693 h 712142"/>
                <a:gd name="connsiteX4" fmla="*/ 2194560 w 2194560"/>
                <a:gd name="connsiteY4" fmla="*/ 593449 h 712142"/>
                <a:gd name="connsiteX5" fmla="*/ 2075867 w 2194560"/>
                <a:gd name="connsiteY5" fmla="*/ 712142 h 712142"/>
                <a:gd name="connsiteX6" fmla="*/ 118693 w 2194560"/>
                <a:gd name="connsiteY6" fmla="*/ 712142 h 712142"/>
                <a:gd name="connsiteX7" fmla="*/ 0 w 2194560"/>
                <a:gd name="connsiteY7" fmla="*/ 593449 h 712142"/>
                <a:gd name="connsiteX8" fmla="*/ 0 w 2194560"/>
                <a:gd name="connsiteY8" fmla="*/ 118693 h 71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712142">
                  <a:moveTo>
                    <a:pt x="0" y="118693"/>
                  </a:moveTo>
                  <a:cubicBezTo>
                    <a:pt x="0" y="53141"/>
                    <a:pt x="53141" y="0"/>
                    <a:pt x="118693" y="0"/>
                  </a:cubicBezTo>
                  <a:lnTo>
                    <a:pt x="2075867" y="0"/>
                  </a:lnTo>
                  <a:cubicBezTo>
                    <a:pt x="2141419" y="0"/>
                    <a:pt x="2194560" y="53141"/>
                    <a:pt x="2194560" y="118693"/>
                  </a:cubicBezTo>
                  <a:lnTo>
                    <a:pt x="2194560" y="593449"/>
                  </a:lnTo>
                  <a:cubicBezTo>
                    <a:pt x="2194560" y="659001"/>
                    <a:pt x="2141419" y="712142"/>
                    <a:pt x="2075867" y="712142"/>
                  </a:cubicBezTo>
                  <a:lnTo>
                    <a:pt x="118693" y="712142"/>
                  </a:lnTo>
                  <a:cubicBezTo>
                    <a:pt x="53141" y="712142"/>
                    <a:pt x="0" y="659001"/>
                    <a:pt x="0" y="593449"/>
                  </a:cubicBezTo>
                  <a:lnTo>
                    <a:pt x="0" y="1186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92" tIns="117472" rIns="188592" bIns="117472" numCol="1" spcCol="1270" anchor="ctr" anchorCtr="0">
              <a:noAutofit/>
            </a:bodyPr>
            <a:lstStyle/>
            <a:p>
              <a:pPr algn="ctr" defTabSz="1659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dirty="0">
                  <a:solidFill>
                    <a:prstClr val="white"/>
                  </a:solidFill>
                  <a:latin typeface="Calibri"/>
                </a:rPr>
                <a:t>Mod: 26-65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18559" y="2386943"/>
              <a:ext cx="3901440" cy="569714"/>
            </a:xfrm>
            <a:custGeom>
              <a:avLst/>
              <a:gdLst>
                <a:gd name="connsiteX0" fmla="*/ 94954 w 569714"/>
                <a:gd name="connsiteY0" fmla="*/ 0 h 3901440"/>
                <a:gd name="connsiteX1" fmla="*/ 474760 w 569714"/>
                <a:gd name="connsiteY1" fmla="*/ 0 h 3901440"/>
                <a:gd name="connsiteX2" fmla="*/ 569714 w 569714"/>
                <a:gd name="connsiteY2" fmla="*/ 94954 h 3901440"/>
                <a:gd name="connsiteX3" fmla="*/ 569714 w 569714"/>
                <a:gd name="connsiteY3" fmla="*/ 3901440 h 3901440"/>
                <a:gd name="connsiteX4" fmla="*/ 569714 w 569714"/>
                <a:gd name="connsiteY4" fmla="*/ 3901440 h 3901440"/>
                <a:gd name="connsiteX5" fmla="*/ 0 w 569714"/>
                <a:gd name="connsiteY5" fmla="*/ 3901440 h 3901440"/>
                <a:gd name="connsiteX6" fmla="*/ 0 w 569714"/>
                <a:gd name="connsiteY6" fmla="*/ 3901440 h 3901440"/>
                <a:gd name="connsiteX7" fmla="*/ 0 w 569714"/>
                <a:gd name="connsiteY7" fmla="*/ 94954 h 3901440"/>
                <a:gd name="connsiteX8" fmla="*/ 94954 w 569714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714" h="3901440">
                  <a:moveTo>
                    <a:pt x="569714" y="650251"/>
                  </a:moveTo>
                  <a:lnTo>
                    <a:pt x="569714" y="3251189"/>
                  </a:lnTo>
                  <a:cubicBezTo>
                    <a:pt x="569714" y="3610315"/>
                    <a:pt x="563506" y="3901440"/>
                    <a:pt x="555848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5848" y="0"/>
                  </a:lnTo>
                  <a:cubicBezTo>
                    <a:pt x="563506" y="0"/>
                    <a:pt x="569714" y="291125"/>
                    <a:pt x="569714" y="650251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361" tIns="80260" rIns="123440" bIns="80263" numCol="1" spcCol="1270" anchor="ctr" anchorCtr="0">
              <a:noAutofit/>
            </a:bodyPr>
            <a:lstStyle/>
            <a:p>
              <a:pPr marL="0" lvl="1" defTabSz="100750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667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  Implement 2 bleed avoidance strategies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524000" y="2315728"/>
              <a:ext cx="2194560" cy="712142"/>
            </a:xfrm>
            <a:custGeom>
              <a:avLst/>
              <a:gdLst>
                <a:gd name="connsiteX0" fmla="*/ 0 w 2194560"/>
                <a:gd name="connsiteY0" fmla="*/ 118693 h 712142"/>
                <a:gd name="connsiteX1" fmla="*/ 118693 w 2194560"/>
                <a:gd name="connsiteY1" fmla="*/ 0 h 712142"/>
                <a:gd name="connsiteX2" fmla="*/ 2075867 w 2194560"/>
                <a:gd name="connsiteY2" fmla="*/ 0 h 712142"/>
                <a:gd name="connsiteX3" fmla="*/ 2194560 w 2194560"/>
                <a:gd name="connsiteY3" fmla="*/ 118693 h 712142"/>
                <a:gd name="connsiteX4" fmla="*/ 2194560 w 2194560"/>
                <a:gd name="connsiteY4" fmla="*/ 593449 h 712142"/>
                <a:gd name="connsiteX5" fmla="*/ 2075867 w 2194560"/>
                <a:gd name="connsiteY5" fmla="*/ 712142 h 712142"/>
                <a:gd name="connsiteX6" fmla="*/ 118693 w 2194560"/>
                <a:gd name="connsiteY6" fmla="*/ 712142 h 712142"/>
                <a:gd name="connsiteX7" fmla="*/ 0 w 2194560"/>
                <a:gd name="connsiteY7" fmla="*/ 593449 h 712142"/>
                <a:gd name="connsiteX8" fmla="*/ 0 w 2194560"/>
                <a:gd name="connsiteY8" fmla="*/ 118693 h 71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712142">
                  <a:moveTo>
                    <a:pt x="0" y="118693"/>
                  </a:moveTo>
                  <a:cubicBezTo>
                    <a:pt x="0" y="53141"/>
                    <a:pt x="53141" y="0"/>
                    <a:pt x="118693" y="0"/>
                  </a:cubicBezTo>
                  <a:lnTo>
                    <a:pt x="2075867" y="0"/>
                  </a:lnTo>
                  <a:cubicBezTo>
                    <a:pt x="2141419" y="0"/>
                    <a:pt x="2194560" y="53141"/>
                    <a:pt x="2194560" y="118693"/>
                  </a:cubicBezTo>
                  <a:lnTo>
                    <a:pt x="2194560" y="593449"/>
                  </a:lnTo>
                  <a:cubicBezTo>
                    <a:pt x="2194560" y="659001"/>
                    <a:pt x="2141419" y="712142"/>
                    <a:pt x="2075867" y="712142"/>
                  </a:cubicBezTo>
                  <a:lnTo>
                    <a:pt x="118693" y="712142"/>
                  </a:lnTo>
                  <a:cubicBezTo>
                    <a:pt x="53141" y="712142"/>
                    <a:pt x="0" y="659001"/>
                    <a:pt x="0" y="593449"/>
                  </a:cubicBezTo>
                  <a:lnTo>
                    <a:pt x="0" y="1186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92" tIns="117472" rIns="188592" bIns="117472" numCol="1" spcCol="1270" anchor="ctr" anchorCtr="0">
              <a:noAutofit/>
            </a:bodyPr>
            <a:lstStyle/>
            <a:p>
              <a:pPr algn="ctr" defTabSz="1659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dirty="0">
                  <a:solidFill>
                    <a:prstClr val="white"/>
                  </a:solidFill>
                  <a:latin typeface="Calibri"/>
                </a:rPr>
                <a:t>High: &gt; 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110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#40 Historical Data</a:t>
            </a:r>
          </a:p>
        </p:txBody>
      </p:sp>
      <p:pic>
        <p:nvPicPr>
          <p:cNvPr id="76802" name="Picture 2" descr="C:\Users\jvarner\Desktop\D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758" y="1547144"/>
            <a:ext cx="11234428" cy="316992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97813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7199-46EF-4936-96DA-53052D6A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41304"/>
            <a:ext cx="10972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E9C74-B1AB-4B08-B674-F618CA048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2" y="1484304"/>
            <a:ext cx="7558087" cy="4416433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35571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CF54-B104-4016-B498-13EEB727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Team Roster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30E19-E78D-4195-8EF5-096750A0B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0221"/>
            <a:ext cx="6005513" cy="4786314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Multidisciplinary Team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Identify Champion and Roles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Submit to NCDR within 45 days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ncdr@acc.org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ncdrmail@acc.org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642C4-AEE4-4F5F-8D48-8692B7703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065" y="1947867"/>
            <a:ext cx="4038600" cy="37338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26613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CF54-B104-4016-B498-13EEB727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30E19-E78D-4195-8EF5-096750A0B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35200"/>
            <a:ext cx="11252200" cy="3890964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All Webinars are archived and available for review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Webinar #7 January 22, 2020 </a:t>
            </a: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90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E4B5-8FD3-4D9B-825E-69631179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7F93A-FCAB-4A6A-8975-43217B00C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7FC23-3CD8-4047-95B9-C4F5D52FF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1" y="0"/>
            <a:ext cx="11370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22C0-B60D-4DDC-8BB1-92D72E46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F347-317D-415D-90D0-8B507801A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08100"/>
            <a:ext cx="11684000" cy="4963159"/>
          </a:xfrm>
        </p:spPr>
        <p:txBody>
          <a:bodyPr/>
          <a:lstStyle/>
          <a:p>
            <a:pPr marL="685783" indent="-685783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Welcome and Introductions</a:t>
            </a:r>
          </a:p>
          <a:p>
            <a:pPr marL="685783" indent="-685783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Overview of Metric #40 PCI In-Hospital Risk Standardized Bleeding</a:t>
            </a:r>
          </a:p>
          <a:p>
            <a:pPr marL="685783" indent="-685783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Shared Best Practices – How a Risk Model Tool was Successfully Integrated into an EMR </a:t>
            </a:r>
          </a:p>
          <a:p>
            <a:pPr marL="742950" indent="-742950">
              <a:lnSpc>
                <a:spcPct val="150000"/>
              </a:lnSpc>
              <a:buAutoNum type="arabicPeriod" startAt="4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Q&amp;A</a:t>
            </a:r>
          </a:p>
          <a:p>
            <a:pPr marL="742950" indent="-742950">
              <a:lnSpc>
                <a:spcPct val="150000"/>
              </a:lnSpc>
              <a:buAutoNum type="arabicPeriod" startAt="4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Announcements</a:t>
            </a:r>
          </a:p>
          <a:p>
            <a:pPr marL="685783" indent="-685783">
              <a:buFont typeface="+mj-lt"/>
              <a:buAutoNum type="arabicPeriod"/>
            </a:pPr>
            <a:endParaRPr lang="en-US" sz="3600" dirty="0"/>
          </a:p>
          <a:p>
            <a:pPr marL="304792" indent="-304792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984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798" y="1835226"/>
            <a:ext cx="5892800" cy="38607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PCI in-hospital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risk standardized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rate of bleeding events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(all patients)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3EEB9-815C-4668-BCFA-3E58885AE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222">
            <a:off x="726314" y="336626"/>
            <a:ext cx="51036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62ED9F-825C-4D6C-AF4F-A4078EC6AB6B}"/>
              </a:ext>
            </a:extLst>
          </p:cNvPr>
          <p:cNvSpPr txBox="1">
            <a:spLocks/>
          </p:cNvSpPr>
          <p:nvPr/>
        </p:nvSpPr>
        <p:spPr bwMode="auto">
          <a:xfrm>
            <a:off x="119101" y="271917"/>
            <a:ext cx="12072899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Performance Measure #40: </a:t>
            </a:r>
          </a:p>
        </p:txBody>
      </p:sp>
    </p:spTree>
    <p:extLst>
      <p:ext uri="{BB962C8B-B14F-4D97-AF65-F5344CB8AC3E}">
        <p14:creationId xmlns:p14="http://schemas.microsoft.com/office/powerpoint/2010/main" val="323144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774"/>
            <a:ext cx="12192000" cy="835025"/>
          </a:xfrm>
        </p:spPr>
        <p:txBody>
          <a:bodyPr/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Risk Standardized Bleeding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9" y="1971674"/>
            <a:ext cx="11137900" cy="4810125"/>
          </a:xfrm>
        </p:spPr>
        <p:txBody>
          <a:bodyPr/>
          <a:lstStyle/>
          <a:p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Hierarchical risk model</a:t>
            </a:r>
          </a:p>
          <a:p>
            <a:endParaRPr lang="en-US"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Predictive patient variables</a:t>
            </a:r>
          </a:p>
          <a:p>
            <a:endParaRPr lang="en-US"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Hospitals factors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99" dirty="0">
                <a:latin typeface="Calibri" panose="020F0502020204030204" pitchFamily="34" charset="0"/>
                <a:cs typeface="Calibri" panose="020F0502020204030204" pitchFamily="34" charset="0"/>
              </a:rPr>
              <a:t>Universal (performance measures, guidelines)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99" dirty="0">
                <a:latin typeface="Calibri" panose="020F0502020204030204" pitchFamily="34" charset="0"/>
                <a:cs typeface="Calibri" panose="020F0502020204030204" pitchFamily="34" charset="0"/>
              </a:rPr>
              <a:t>Specific (volume, location, academic)</a:t>
            </a:r>
          </a:p>
          <a:p>
            <a:endParaRPr lang="en-US"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91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C259A6-D102-47DF-AA28-D3259DABB11F}"/>
              </a:ext>
            </a:extLst>
          </p:cNvPr>
          <p:cNvSpPr txBox="1"/>
          <p:nvPr/>
        </p:nvSpPr>
        <p:spPr>
          <a:xfrm>
            <a:off x="9652000" y="5715001"/>
            <a:ext cx="2438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6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910"/>
            <a:ext cx="12192000" cy="1143000"/>
          </a:xfrm>
        </p:spPr>
        <p:txBody>
          <a:bodyPr/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PCI Bleeding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1" y="1500188"/>
            <a:ext cx="11645899" cy="4676477"/>
          </a:xfrm>
        </p:spPr>
        <p:txBody>
          <a:bodyPr/>
          <a:lstStyle/>
          <a:p>
            <a:pPr marL="0" indent="0">
              <a:buNone/>
            </a:pP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Any </a:t>
            </a:r>
            <a:r>
              <a:rPr lang="en-US" sz="3733" b="1" u="sng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of the following:</a:t>
            </a:r>
          </a:p>
          <a:p>
            <a:pPr marL="0" indent="0">
              <a:buNone/>
            </a:pPr>
            <a:endParaRPr lang="en-US"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783" indent="-685783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Bleeding event w/in 72 hours </a:t>
            </a:r>
            <a:r>
              <a:rPr lang="en-US" sz="2800" b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685783" indent="-685783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Hemorrhagic stroke </a:t>
            </a:r>
            <a:r>
              <a:rPr lang="en-US" sz="2800" b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685783" indent="-685783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Tamponade </a:t>
            </a:r>
            <a:r>
              <a:rPr lang="en-US" sz="2800" b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685783" indent="-685783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Transfusion for patients with a pre-procedure Hgb &gt;8 g/dL and pre-procedure Hgb not missing; </a:t>
            </a:r>
            <a:r>
              <a:rPr lang="en-US" sz="2800" b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783" indent="-685783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Absolute Hgb decrease from pre-PCI to post-PCI of ≥ 4 g/dL for patients with pre-procedure Hgb ≤ 16 g/dL or mechanical ventricular support device not used</a:t>
            </a:r>
          </a:p>
        </p:txBody>
      </p:sp>
    </p:spTree>
    <p:extLst>
      <p:ext uri="{BB962C8B-B14F-4D97-AF65-F5344CB8AC3E}">
        <p14:creationId xmlns:p14="http://schemas.microsoft.com/office/powerpoint/2010/main" val="273674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12192000" cy="1143000"/>
          </a:xfrm>
        </p:spPr>
        <p:txBody>
          <a:bodyPr/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Patient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0100"/>
            <a:ext cx="11061700" cy="4711699"/>
          </a:xfrm>
        </p:spPr>
        <p:txBody>
          <a:bodyPr/>
          <a:lstStyle/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Patient’s with PCI performed during the Episode of Care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Patient risk variables are obtained from the index PCI procedure</a:t>
            </a: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Exclude patients who died on the same day of the procedure</a:t>
            </a:r>
            <a:endParaRPr lang="en-US"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Exclude patients with CABG</a:t>
            </a:r>
          </a:p>
        </p:txBody>
      </p:sp>
    </p:spTree>
    <p:extLst>
      <p:ext uri="{BB962C8B-B14F-4D97-AF65-F5344CB8AC3E}">
        <p14:creationId xmlns:p14="http://schemas.microsoft.com/office/powerpoint/2010/main" val="24300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12192000" cy="1143000"/>
          </a:xfrm>
        </p:spPr>
        <p:txBody>
          <a:bodyPr/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Patient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0100"/>
            <a:ext cx="11061700" cy="4711699"/>
          </a:xfrm>
        </p:spPr>
        <p:txBody>
          <a:bodyPr/>
          <a:lstStyle/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Patient’s with PCI performed during the Episode of Care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Patient risk variables are obtained from the index PCI procedure</a:t>
            </a: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Exclude patients who died on the same day of the procedure</a:t>
            </a:r>
            <a:endParaRPr lang="en-US" sz="13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indent="-609585">
              <a:spcBef>
                <a:spcPts val="267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Exclude patients with CABG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55C1D49-C2C1-4B7F-8A16-FCEEE00109F0}"/>
              </a:ext>
            </a:extLst>
          </p:cNvPr>
          <p:cNvSpPr/>
          <p:nvPr/>
        </p:nvSpPr>
        <p:spPr>
          <a:xfrm>
            <a:off x="622300" y="1937084"/>
            <a:ext cx="10088880" cy="882316"/>
          </a:xfrm>
          <a:prstGeom prst="flowChartAlternateProcess">
            <a:avLst/>
          </a:prstGeom>
          <a:solidFill>
            <a:schemeClr val="accent1">
              <a:alpha val="37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16488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CC 16:9 Master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TH 2018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57B8"/>
      </a:accent2>
      <a:accent3>
        <a:srgbClr val="8DC8E8"/>
      </a:accent3>
      <a:accent4>
        <a:srgbClr val="00A9E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2236</Words>
  <Application>Microsoft Office PowerPoint</Application>
  <PresentationFormat>Widescreen</PresentationFormat>
  <Paragraphs>299</Paragraphs>
  <Slides>39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Amino</vt:lpstr>
      <vt:lpstr>Amino Medium</vt:lpstr>
      <vt:lpstr>Arial</vt:lpstr>
      <vt:lpstr>Calibri</vt:lpstr>
      <vt:lpstr>Courier New</vt:lpstr>
      <vt:lpstr>Franklin Gothic Book</vt:lpstr>
      <vt:lpstr>Franklin Gothic Medium</vt:lpstr>
      <vt:lpstr>Garamond</vt:lpstr>
      <vt:lpstr>Wingdings</vt:lpstr>
      <vt:lpstr>ACC 16:9 Master</vt:lpstr>
      <vt:lpstr>WTH 2018</vt:lpstr>
      <vt:lpstr>Office Theme</vt:lpstr>
      <vt:lpstr>PowerPoint Presentation</vt:lpstr>
      <vt:lpstr>Shared Best Practices  Implementing a Bleeding Risk Tool Into Your EHR </vt:lpstr>
      <vt:lpstr>PowerPoint Presentation</vt:lpstr>
      <vt:lpstr>Agenda</vt:lpstr>
      <vt:lpstr>PowerPoint Presentation</vt:lpstr>
      <vt:lpstr>Risk Standardized Bleeding</vt:lpstr>
      <vt:lpstr>PCI Bleeding Outcome</vt:lpstr>
      <vt:lpstr>Patient Eligibility</vt:lpstr>
      <vt:lpstr>Patient Eligibility</vt:lpstr>
      <vt:lpstr>Patient Eligibility</vt:lpstr>
      <vt:lpstr>Index PCI Procedure</vt:lpstr>
      <vt:lpstr>Index PCI Procedure</vt:lpstr>
      <vt:lpstr>Model Variables that Remained</vt:lpstr>
      <vt:lpstr>Patient Eligibility</vt:lpstr>
      <vt:lpstr>Patient Eligibility</vt:lpstr>
      <vt:lpstr>Hierarchical Risk Model</vt:lpstr>
      <vt:lpstr>Regression to the Mean</vt:lpstr>
      <vt:lpstr>Where are we now?</vt:lpstr>
      <vt:lpstr>Bleeding Risk Modeling</vt:lpstr>
      <vt:lpstr>RAB vs RSB</vt:lpstr>
      <vt:lpstr>What’s next?</vt:lpstr>
      <vt:lpstr>PCI Bleeding Outcome</vt:lpstr>
      <vt:lpstr>Reduce the Risk: pci bleed Campaign</vt:lpstr>
      <vt:lpstr>West Tennessee Healthcare</vt:lpstr>
      <vt:lpstr>West Tennessee Healthcare</vt:lpstr>
      <vt:lpstr>PCI Reduce the Risk Bleed Campaign</vt:lpstr>
      <vt:lpstr>Metric # 40</vt:lpstr>
      <vt:lpstr>Drill Down Data</vt:lpstr>
      <vt:lpstr>Old Business – Initiative updates</vt:lpstr>
      <vt:lpstr>Implementing a bleed risk tool in the EMR</vt:lpstr>
      <vt:lpstr>AFTER THE IT BUILD FREEZE</vt:lpstr>
      <vt:lpstr>PowerPoint Presentation</vt:lpstr>
      <vt:lpstr>PowerPoint Presentation</vt:lpstr>
      <vt:lpstr>CathPCI Bleed Risk Assessment</vt:lpstr>
      <vt:lpstr>Metric #40 Historical Data</vt:lpstr>
      <vt:lpstr>QUESTIONS?</vt:lpstr>
      <vt:lpstr>Team Roster</vt:lpstr>
      <vt:lpstr>Webinars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 Grigsby (ACCF Temporary)</dc:creator>
  <cp:lastModifiedBy>Susan Rogers</cp:lastModifiedBy>
  <cp:revision>75</cp:revision>
  <dcterms:created xsi:type="dcterms:W3CDTF">2019-02-12T20:10:19Z</dcterms:created>
  <dcterms:modified xsi:type="dcterms:W3CDTF">2019-11-07T15:20:11Z</dcterms:modified>
</cp:coreProperties>
</file>