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2" r:id="rId5"/>
    <p:sldMasterId id="2147483772" r:id="rId6"/>
    <p:sldMasterId id="2147483784" r:id="rId7"/>
    <p:sldMasterId id="2147483796" r:id="rId8"/>
  </p:sldMasterIdLst>
  <p:notesMasterIdLst>
    <p:notesMasterId r:id="rId44"/>
  </p:notesMasterIdLst>
  <p:sldIdLst>
    <p:sldId id="256" r:id="rId9"/>
    <p:sldId id="299" r:id="rId10"/>
    <p:sldId id="438" r:id="rId11"/>
    <p:sldId id="439" r:id="rId12"/>
    <p:sldId id="440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503" r:id="rId26"/>
    <p:sldId id="505" r:id="rId27"/>
    <p:sldId id="504" r:id="rId28"/>
    <p:sldId id="506" r:id="rId29"/>
    <p:sldId id="498" r:id="rId30"/>
    <p:sldId id="507" r:id="rId31"/>
    <p:sldId id="512" r:id="rId32"/>
    <p:sldId id="517" r:id="rId33"/>
    <p:sldId id="515" r:id="rId34"/>
    <p:sldId id="499" r:id="rId35"/>
    <p:sldId id="500" r:id="rId36"/>
    <p:sldId id="518" r:id="rId37"/>
    <p:sldId id="519" r:id="rId38"/>
    <p:sldId id="520" r:id="rId39"/>
    <p:sldId id="497" r:id="rId40"/>
    <p:sldId id="516" r:id="rId41"/>
    <p:sldId id="501" r:id="rId42"/>
    <p:sldId id="509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349" autoAdjust="0"/>
  </p:normalViewPr>
  <p:slideViewPr>
    <p:cSldViewPr>
      <p:cViewPr varScale="1">
        <p:scale>
          <a:sx n="71" d="100"/>
          <a:sy n="71" d="100"/>
        </p:scale>
        <p:origin x="106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223538563593342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C3-442E-8841-7B26114EFDD6}"/>
                </c:ext>
              </c:extLst>
            </c:dLbl>
            <c:dLbl>
              <c:idx val="1"/>
              <c:layout>
                <c:manualLayout>
                  <c:x val="0"/>
                  <c:y val="-0.28545556193836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C3-442E-8841-7B26114EFDD6}"/>
                </c:ext>
              </c:extLst>
            </c:dLbl>
            <c:dLbl>
              <c:idx val="2"/>
              <c:layout>
                <c:manualLayout>
                  <c:x val="0"/>
                  <c:y val="-0.213326631378824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C3-442E-8841-7B26114EFDD6}"/>
                </c:ext>
              </c:extLst>
            </c:dLbl>
            <c:dLbl>
              <c:idx val="3"/>
              <c:layout>
                <c:manualLayout>
                  <c:x val="0"/>
                  <c:y val="-0.24439258408217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3-442E-8841-7B26114EFDD6}"/>
                </c:ext>
              </c:extLst>
            </c:dLbl>
            <c:dLbl>
              <c:idx val="4"/>
              <c:layout>
                <c:manualLayout>
                  <c:x val="5.7108388678346506E-17"/>
                  <c:y val="-0.321293921737583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C3-442E-8841-7B26114EFD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C3-442E-8841-7B26114EFDD6}"/>
                </c:ext>
              </c:extLst>
            </c:dLbl>
            <c:dLbl>
              <c:idx val="6"/>
              <c:layout>
                <c:manualLayout>
                  <c:x val="1.1421677735669301E-16"/>
                  <c:y val="-0.213541196504041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C3-442E-8841-7B26114EFDD6}"/>
                </c:ext>
              </c:extLst>
            </c:dLbl>
            <c:dLbl>
              <c:idx val="7"/>
              <c:layout>
                <c:manualLayout>
                  <c:x val="-1.55751950179991E-3"/>
                  <c:y val="-7.4937938533503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C3-442E-8841-7B26114EFDD6}"/>
                </c:ext>
              </c:extLst>
            </c:dLbl>
            <c:dLbl>
              <c:idx val="8"/>
              <c:layout>
                <c:manualLayout>
                  <c:x val="0"/>
                  <c:y val="-0.3189075472214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C3-442E-8841-7B26114EFDD6}"/>
                </c:ext>
              </c:extLst>
            </c:dLbl>
            <c:dLbl>
              <c:idx val="9"/>
              <c:layout>
                <c:manualLayout>
                  <c:x val="0"/>
                  <c:y val="-0.246348973506763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C3-442E-8841-7B26114EFDD6}"/>
                </c:ext>
              </c:extLst>
            </c:dLbl>
            <c:dLbl>
              <c:idx val="10"/>
              <c:layout>
                <c:manualLayout>
                  <c:x val="-2.2843355471338602E-16"/>
                  <c:y val="-0.326733617824462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C3-442E-8841-7B26114EF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  <c:pt idx="4">
                  <c:v>E </c:v>
                </c:pt>
                <c:pt idx="5">
                  <c:v>F</c:v>
                </c:pt>
                <c:pt idx="6">
                  <c:v>G 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48</c:v>
                </c:pt>
                <c:pt idx="1">
                  <c:v>63</c:v>
                </c:pt>
                <c:pt idx="2">
                  <c:v>45</c:v>
                </c:pt>
                <c:pt idx="3">
                  <c:v>52</c:v>
                </c:pt>
                <c:pt idx="4">
                  <c:v>68</c:v>
                </c:pt>
                <c:pt idx="5">
                  <c:v>0</c:v>
                </c:pt>
                <c:pt idx="6">
                  <c:v>44</c:v>
                </c:pt>
                <c:pt idx="7">
                  <c:v>12</c:v>
                </c:pt>
                <c:pt idx="8">
                  <c:v>69</c:v>
                </c:pt>
                <c:pt idx="9">
                  <c:v>53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4-4363-8961-C524110B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104640"/>
        <c:axId val="79110528"/>
      </c:barChart>
      <c:catAx>
        <c:axId val="791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79110528"/>
        <c:crosses val="autoZero"/>
        <c:auto val="1"/>
        <c:lblAlgn val="ctr"/>
        <c:lblOffset val="100"/>
        <c:noMultiLvlLbl val="0"/>
      </c:catAx>
      <c:valAx>
        <c:axId val="7911052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79104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06D2-D0D6-49B5-B620-83930BAC118D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58558-A930-496B-9DB3-EC130800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i="1">
                <a:latin typeface="Arial" charset="0"/>
              </a:rPr>
              <a:t>Including the right people on your team is critical to a successful improvement effort.  Sharing your team composition illustrates your inclusion of all of the key stakeholders to make the project successful.</a:t>
            </a:r>
          </a:p>
          <a:p>
            <a:r>
              <a:rPr lang="en-US" altLang="en-US" i="1">
                <a:latin typeface="Arial" charset="0"/>
              </a:rPr>
              <a:t>It’s also an opportunity to acknowledge the team members for their contributions to the project.</a:t>
            </a:r>
          </a:p>
          <a:p>
            <a:endParaRPr lang="en-US" altLang="en-US">
              <a:latin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5608" indent="-290497">
              <a:defRPr>
                <a:solidFill>
                  <a:schemeClr val="tx1"/>
                </a:solidFill>
                <a:latin typeface="Arial" charset="0"/>
              </a:defRPr>
            </a:lvl2pPr>
            <a:lvl3pPr marL="1163574" indent="-231762">
              <a:defRPr>
                <a:solidFill>
                  <a:schemeClr val="tx1"/>
                </a:solidFill>
                <a:latin typeface="Arial" charset="0"/>
              </a:defRPr>
            </a:lvl3pPr>
            <a:lvl4pPr marL="1630273" indent="-231762">
              <a:defRPr>
                <a:solidFill>
                  <a:schemeClr val="tx1"/>
                </a:solidFill>
                <a:latin typeface="Arial" charset="0"/>
              </a:defRPr>
            </a:lvl4pPr>
            <a:lvl5pPr marL="2095384" indent="-231762">
              <a:defRPr>
                <a:solidFill>
                  <a:schemeClr val="tx1"/>
                </a:solidFill>
                <a:latin typeface="Arial" charset="0"/>
              </a:defRPr>
            </a:lvl5pPr>
            <a:lvl6pPr marL="2552559" indent="-231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9734" indent="-231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6908" indent="-231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4083" indent="-231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6AFD1-031A-4F4C-97AC-90792DECB8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4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7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02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Footnote reference for bleed calculator,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37552-27B9-4AE5-9BA7-1996636E8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7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jpe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C1F-08D7-419B-932C-36367874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6EE7-771B-4A39-9991-95905FBDF787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2EA2-5213-4A90-B733-38C91512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E441-CDE2-4F9D-8F64-E0B0D41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9DD9-DC2B-4C82-913F-CA6F6FE7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4A6C-158B-4F67-8F08-169A0660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7A4999B2-1EB4-4C9D-9A1B-140DE08B28C9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A064-54D6-4CB1-AFEE-99EC642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9F56-6DA7-405F-9ABB-342DF225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2094D85B-F2A4-41F8-B797-2728425D4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4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CBEE-B5F5-4067-85DB-1E06699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3EECE9E1-BCCA-4775-A84C-00F164369FEA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847F-A1DF-4269-AC05-EE11DCEB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827F-0316-4705-AD2F-4648B0CA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8CC6799C-9683-49AD-B333-58D820738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11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281C2-5308-4A0C-9E08-B947CEF1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C5DA3-65D0-4B88-8CAB-AF0659A66988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5037-0CA1-444C-9170-08218A9E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83AC-5025-4C5C-8D42-336771E2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57DC-24F8-4CF1-86DB-23A4F78EA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FE3AB-C132-4AF1-B6BF-26713941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63256-CFCB-49A6-A447-B0EEDB335936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CE04-6F5E-45BB-A031-E810963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8F9EB-3A66-4C3A-AE90-2D1A6617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DC079-95CC-4012-8975-E5873D7B1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4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0A113-0DE5-4CCF-9057-1FD01C0A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0E2EC-C6CA-4FD9-BB05-2D7A802FC727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E77D5-0EB6-4630-9529-C0D93DEF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9BF13-0E9F-4831-95F9-1858D3ED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12DC7-4E26-4144-8F18-7765115C0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0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858A47-2525-4FB3-8227-B83C46E5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2BA85-4522-4FA3-8A1F-AC6C60C0BD65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B888AF-7C02-4124-A9DA-6E0D771B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B37FB6-3432-4BFA-B1CE-5AFF7FD2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F18A9-8CC9-41ED-8631-1113D9499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8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55BE32-B1E0-463A-A6D7-54486A05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FF676-3176-4B77-91B9-94978A32AF74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3DE181-AB1E-41EA-9072-8391BB36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552A6D-6DD1-4D40-9347-D28A0EED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6974-1D96-401E-A8C7-B1BE816F5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2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CA0459-8C72-4590-9E29-DA19B753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C6050-93F1-4759-B76B-B0183365A8A7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2E627A-2842-4EB8-AC3E-27488688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D8788F-EE25-4A90-AEEA-3BBDA3D1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C7DC-8F78-4EE7-B471-C6965C981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81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B16D53-CC5F-49B5-BCA9-02699601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14E6F-6CDF-4027-9C01-1E4AD4068DAF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4FE923-BD46-41B5-857D-80976A4D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A1BC9B-8603-405E-8DBD-BD76FE45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CCB6F-59F2-42E5-9775-6CF77E1FF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03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D2BC7-F66A-4738-B70C-76CEB97A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B8C59-B92E-44DF-BE3B-054D1B04A81F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D59FFD-91F0-456D-95A3-4376736F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C05133-BB24-4C95-8D60-8F1A3F24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7098-7F80-470E-B558-4E8AB0081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62B1-0AC8-4A60-955D-F8D05673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3351F-0331-475A-8B6B-8751D443A663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F9A9-8BC1-4375-9711-6A12C54D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B88C-3C12-4E56-A235-BB2A66B2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4050-3F6D-403B-A84F-CF68B606B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2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08BF54-0405-4E01-AA46-0C8A0759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4406F-8799-4314-BA21-8D84C8354CAB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01DE4E-EF83-4BBF-8A52-A86BD472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523CF9-5708-47E6-B100-EF41ED76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A5F03-351D-4308-9AD8-BEAFF7DFE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97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E8400-71BC-494E-9557-85A13589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B89A9-B3FD-4A9D-9E90-74B40DCAD947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9F66-C26C-4FBC-9CA4-FB9BD73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8D21-396D-4E76-9D63-66128664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320F-433E-4AF8-93E9-3EB36553B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13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C506-F3CD-4B73-96C6-F5E304F0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2A71-1BD0-4B16-A0B1-0DFE40BDCE1D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FD40-818D-4ED3-9A34-8227B49D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FD10-A02C-4A91-956F-152E628F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ED2DB-1046-4699-B7F7-59D6D1022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9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2F174-6486-44BD-989F-A05A1E66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9CDC-044A-404C-9BF8-BD114441071E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A332-57B4-4C15-B9BC-7D3957D6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8605-37DA-43C2-8534-2B032BC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DE38-05E8-4325-89DB-0E1C4181D6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69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78D4-A422-4C58-916D-34189ADE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AD24-3528-48DC-8B55-79BBBDE3B548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8D0F-4D34-4EE5-A955-3DBACD74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BC1F4-D3E4-4BE8-8ACC-4100FC61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3C4E-06D3-4841-BA72-31651E88D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76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31C0E-1E8D-4A31-88C0-247B512A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6F23-C30B-4792-B3E2-5030BDBE49D2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DC9D-758B-40A0-AE20-D41248DC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B9CB-5A75-4B5A-ABC5-F0EF5DEF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C734-1F2C-48E9-AA53-B3FD1003E3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958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E7999-EBC6-4ABB-AD92-7867F0C1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0411-0BF1-42DF-A7A9-7FACB8F9E83D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0F5D6-E799-4A8A-B4E8-983BD340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38E1E1-5FAE-485E-A23C-A0AEA94A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293D-A417-4832-A0C8-597FED7474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064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B3DCDC-56BB-4857-B829-995FCD39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44C8-9FEE-4688-8CD6-AF6E17B7B7FF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F7E396-0A88-47F4-8D3F-8CECAD01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D998A3-F3B8-45B6-8763-2A029BA5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6FEC-A721-4AAA-9D86-81E75B1190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19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880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13CD8F-26C2-41BF-AFAB-EA809F96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37C0-0698-4D5E-B070-EB8D903F2188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807F2F-216B-46C8-BC2F-4A7506A3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37A150-DECA-46C0-8FBB-A2A9880A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845F-0551-49E0-96E0-D3C93359CE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86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728B-E491-46DF-A88C-6BFF3F65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03B9E-F2A5-43ED-B232-B350B4883582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57DC-DCEB-439F-A8AF-A5DECE3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6C4B-ABBD-48C5-97ED-B4F17041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7FE5-3A11-4C5B-8D51-7119BBA64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8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86CBE1-6CD2-43A3-B1F9-52ECD0C7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C64D-F488-4273-AB50-5A7B843D3027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B856B0-0A9B-4F22-9D0E-6A5E7906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9765A-9FCC-421B-90AF-6C86CFEC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9214-76B3-4DF3-A6FF-675CF5622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7110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9D14AF-695B-45F3-B706-F28BF61B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68AD-6D33-452E-8FA1-E0CB9545FC64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AA41C1-C5AD-4C48-8F3D-9294CAF2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1CA531-7B11-4A26-8FD0-2103E0D3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0FF5-F4BC-4EF2-BA1A-7A65F813A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42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7A888-1135-4AA0-A7F1-4FDDC29F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35A5-5AEF-4907-B018-6368DC05671A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AF75-2DF8-44D4-88F4-488663EB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B8C22-B77D-4C23-9CDA-D25D9FB4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C3EF-8744-4F3B-A273-9C5EB66E85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048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9A77-7170-475F-B68C-6FC30877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4B0F-7AE7-4B3E-B30B-C87567273398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9ACC-90D5-4D3B-A8C7-C7764E3F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46427-7A40-4020-8C49-E5F7B28B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092C-56F1-49EF-BE02-177C01929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1155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240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162800" y="4857750"/>
            <a:ext cx="18288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44583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798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8700"/>
            <a:ext cx="88392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71782" y="493575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FDD6CC-DA50-481D-8143-FBE286E7C4A7}" type="slidenum">
              <a:rPr lang="en-US" sz="900" smtClean="0">
                <a:solidFill>
                  <a:srgbClr val="044583"/>
                </a:solidFill>
              </a:rPr>
              <a:pPr/>
              <a:t>‹#›</a:t>
            </a:fld>
            <a:endParaRPr lang="en-US" sz="900" dirty="0">
              <a:solidFill>
                <a:srgbClr val="04458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51" y="2914650"/>
            <a:ext cx="2486810" cy="21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1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1846659"/>
            <a:ext cx="1714500" cy="190738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2000250"/>
            <a:ext cx="5638800" cy="1600200"/>
          </a:xfrm>
        </p:spPr>
        <p:txBody>
          <a:bodyPr anchor="ctr"/>
          <a:lstStyle>
            <a:lvl1pPr marL="0" indent="0">
              <a:buNone/>
              <a:defRPr sz="21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95243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798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28700"/>
            <a:ext cx="4191000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8700"/>
            <a:ext cx="4191000" cy="3771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71782" y="493575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FDD6CC-DA50-481D-8143-FBE286E7C4A7}" type="slidenum">
              <a:rPr lang="en-US" sz="900" smtClean="0">
                <a:solidFill>
                  <a:srgbClr val="044583"/>
                </a:solidFill>
              </a:rPr>
              <a:pPr/>
              <a:t>‹#›</a:t>
            </a:fld>
            <a:endParaRPr lang="en-US" sz="900" dirty="0">
              <a:solidFill>
                <a:srgbClr val="044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80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3" y="1032643"/>
            <a:ext cx="4192818" cy="6024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71650"/>
            <a:ext cx="4191000" cy="30289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032643"/>
            <a:ext cx="4238388" cy="6024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1771650"/>
            <a:ext cx="4233491" cy="30289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771782" y="493575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FDD6CC-DA50-481D-8143-FBE286E7C4A7}" type="slidenum">
              <a:rPr lang="en-US" sz="900" smtClean="0">
                <a:solidFill>
                  <a:srgbClr val="044583"/>
                </a:solidFill>
              </a:rPr>
              <a:pPr/>
              <a:t>‹#›</a:t>
            </a:fld>
            <a:endParaRPr lang="en-US" sz="900" dirty="0">
              <a:solidFill>
                <a:srgbClr val="044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42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798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771782" y="4935751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FDD6CC-DA50-481D-8143-FBE286E7C4A7}" type="slidenum">
              <a:rPr lang="en-US" sz="900" smtClean="0">
                <a:solidFill>
                  <a:srgbClr val="044583"/>
                </a:solidFill>
              </a:rPr>
              <a:pPr/>
              <a:t>‹#›</a:t>
            </a:fld>
            <a:endParaRPr lang="en-US" sz="900" dirty="0">
              <a:solidFill>
                <a:srgbClr val="044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638A40-ED5B-4A3B-A555-F781413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41B85-D29F-4A24-9C6B-13E60135BBB8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54DC6-5AFD-4091-A934-279806B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33D4F-6A7F-4709-86F2-D73A668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B3C6-11F4-4694-8625-3EBA1942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70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771782" y="491490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FDD6CC-DA50-481D-8143-FBE286E7C4A7}" type="slidenum">
              <a:rPr lang="en-US" sz="900" smtClean="0">
                <a:solidFill>
                  <a:srgbClr val="044583"/>
                </a:solidFill>
              </a:rPr>
              <a:pPr/>
              <a:t>‹#›</a:t>
            </a:fld>
            <a:endParaRPr lang="en-US" sz="900" dirty="0">
              <a:solidFill>
                <a:srgbClr val="044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9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24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86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189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95275"/>
            <a:ext cx="1809750" cy="399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95275"/>
            <a:ext cx="5276850" cy="399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176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263745" y="3492287"/>
            <a:ext cx="4844144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63745" y="4192105"/>
            <a:ext cx="4858659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31" y="2799653"/>
            <a:ext cx="2786930" cy="2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20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orate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263745" y="3492287"/>
            <a:ext cx="4844144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63745" y="4192105"/>
            <a:ext cx="4858659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31" y="2799653"/>
            <a:ext cx="2786930" cy="2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tudents with Dr  McDougle (3)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94" y="301901"/>
            <a:ext cx="2694334" cy="1828691"/>
          </a:xfrm>
          <a:prstGeom prst="rect">
            <a:avLst/>
          </a:prstGeom>
        </p:spPr>
      </p:pic>
      <p:pic>
        <p:nvPicPr>
          <p:cNvPr id="4" name="Picture 3" descr="OSU 12-3-12 - Lab11435_e0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039" y="300790"/>
            <a:ext cx="3138803" cy="1834816"/>
          </a:xfrm>
          <a:prstGeom prst="rect">
            <a:avLst/>
          </a:prstGeom>
        </p:spPr>
      </p:pic>
      <p:pic>
        <p:nvPicPr>
          <p:cNvPr id="6" name="Picture 5" descr="clinical staff with patient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632" y="300790"/>
            <a:ext cx="2413000" cy="1836233"/>
          </a:xfrm>
          <a:prstGeom prst="rect">
            <a:avLst/>
          </a:prstGeom>
        </p:spPr>
      </p:pic>
      <p:pic>
        <p:nvPicPr>
          <p:cNvPr id="7" name="Picture 6" descr="Block O12584_bkg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26" y="294648"/>
            <a:ext cx="8243511" cy="18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5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rporate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263745" y="3492287"/>
            <a:ext cx="4844144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63745" y="4192105"/>
            <a:ext cx="4858659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31" y="2799653"/>
            <a:ext cx="2786930" cy="2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23" y="294648"/>
            <a:ext cx="8245545" cy="18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603505" y="180100"/>
            <a:ext cx="8088599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3504" y="938213"/>
            <a:ext cx="8113564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spcBef>
                <a:spcPts val="450"/>
              </a:spcBef>
              <a:defRPr sz="1650"/>
            </a:lvl2pPr>
            <a:lvl3pPr>
              <a:spcBef>
                <a:spcPts val="450"/>
              </a:spcBef>
              <a:defRPr sz="16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4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603505" y="180100"/>
            <a:ext cx="8088599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4DCC7-FE38-4A72-A471-A124B5C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E209A-5EA8-40AD-B272-EE73F1D8B53E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95DA2-0117-4D38-85C4-53AFB326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4579D-5488-40D9-9882-2638215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0DB2-9800-4F7F-8E18-CC6CEF73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33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-Corn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603504" y="180100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3504" y="938213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 marL="217885" indent="-217885"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450"/>
              </a:spcBef>
              <a:defRPr sz="1650"/>
            </a:lvl2pPr>
            <a:lvl3pPr>
              <a:spcBef>
                <a:spcPts val="450"/>
              </a:spcBef>
              <a:defRPr sz="16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6704998" y="4793825"/>
            <a:ext cx="2240825" cy="241395"/>
            <a:chOff x="487363" y="2840038"/>
            <a:chExt cx="8167687" cy="1173162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902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option 2-corn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603504" y="180100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6704998" y="4793825"/>
            <a:ext cx="2240825" cy="241395"/>
            <a:chOff x="487363" y="2840038"/>
            <a:chExt cx="8167687" cy="1173162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4227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1890421"/>
            <a:ext cx="6335486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2682292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35" y="4051187"/>
            <a:ext cx="2786930" cy="2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65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orate 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06727"/>
            <a:ext cx="9144000" cy="2936773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1459030"/>
            <a:ext cx="6335486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2289615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35" y="4051187"/>
            <a:ext cx="2786930" cy="29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94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557742" y="689572"/>
            <a:ext cx="5407554" cy="496291"/>
          </a:xfrm>
          <a:prstGeom prst="rect">
            <a:avLst/>
          </a:prstGeom>
          <a:noFill/>
        </p:spPr>
        <p:txBody>
          <a:bodyPr bIns="91440" rtlCol="0" anchor="b">
            <a:noAutofit/>
          </a:bodyPr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57743" y="1368228"/>
            <a:ext cx="5395383" cy="3248025"/>
          </a:xfrm>
          <a:prstGeom prst="rect">
            <a:avLst/>
          </a:prstGeom>
        </p:spPr>
        <p:txBody>
          <a:bodyPr anchor="t">
            <a:noAutofit/>
          </a:bodyPr>
          <a:lstStyle>
            <a:lvl1pPr marL="214313" indent="-214313">
              <a:spcBef>
                <a:spcPts val="1350"/>
              </a:spcBef>
              <a:buFont typeface="Arial" panose="020B0604020202020204" pitchFamily="34" charset="0"/>
              <a:buChar char="•"/>
              <a:defRPr sz="1650" b="1">
                <a:solidFill>
                  <a:schemeClr val="accent1"/>
                </a:solidFill>
              </a:defRPr>
            </a:lvl1pPr>
            <a:lvl2pPr marL="514350" indent="-171450">
              <a:spcBef>
                <a:spcPts val="450"/>
              </a:spcBef>
              <a:buFont typeface="Arial" panose="020B0604020202020204" pitchFamily="34" charset="0"/>
              <a:buChar char="‒"/>
              <a:defRPr sz="1500"/>
            </a:lvl2pPr>
            <a:lvl3pPr marL="857250" indent="-171450">
              <a:spcBef>
                <a:spcPts val="450"/>
              </a:spcBef>
              <a:buFont typeface="Arial" panose="020B0604020202020204" pitchFamily="34" charset="0"/>
              <a:buChar char="•"/>
              <a:defRPr sz="165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704998" y="4793825"/>
            <a:ext cx="2240825" cy="241395"/>
            <a:chOff x="487363" y="2840038"/>
            <a:chExt cx="8167687" cy="1173162"/>
          </a:xfrm>
        </p:grpSpPr>
        <p:sp>
          <p:nvSpPr>
            <p:cNvPr id="17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4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2136">
          <p15:clr>
            <a:srgbClr val="FBAE40"/>
          </p15:clr>
        </p15:guide>
        <p15:guide id="3" pos="232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3295284"/>
            <a:ext cx="6335486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4160799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0" y="2019586"/>
            <a:ext cx="3055347" cy="3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451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533202" y="3612399"/>
            <a:ext cx="5462585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33202" y="4326322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5922336" y="4409854"/>
            <a:ext cx="2838893" cy="55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02" y="3042074"/>
            <a:ext cx="3272355" cy="3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310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- No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603504" y="180100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03504" y="938213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spcBef>
                <a:spcPts val="450"/>
              </a:spcBef>
              <a:defRPr sz="1800"/>
            </a:lvl2pPr>
            <a:lvl3pPr>
              <a:spcBef>
                <a:spcPts val="450"/>
              </a:spcBef>
              <a:defRPr sz="16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26514" y="4713140"/>
            <a:ext cx="2240825" cy="241395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709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3504" y="179785"/>
            <a:ext cx="8081586" cy="5941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34925" y="4965075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4296" y="2509345"/>
            <a:ext cx="6966858" cy="594122"/>
          </a:xfrm>
        </p:spPr>
        <p:txBody>
          <a:bodyPr/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34925" y="4965075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4F7900-B33D-4122-A0FC-D79E5F15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0B407-8777-4C49-B866-F3149A104E46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DE45C7-32A9-4502-86F1-BA5C281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1A9696-5EFB-4D3F-A876-783C1B1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64BE-7F23-441A-B54E-F63417F61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51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34925" y="4965075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5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34925" y="4965075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275439" y="4673395"/>
            <a:ext cx="2868561" cy="470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2883782" y="3568690"/>
            <a:ext cx="3289085" cy="354320"/>
            <a:chOff x="487363" y="2840038"/>
            <a:chExt cx="8167687" cy="1173162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9537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891323" y="193712"/>
            <a:ext cx="3960062" cy="623762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912251" y="931492"/>
            <a:ext cx="3932611" cy="3701645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950"/>
            </a:lvl1pPr>
            <a:lvl2pPr>
              <a:spcBef>
                <a:spcPts val="450"/>
              </a:spcBef>
              <a:defRPr sz="1800"/>
            </a:lvl2pPr>
            <a:lvl3pPr>
              <a:spcBef>
                <a:spcPts val="450"/>
              </a:spcBef>
              <a:defRPr sz="16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90D5EC4B-24DC-495A-8D58-FF90D5187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7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,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112477"/>
            <a:ext cx="2764302" cy="1305351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18449" y="3112477"/>
            <a:ext cx="5293751" cy="1646657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950"/>
            </a:lvl1pPr>
            <a:lvl2pPr>
              <a:spcBef>
                <a:spcPts val="450"/>
              </a:spcBef>
              <a:defRPr sz="1800"/>
            </a:lvl2pPr>
            <a:lvl3pPr>
              <a:spcBef>
                <a:spcPts val="450"/>
              </a:spcBef>
              <a:defRPr sz="16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7400800F-6717-4201-B242-8F4B626712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04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wuhs.org/wp-content/uploads/2011/12/femalestudentlistensintently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3" y="2453447"/>
            <a:ext cx="2506246" cy="12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http://graphics8.nytimes.com/images/2010/03/11/health/0311_chen/0311_chen-blogSpa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53" y="2454414"/>
            <a:ext cx="2537378" cy="125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0" descr="http://images.publicradio.org/content/2009/03/09/20090309_researcher_33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7" y="2458983"/>
            <a:ext cx="2505456" cy="125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381000" y="1314450"/>
            <a:ext cx="38100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381000" y="228600"/>
            <a:ext cx="3810000" cy="1028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947293"/>
            <a:ext cx="4038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│ Trade Secret │ Proprietary │ Do Not Copy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633570" y="4707523"/>
            <a:ext cx="2348247" cy="376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6704998" y="4718453"/>
            <a:ext cx="2240825" cy="241395"/>
            <a:chOff x="487363" y="2840038"/>
            <a:chExt cx="8167687" cy="1173162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6040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315842" y="683983"/>
            <a:ext cx="7665508" cy="3691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>
                <a:solidFill>
                  <a:srgbClr val="C10C2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315842" y="1128081"/>
            <a:ext cx="7665508" cy="347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15842" y="1631156"/>
            <a:ext cx="7655488" cy="2963466"/>
          </a:xfrm>
          <a:prstGeom prst="rect">
            <a:avLst/>
          </a:prstGeom>
        </p:spPr>
        <p:txBody>
          <a:bodyPr/>
          <a:lstStyle>
            <a:lvl1pPr marL="205979" indent="-205979">
              <a:defRPr sz="1200">
                <a:latin typeface="Arial"/>
                <a:cs typeface="Arial"/>
              </a:defRPr>
            </a:lvl1pPr>
            <a:lvl2pPr>
              <a:defRPr sz="105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633570" y="4707523"/>
            <a:ext cx="2348247" cy="376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04998" y="4718453"/>
            <a:ext cx="2240825" cy="241395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44"/>
          <p:cNvSpPr>
            <a:spLocks noGrp="1"/>
          </p:cNvSpPr>
          <p:nvPr>
            <p:ph type="sldNum" sz="quarter" idx="13"/>
          </p:nvPr>
        </p:nvSpPr>
        <p:spPr>
          <a:xfrm>
            <a:off x="49439" y="4793962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2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orat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557742" y="689572"/>
            <a:ext cx="5407554" cy="496291"/>
          </a:xfrm>
          <a:prstGeom prst="rect">
            <a:avLst/>
          </a:prstGeom>
          <a:noFill/>
        </p:spPr>
        <p:txBody>
          <a:bodyPr bIns="91440" rtlCol="0" anchor="b">
            <a:noAutofit/>
          </a:bodyPr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57743" y="1368228"/>
            <a:ext cx="5395383" cy="3248025"/>
          </a:xfrm>
          <a:prstGeom prst="rect">
            <a:avLst/>
          </a:prstGeom>
        </p:spPr>
        <p:txBody>
          <a:bodyPr anchor="t">
            <a:noAutofit/>
          </a:bodyPr>
          <a:lstStyle>
            <a:lvl1pPr marL="214313" indent="-214313">
              <a:spcBef>
                <a:spcPts val="1350"/>
              </a:spcBef>
              <a:buFont typeface="Arial" panose="020B0604020202020204" pitchFamily="34" charset="0"/>
              <a:buChar char="•"/>
              <a:defRPr sz="1650" b="1">
                <a:solidFill>
                  <a:schemeClr val="accent1"/>
                </a:solidFill>
              </a:defRPr>
            </a:lvl1pPr>
            <a:lvl2pPr marL="514350" indent="-171450">
              <a:spcBef>
                <a:spcPts val="450"/>
              </a:spcBef>
              <a:buFont typeface="Arial" panose="020B0604020202020204" pitchFamily="34" charset="0"/>
              <a:buChar char="‒"/>
              <a:defRPr sz="1500"/>
            </a:lvl2pPr>
            <a:lvl3pPr marL="857250" indent="-171450">
              <a:spcBef>
                <a:spcPts val="450"/>
              </a:spcBef>
              <a:buFont typeface="Arial" panose="020B0604020202020204" pitchFamily="34" charset="0"/>
              <a:buChar char="•"/>
              <a:defRPr sz="165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704998" y="4793825"/>
            <a:ext cx="2240825" cy="241395"/>
            <a:chOff x="487363" y="2840038"/>
            <a:chExt cx="8167687" cy="1173162"/>
          </a:xfrm>
        </p:grpSpPr>
        <p:sp>
          <p:nvSpPr>
            <p:cNvPr id="17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40961"/>
          </a:xfrm>
          <a:prstGeom prst="rect">
            <a:avLst/>
          </a:prstGeom>
        </p:spPr>
      </p:pic>
      <p:sp>
        <p:nvSpPr>
          <p:cNvPr id="10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49439" y="4793962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24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2136">
          <p15:clr>
            <a:srgbClr val="FBAE40"/>
          </p15:clr>
        </p15:guide>
        <p15:guide id="3" pos="232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569809" y="308875"/>
            <a:ext cx="8116993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70157" y="1066987"/>
            <a:ext cx="8142045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spcBef>
                <a:spcPts val="450"/>
              </a:spcBef>
              <a:defRPr sz="1650"/>
            </a:lvl2pPr>
            <a:lvl3pPr>
              <a:spcBef>
                <a:spcPts val="450"/>
              </a:spcBef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49439" y="4793962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633570" y="4707523"/>
            <a:ext cx="2348247" cy="376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6704998" y="4718453"/>
            <a:ext cx="2240825" cy="241395"/>
            <a:chOff x="487363" y="2840038"/>
            <a:chExt cx="8167687" cy="1173162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99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-corn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569809" y="308875"/>
            <a:ext cx="8116993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69809" y="1066987"/>
            <a:ext cx="7688291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spcBef>
                <a:spcPts val="450"/>
              </a:spcBef>
              <a:defRPr sz="1650"/>
            </a:lvl2pPr>
            <a:lvl3pPr>
              <a:spcBef>
                <a:spcPts val="450"/>
              </a:spcBef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455104" y="4611415"/>
            <a:ext cx="2688897" cy="532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704998" y="4718453"/>
            <a:ext cx="2240825" cy="241395"/>
            <a:chOff x="487363" y="2840038"/>
            <a:chExt cx="8167687" cy="1173162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Slide Number Placeholder 44"/>
          <p:cNvSpPr txBox="1">
            <a:spLocks/>
          </p:cNvSpPr>
          <p:nvPr userDrawn="1"/>
        </p:nvSpPr>
        <p:spPr>
          <a:xfrm>
            <a:off x="49439" y="479396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44216FD-6AB8-4CAA-AE87-D3440EC6B7F7}" type="slidenum">
              <a:rPr lang="en-US" sz="750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374873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nten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891323" y="564925"/>
            <a:ext cx="3960062" cy="623762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912253" y="1315814"/>
            <a:ext cx="3932611" cy="3350596"/>
          </a:xfrm>
          <a:prstGeom prst="rect">
            <a:avLst/>
          </a:prstGeom>
        </p:spPr>
        <p:txBody>
          <a:bodyPr/>
          <a:lstStyle>
            <a:lvl1pPr marL="217885" indent="-217885">
              <a:spcBef>
                <a:spcPts val="1350"/>
              </a:spcBef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450"/>
              </a:spcBef>
              <a:defRPr sz="1650"/>
            </a:lvl2pPr>
            <a:lvl3pPr marL="857250" indent="-171450">
              <a:spcBef>
                <a:spcPts val="450"/>
              </a:spcBef>
              <a:buFont typeface="Arial" panose="020B0604020202020204" pitchFamily="34" charset="0"/>
              <a:buChar char="•"/>
              <a:defRPr sz="165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633570" y="4707523"/>
            <a:ext cx="2348247" cy="376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04998" y="4718453"/>
            <a:ext cx="2240825" cy="241395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49439" y="4793962"/>
            <a:ext cx="482600" cy="17502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62D092-9F58-4B65-AAF2-1FD57942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E3E1E-8A85-412B-B961-94F33F5F6C5B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40632D-43B5-49D5-A9FA-F51BD80C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02C2E-BED5-4F7C-B3AA-6202306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67E2-43D2-4F2A-B8D3-4223FAE7D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940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8DEF-E51E-4F90-8C54-58566CD9372E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E8CE-5B41-481D-949B-B8D31574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14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2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5037537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180100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1" y="938213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63"/>
            </a:lvl1pPr>
            <a:lvl2pPr>
              <a:spcBef>
                <a:spcPts val="338"/>
              </a:spcBef>
              <a:defRPr sz="1350"/>
            </a:lvl2pPr>
            <a:lvl3pPr>
              <a:spcBef>
                <a:spcPts val="338"/>
              </a:spcBef>
              <a:defRPr sz="1238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26515" y="4713140"/>
            <a:ext cx="2240825" cy="241395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15" name="Rectangle 14"/>
          <p:cNvSpPr/>
          <p:nvPr userDrawn="1"/>
        </p:nvSpPr>
        <p:spPr bwMode="white">
          <a:xfrm>
            <a:off x="6528393" y="4529470"/>
            <a:ext cx="2541181" cy="4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834137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rporate Title Hoz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2571750"/>
            <a:ext cx="6335486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3271568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15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40" y="4555880"/>
            <a:ext cx="2591320" cy="27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775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66DC-1A10-A440-B40A-3097D31DA9AF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2FF5-83C4-F54E-96EE-CFBEB00F8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E7391E-2E31-42BC-9221-A75B64D6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3A9BB-81DC-4784-A4D1-912E66D4EC04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FA185-74DE-4916-8437-E509E59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C6344-D71E-4DE6-91DF-3003C80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3EA5-8F2A-4EA9-90C9-44ACCE989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87293-8350-471C-94C2-B17F366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4A790-E3F3-40E9-9137-C617C6ABEB5D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5442C-927B-43EC-9B40-B55C5FC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31CD8-1347-4F4D-9D6D-119369A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1D83-1822-4480-AD41-A859202AC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4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image" Target="../media/image5.jp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B7B4BA-CC2B-4D21-A9FC-8EC04D4E89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5FB2E6-89E0-422A-B016-ACB09CEA1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3B4E-7317-4EC7-8FA4-135E62494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3684338C-9D62-4B19-91A7-6491A30F6BB1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8A6B-9C7C-41E0-9186-2C4B3671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A860-607A-4A4A-88AC-D23B18826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14300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35EBE1-9EEA-4910-9E30-BEF4A4B3DC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70" r:id="rId10"/>
    <p:sldLayoutId id="21474837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3C36B8FB-5A54-4FC6-B65C-3B1BE1CCCB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B8CA283E-5652-4446-B54C-893A68F72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D107-41F2-4BD0-A0A3-1308B4F8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421C86-036E-42F3-8E3D-F6978D7B7CFE}" type="datetime1">
              <a:rPr lang="en-US" altLang="en-US" smtClean="0"/>
              <a:t>5/20/2019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0AB82-7A36-4640-B3D1-8C1899997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Data as of 04/15/2019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2C36-CBB4-4CC6-BA6F-C519C2275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6025C5-6D04-47E7-A4B5-9670E9730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AD7575B-229D-46E7-9A79-B44365A476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D24D669-7476-4EB3-91C6-2B0685542A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BF79-8F4E-47F0-A202-9D2131136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4EC4F3-7825-4067-82DE-B284152E7729}" type="datetime1">
              <a:rPr lang="en-US" altLang="en-US" smtClean="0"/>
              <a:t>5/20/2019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2B67-E8FE-474F-9119-DFFC4BC0F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Data as of 04/15/2019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047D-327D-4E8F-A0F6-F56BD89A3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64FBCA-841D-4C04-B132-CBDB36ACD7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95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6629400" cy="7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5" name="Picture 7" descr="logo ba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91"/>
            <a:ext cx="9167813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2641" indent="-1726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5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13160" indent="-1702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950">
          <a:solidFill>
            <a:schemeClr val="tx1"/>
          </a:solidFill>
          <a:latin typeface="+mn-lt"/>
          <a:ea typeface="+mn-ea"/>
          <a:cs typeface="ＭＳ Ｐゴシック"/>
        </a:defRPr>
      </a:lvl2pPr>
      <a:lvl3pPr marL="816769" indent="-13096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5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864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1" name="Rectangle 5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557439" y="4932502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ker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Title Placeholder 43"/>
          <p:cNvSpPr>
            <a:spLocks noGrp="1"/>
          </p:cNvSpPr>
          <p:nvPr userDrawn="1">
            <p:ph type="title"/>
          </p:nvPr>
        </p:nvSpPr>
        <p:spPr bwMode="auto">
          <a:xfrm>
            <a:off x="605214" y="179785"/>
            <a:ext cx="8081586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5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49439" y="4937861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09" name="Text Placeholder 49"/>
          <p:cNvSpPr>
            <a:spLocks noGrp="1"/>
          </p:cNvSpPr>
          <p:nvPr userDrawn="1">
            <p:ph type="body" idx="1"/>
          </p:nvPr>
        </p:nvSpPr>
        <p:spPr bwMode="auto">
          <a:xfrm>
            <a:off x="605214" y="938213"/>
            <a:ext cx="8081586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6704998" y="4793825"/>
            <a:ext cx="2240825" cy="241395"/>
            <a:chOff x="487363" y="2840038"/>
            <a:chExt cx="8167687" cy="1173162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444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7885" indent="-217885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‒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50592.3212E1C0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095EC4-217A-4FA1-A0B3-EAA1693C10FD}"/>
              </a:ext>
            </a:extLst>
          </p:cNvPr>
          <p:cNvSpPr txBox="1"/>
          <p:nvPr/>
        </p:nvSpPr>
        <p:spPr>
          <a:xfrm>
            <a:off x="304800" y="2367946"/>
            <a:ext cx="837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ACC Reduce the Risk: PCI Bleed Campaign Webinar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May 21,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8AA08-5F1E-4070-9832-28D088F93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3133725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Lets Discuss and Challenge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1028700"/>
            <a:ext cx="5619750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/>
              <a:t>Julie George immediately set up an initial meeting with the team members.</a:t>
            </a:r>
          </a:p>
          <a:p>
            <a:pPr marL="0" indent="0">
              <a:buNone/>
            </a:pPr>
            <a:r>
              <a:rPr lang="en-US" sz="1400" dirty="0"/>
              <a:t>We reviewed the data with Team to show where we were coming from and where we wanted to go.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 shared the tools provided by the NCDR. We reviewed and evaluated the available tools to determine what was useful in our environment.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We agreed to meet monthly, as a full team, and set up a recurrent schedule.</a:t>
            </a:r>
          </a:p>
          <a:p>
            <a:pPr marL="0" indent="0">
              <a:buNone/>
            </a:pPr>
            <a:r>
              <a:rPr lang="en-US" sz="1400" dirty="0"/>
              <a:t>Assignments were made with follow up due at the next meeting.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 smaller “executive group” would meet weekly to review bleeding issues from the previous week. </a:t>
            </a:r>
          </a:p>
        </p:txBody>
      </p:sp>
      <p:pic>
        <p:nvPicPr>
          <p:cNvPr id="5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85850"/>
            <a:ext cx="1181514" cy="12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6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What we did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3727"/>
            <a:ext cx="4876800" cy="37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24337"/>
            <a:ext cx="13716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05" y="1200150"/>
            <a:ext cx="1634414" cy="15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Celebration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0150"/>
            <a:ext cx="5764987" cy="426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46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95350"/>
            <a:ext cx="6488301" cy="397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14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Bleeding Tracking Form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914400"/>
            <a:ext cx="4400550" cy="41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7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Physician Pre Procedural Note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5109"/>
            <a:ext cx="3892772" cy="42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4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    Cath Lab Procedure Handoff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05" y="800101"/>
            <a:ext cx="3652630" cy="4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7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00D4-0B1B-4AD3-8534-608C9086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Questions</a:t>
            </a:r>
          </a:p>
        </p:txBody>
      </p:sp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62BF02AF-E290-499B-ACCA-CA75434A5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5032077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4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60" y="2668843"/>
            <a:ext cx="5758544" cy="69041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ACC-NCDR Cath/PCI Registry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the Risk of PCI Bleeding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Ohio State Wexner Medical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0044" y="3455852"/>
            <a:ext cx="427657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Quinn Capers IV M.D, FACC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Danielle Blais PharmD, BCPS-AQ Cardiology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Mindy Hazlett BSN, RN, NE-BC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Patricia A. Blake RN, MSN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Julia Salinas RN, BSN</a:t>
            </a:r>
          </a:p>
        </p:txBody>
      </p:sp>
    </p:spTree>
    <p:extLst>
      <p:ext uri="{BB962C8B-B14F-4D97-AF65-F5344CB8AC3E}">
        <p14:creationId xmlns:p14="http://schemas.microsoft.com/office/powerpoint/2010/main" val="396039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6865" y="4315013"/>
            <a:ext cx="478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Consistently recognized as one of America’s Best Hospitals by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 News &amp; World Report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4000"/>
            <a:ext cx="6780727" cy="4206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279" y="3340333"/>
            <a:ext cx="1142918" cy="1217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8270" y="170375"/>
            <a:ext cx="624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OSU Recognized as Top 25 in the U.S. in Cardiovascular Quality  </a:t>
            </a:r>
          </a:p>
        </p:txBody>
      </p:sp>
    </p:spTree>
    <p:extLst>
      <p:ext uri="{BB962C8B-B14F-4D97-AF65-F5344CB8AC3E}">
        <p14:creationId xmlns:p14="http://schemas.microsoft.com/office/powerpoint/2010/main" val="7097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9FE999-0599-4C76-BC2D-B7F88FC8F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97908"/>
              </p:ext>
            </p:extLst>
          </p:nvPr>
        </p:nvGraphicFramePr>
        <p:xfrm>
          <a:off x="152400" y="133350"/>
          <a:ext cx="8839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436">
                  <a:extLst>
                    <a:ext uri="{9D8B030D-6E8A-4147-A177-3AD203B41FA5}">
                      <a16:colId xmlns:a16="http://schemas.microsoft.com/office/drawing/2014/main" val="3688101434"/>
                    </a:ext>
                  </a:extLst>
                </a:gridCol>
                <a:gridCol w="3221764">
                  <a:extLst>
                    <a:ext uri="{9D8B030D-6E8A-4147-A177-3AD203B41FA5}">
                      <a16:colId xmlns:a16="http://schemas.microsoft.com/office/drawing/2014/main" val="4076129129"/>
                    </a:ext>
                  </a:extLst>
                </a:gridCol>
              </a:tblGrid>
              <a:tr h="621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Agenda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May Webinar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991229"/>
                  </a:ext>
                </a:extLst>
              </a:tr>
              <a:tr h="164630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Welcome and Introductions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“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We Got Started: Two Real-World Examples to Operationalize the ACC Reduce the Risk: PCI Bleed Quality Campaign</a:t>
                      </a: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Andrea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924904"/>
                  </a:ext>
                </a:extLst>
              </a:tr>
              <a:tr h="1025060">
                <a:tc>
                  <a:txBody>
                    <a:bodyPr/>
                    <a:lstStyle/>
                    <a:p>
                      <a:pPr algn="l"/>
                      <a:endParaRPr lang="en-US" sz="1000" kern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2000" kern="0" dirty="0">
                          <a:solidFill>
                            <a:schemeClr val="tx1"/>
                          </a:solidFill>
                          <a:latin typeface="+mn-lt"/>
                        </a:rPr>
                        <a:t>INOVA Heart and Vascular Institute Fairfax, Va. Medical Campus</a:t>
                      </a:r>
                    </a:p>
                    <a:p>
                      <a:pPr algn="l"/>
                      <a:endParaRPr lang="en-US" sz="1000" kern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Marian Hartle 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62535"/>
                  </a:ext>
                </a:extLst>
              </a:tr>
              <a:tr h="714436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The Ohio State University, Wexner Medical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Calibri" panose="020F0502020204030204" pitchFamily="34" charset="0"/>
                        </a:rPr>
                        <a:t>Quinn Capers IV M.D, FACC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62140"/>
                  </a:ext>
                </a:extLst>
              </a:tr>
              <a:tr h="869748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Questions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Andrea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16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4260"/>
            <a:ext cx="6962906" cy="738689"/>
          </a:xfrm>
        </p:spPr>
        <p:txBody>
          <a:bodyPr/>
          <a:lstStyle/>
          <a:p>
            <a:r>
              <a:rPr lang="en-US" dirty="0"/>
              <a:t>    About Ohio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57400" y="438150"/>
            <a:ext cx="6106534" cy="3248025"/>
          </a:xfrm>
        </p:spPr>
        <p:txBody>
          <a:bodyPr/>
          <a:lstStyle/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A world-class public research university </a:t>
            </a:r>
          </a:p>
          <a:p>
            <a:pPr lvl="1"/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59,000 undergraduate, graduate and professional students</a:t>
            </a:r>
          </a:p>
          <a:p>
            <a:pPr lvl="1"/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34,000 full-time employees</a:t>
            </a:r>
          </a:p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One of the largest and most diverse academic medical centers in the country, the only academic medical center in central Ohio and the Midwest’s highest-ranked hospital for safety and patient care.</a:t>
            </a:r>
          </a:p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Our seven hospitals and our network of community-based offices and care centers manage more than 1.7 million patient visits each year.</a:t>
            </a:r>
          </a:p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The University Hospital - 900 beds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Ross Heart Hospital - 150 bed hospital</a:t>
            </a:r>
          </a:p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High volume center -diagnostic </a:t>
            </a:r>
            <a:r>
              <a:rPr lang="en-US" sz="1725" dirty="0" err="1">
                <a:latin typeface="Calibri" panose="020F0502020204030204" pitchFamily="34" charset="0"/>
                <a:cs typeface="Calibri" panose="020F0502020204030204" pitchFamily="34" charset="0"/>
              </a:rPr>
              <a:t>cath’s</a:t>
            </a:r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- ~ 5000, PCI’s ~1800 per year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Cath labs - 8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Interventional Cardiologists - 8 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Fellowship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1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9" y="75133"/>
            <a:ext cx="6087745" cy="594122"/>
          </a:xfrm>
        </p:spPr>
        <p:txBody>
          <a:bodyPr/>
          <a:lstStyle/>
          <a:p>
            <a:pPr algn="ctr"/>
            <a:r>
              <a:rPr lang="en-US" dirty="0"/>
              <a:t>Team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83912" y="482958"/>
            <a:ext cx="6106534" cy="4398515"/>
          </a:xfrm>
        </p:spPr>
        <p:txBody>
          <a:bodyPr/>
          <a:lstStyle/>
          <a:p>
            <a:pPr marL="0" indent="0">
              <a:buNone/>
            </a:pPr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Dean Boudoulas MD, FACC Medical Director Cath Lab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Quinn Capers MD, FACC-Director of Interventional Cardiology   	Fellowship Program </a:t>
            </a:r>
          </a:p>
          <a:p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Eric Ballinger- Director Cardiac Catherization Lab</a:t>
            </a:r>
          </a:p>
          <a:p>
            <a:pPr marL="0" indent="0">
              <a:buNone/>
            </a:pPr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Danielle Blais-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PharmD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BCPS-AQ Cardiology</a:t>
            </a:r>
          </a:p>
          <a:p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    Mindy Hazlett- Manager Cardiac Catherization Lab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Patty Blake- Senior Cardiovascular Quality Manager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    Julia Salinas- Cath/PCI Program Manager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314" y="1143612"/>
            <a:ext cx="574113" cy="566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315" y="532476"/>
            <a:ext cx="575562" cy="610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314" y="1674101"/>
            <a:ext cx="574113" cy="57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314" y="2251389"/>
            <a:ext cx="575563" cy="637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370" y="2866061"/>
            <a:ext cx="580445" cy="589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370" y="4070254"/>
            <a:ext cx="596660" cy="670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314" y="3448801"/>
            <a:ext cx="574113" cy="6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999" y="247056"/>
            <a:ext cx="4436269" cy="559222"/>
          </a:xfrm>
        </p:spPr>
        <p:txBody>
          <a:bodyPr/>
          <a:lstStyle/>
          <a:p>
            <a:r>
              <a:rPr lang="en-US" dirty="0"/>
              <a:t>Cath/PCI Volumes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516" y="1047750"/>
            <a:ext cx="7616728" cy="3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947" y="192965"/>
            <a:ext cx="6087745" cy="59412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Bleed Reduction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Pronged Approach- Radial, Blood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6865" y="858507"/>
            <a:ext cx="6597202" cy="4178091"/>
          </a:xfrm>
          <a:solidFill>
            <a:schemeClr val="bg1"/>
          </a:solidFill>
        </p:spPr>
        <p:txBody>
          <a:bodyPr/>
          <a:lstStyle/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How did our facility decide to work on bleeding rates? How did you get your team engaged in radial first approach? 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ACUITY Trial indicated patients receiving blood fared worse outcomes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Radial approach had less vascular complications, less blood transfusions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Physician education and commitment 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Physician reports comparing radial approach to their peers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Patients preferred radial approach </a:t>
            </a:r>
          </a:p>
          <a:p>
            <a:pPr lvl="1"/>
            <a:endParaRPr lang="en-US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Are you using any tools that have been helpful?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Bleeding risk calculator</a:t>
            </a:r>
          </a:p>
          <a:p>
            <a:pPr lvl="1"/>
            <a:r>
              <a:rPr lang="en-US" sz="1725" dirty="0">
                <a:latin typeface="Calibri" panose="020F0502020204030204" pitchFamily="34" charset="0"/>
                <a:cs typeface="Calibri" panose="020F0502020204030204" pitchFamily="34" charset="0"/>
              </a:rPr>
              <a:t>Protocols for Heparin Dosing, Transfusions and Sheath Pulling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6138" y="4800600"/>
            <a:ext cx="27363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Rao SV, et al.  JACC. 2013; 6(9); 897-904.​​</a:t>
            </a:r>
          </a:p>
        </p:txBody>
      </p:sp>
    </p:spTree>
    <p:extLst>
      <p:ext uri="{BB962C8B-B14F-4D97-AF65-F5344CB8AC3E}">
        <p14:creationId xmlns:p14="http://schemas.microsoft.com/office/powerpoint/2010/main" val="349822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157197"/>
            <a:ext cx="6172200" cy="59412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Bleeding/Vascular Complication Reduction Task Force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5900" y="993658"/>
            <a:ext cx="6172200" cy="3371828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885" indent="-217885" defTabSz="685800">
              <a:spcBef>
                <a:spcPts val="90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Originated in March of 2013 </a:t>
            </a:r>
          </a:p>
          <a:p>
            <a:pPr marL="217885" indent="-217885" defTabSz="685800">
              <a:spcBef>
                <a:spcPts val="900"/>
              </a:spcBef>
            </a:pPr>
            <a:endParaRPr lang="en-US" sz="75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7885" indent="-217885" defTabSz="685800">
              <a:spcBef>
                <a:spcPts val="90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RP bleeds and mortalities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75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7885" indent="-217885" defTabSz="685800">
              <a:spcBef>
                <a:spcPts val="90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Missions of the task force</a:t>
            </a:r>
          </a:p>
          <a:p>
            <a:pPr marL="557213" lvl="1" indent="-214313" defTabSz="685800">
              <a:spcBef>
                <a:spcPts val="45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use of radial approach to a goal of 70% </a:t>
            </a:r>
          </a:p>
          <a:p>
            <a:pPr marL="557213" lvl="1" indent="-214313" defTabSz="685800">
              <a:spcBef>
                <a:spcPts val="45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blood usage</a:t>
            </a:r>
          </a:p>
          <a:p>
            <a:pPr marL="557213" lvl="1" indent="-214313" defTabSz="685800">
              <a:spcBef>
                <a:spcPts val="45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Engaged front line staff to improve the process</a:t>
            </a:r>
          </a:p>
          <a:p>
            <a:pPr marL="557213" lvl="1" indent="-214313" defTabSz="685800">
              <a:spcBef>
                <a:spcPts val="45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 of quality metrics to evaluate the process</a:t>
            </a:r>
          </a:p>
          <a:p>
            <a:pPr marL="557213" lvl="1" indent="-214313" defTabSz="685800">
              <a:spcBef>
                <a:spcPts val="450"/>
              </a:spcBef>
            </a:pPr>
            <a:r>
              <a:rPr lang="en-US" sz="21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patient satisfaction and safety as well as staff satisfaction</a:t>
            </a:r>
          </a:p>
        </p:txBody>
      </p:sp>
    </p:spTree>
    <p:extLst>
      <p:ext uri="{BB962C8B-B14F-4D97-AF65-F5344CB8AC3E}">
        <p14:creationId xmlns:p14="http://schemas.microsoft.com/office/powerpoint/2010/main" val="77800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03145" y="674451"/>
          <a:ext cx="6115493" cy="438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406657" y="2460291"/>
            <a:ext cx="1915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Percent Radial Access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3" y="250201"/>
            <a:ext cx="4495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C00000"/>
                </a:solidFill>
                <a:latin typeface="Arial" charset="0"/>
                <a:ea typeface="+mn-ea"/>
              </a:rPr>
              <a:t>Radial Access By Operator</a:t>
            </a:r>
          </a:p>
          <a:p>
            <a:pPr algn="ctr" defTabSz="685800"/>
            <a:r>
              <a:rPr lang="en-US" sz="2100" dirty="0">
                <a:solidFill>
                  <a:srgbClr val="C00000"/>
                </a:solidFill>
                <a:latin typeface="Arial" charset="0"/>
                <a:ea typeface="+mn-ea"/>
              </a:rPr>
              <a:t>July 2012 -  March 2013</a:t>
            </a:r>
          </a:p>
        </p:txBody>
      </p:sp>
      <p:sp>
        <p:nvSpPr>
          <p:cNvPr id="6" name="TextBox 5"/>
          <p:cNvSpPr txBox="1"/>
          <p:nvPr/>
        </p:nvSpPr>
        <p:spPr>
          <a:xfrm rot="20837960">
            <a:off x="1258997" y="51326"/>
            <a:ext cx="1670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Example of physician report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55736" y="1913658"/>
            <a:ext cx="5811494" cy="1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1866" y="1398106"/>
            <a:ext cx="18438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Arial" charset="0"/>
                <a:ea typeface="+mn-ea"/>
              </a:rPr>
              <a:t>Target = 70 % Radial </a:t>
            </a:r>
          </a:p>
        </p:txBody>
      </p:sp>
    </p:spTree>
    <p:extLst>
      <p:ext uri="{BB962C8B-B14F-4D97-AF65-F5344CB8AC3E}">
        <p14:creationId xmlns:p14="http://schemas.microsoft.com/office/powerpoint/2010/main" val="2271535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53042"/>
            <a:ext cx="6172200" cy="59412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Bleeding/Vascular Complications Task Force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5900" y="647164"/>
            <a:ext cx="6172200" cy="3498886"/>
          </a:xfrm>
          <a:prstGeom prst="rect">
            <a:avLst/>
          </a:prstGeom>
        </p:spPr>
        <p:txBody>
          <a:bodyPr/>
          <a:lstStyle/>
          <a:p>
            <a:pPr defTabSz="685800" eaLnBrk="0" hangingPunct="0">
              <a:lnSpc>
                <a:spcPct val="85000"/>
              </a:lnSpc>
              <a:spcBef>
                <a:spcPts val="900"/>
              </a:spcBef>
              <a:buClr>
                <a:srgbClr val="B2B2B2"/>
              </a:buClr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Radial First go live on October 1</a:t>
            </a:r>
            <a:r>
              <a:rPr lang="en-US" baseline="30000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2013</a:t>
            </a: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sz="750" dirty="0">
              <a:solidFill>
                <a:srgbClr val="6666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Revised order sets</a:t>
            </a: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sz="750" dirty="0">
              <a:solidFill>
                <a:srgbClr val="6666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 communication plan when complication occurs</a:t>
            </a: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sz="750" dirty="0">
              <a:solidFill>
                <a:srgbClr val="6666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Extensive training for nurses pulling sheaths using the simulation lab</a:t>
            </a: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sz="750" dirty="0">
              <a:solidFill>
                <a:srgbClr val="6666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57213" lvl="1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Transfusions- Stringent Approach</a:t>
            </a:r>
          </a:p>
          <a:p>
            <a:pPr marL="900113" lvl="2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Protocol driven transfusion, standardize transfusion threshold (i.e. below Hg 8 or only if patient symptomatic)</a:t>
            </a:r>
          </a:p>
          <a:p>
            <a:pPr marL="900113" lvl="2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MD to MD discussion prior to ordering blood</a:t>
            </a:r>
          </a:p>
          <a:p>
            <a:pPr marL="900113" lvl="2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Resident/Fellow mandated to call interventionalist prior to ordering blood</a:t>
            </a:r>
          </a:p>
          <a:p>
            <a:pPr marL="900113" lvl="2" indent="-214313" defTabSz="685800" eaLnBrk="0" hangingPunct="0">
              <a:lnSpc>
                <a:spcPct val="85000"/>
              </a:lnSpc>
              <a:spcBef>
                <a:spcPts val="45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666666"/>
              </a:solidFill>
              <a:latin typeface="Arial"/>
              <a:ea typeface="+mn-ea"/>
            </a:endParaRPr>
          </a:p>
          <a:p>
            <a:pPr marL="217885" indent="-217885" defTabSz="685800" eaLnBrk="0" hangingPunct="0">
              <a:lnSpc>
                <a:spcPct val="85000"/>
              </a:lnSpc>
              <a:spcBef>
                <a:spcPts val="90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sz="1950" dirty="0">
              <a:solidFill>
                <a:srgbClr val="666666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3344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037" y="0"/>
            <a:ext cx="5257800" cy="4455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Reduction of Bleeding Quality Initiatives 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1258910" y="397136"/>
            <a:ext cx="6626181" cy="45412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‒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Radial first approach (2011)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Sheath pulling team to standardize process (2013)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Transfusion protocol (2013)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risk calculator (2014)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Ticagrelor</a:t>
            </a: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preferred P2Y</a:t>
            </a:r>
            <a:r>
              <a:rPr lang="en-US" sz="1800" baseline="-25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inhibitor/Reduce GP IIb/IIIa use (2016)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Heparin dosing protocol (Start 2017/Revised April 2018)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 definition Access site change (3 gram drop to 4 gram drop) (2018)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Comorbidities documented in post op EMR note (2018 )</a:t>
            </a:r>
          </a:p>
          <a:p>
            <a:pPr marL="557213" lvl="1" indent="-214313" defTabSz="685800">
              <a:spcBef>
                <a:spcPts val="450"/>
              </a:spcBef>
            </a:pPr>
            <a:endParaRPr lang="en-US" sz="675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defTabSz="685800">
              <a:spcBef>
                <a:spcPts val="450"/>
              </a:spcBef>
            </a:pPr>
            <a:r>
              <a:rPr lang="en-US" sz="18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the Risk: ACC PCI Bleed Quality Campaign (2018)</a:t>
            </a:r>
          </a:p>
        </p:txBody>
      </p:sp>
    </p:spTree>
    <p:extLst>
      <p:ext uri="{BB962C8B-B14F-4D97-AF65-F5344CB8AC3E}">
        <p14:creationId xmlns:p14="http://schemas.microsoft.com/office/powerpoint/2010/main" val="3412173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28837" y="281583"/>
            <a:ext cx="4843463" cy="43672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Heparin Dosing and ACT Goals for PCI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6821" y="749589"/>
            <a:ext cx="4978342" cy="94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88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(Round Heparin doses </a:t>
            </a:r>
            <a:r>
              <a:rPr lang="en-US" sz="788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</a:t>
            </a:r>
            <a:r>
              <a:rPr lang="en-US" sz="788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nearest 1,000 units)</a:t>
            </a:r>
          </a:p>
          <a:p>
            <a:pPr defTabSz="685800"/>
            <a:endParaRPr lang="en-US" sz="788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788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on heparin drip</a:t>
            </a:r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give Heparin 70 units/kg</a:t>
            </a:r>
          </a:p>
          <a:p>
            <a:pPr defTabSz="685800"/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defTabSz="685800"/>
            <a:r>
              <a:rPr lang="en-US" sz="788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Received heparin in the past 2 hours or recent DOAC* or Warfarin Use</a:t>
            </a:r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Check baseline ACT prior to starting PCI and give heparin according to the following nomogram</a:t>
            </a:r>
          </a:p>
          <a:p>
            <a:pPr defTabSz="685800"/>
            <a:endParaRPr lang="en-US" sz="788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28912" y="2233994"/>
          <a:ext cx="3686178" cy="5520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1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ACT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Weight</a:t>
                      </a:r>
                      <a:r>
                        <a:rPr lang="en-US" sz="800" baseline="0" dirty="0">
                          <a:effectLst/>
                        </a:rPr>
                        <a:t> Based Heparin Dose (units/kg)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Less than 150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50 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151 – 175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25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176 – 199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12.5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500" y="2057401"/>
            <a:ext cx="353814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788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Heparin + GP IIb/IIIa or Thrombolytics Target ACT 200 – 250 seconds </a:t>
            </a:r>
            <a:endParaRPr lang="en-US" sz="788" u="sng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7703" y="2914651"/>
            <a:ext cx="234711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788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Heparin Only Target ACT 300 – 350 seconds </a:t>
            </a:r>
            <a:endParaRPr lang="en-US" sz="788" u="sng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737486" y="3110104"/>
          <a:ext cx="3677603" cy="9046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2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ACT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Weight</a:t>
                      </a:r>
                      <a:r>
                        <a:rPr lang="en-US" sz="800" baseline="0" dirty="0">
                          <a:effectLst/>
                        </a:rPr>
                        <a:t> Based Heparin Dose (units/kg)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Less than 150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70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151 – 175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62.5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176 – 200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 – 225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37.5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226 – 250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25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251 – 299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12.5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28838" y="4266249"/>
            <a:ext cx="3847848" cy="69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788" b="1" u="sng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Check ACT</a:t>
            </a:r>
          </a:p>
          <a:p>
            <a:pPr marL="417910" lvl="1" indent="-160735" defTabSz="685800">
              <a:buFont typeface="Wingdings" panose="05000000000000000000" pitchFamily="2" charset="2"/>
              <a:buChar char="ü"/>
            </a:pPr>
            <a:r>
              <a:rPr lang="en-US" sz="788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3 - 5 minutes after initial bolus to confirm heparin went into the patient</a:t>
            </a:r>
          </a:p>
          <a:p>
            <a:pPr marL="417910" lvl="1" indent="-160735" defTabSz="685800">
              <a:buFont typeface="Wingdings" panose="05000000000000000000" pitchFamily="2" charset="2"/>
              <a:buChar char="ü"/>
            </a:pPr>
            <a:r>
              <a:rPr lang="en-US" sz="788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10 - 15 minutes after first bolus and then every 10 - 15 minutes to adjust</a:t>
            </a:r>
          </a:p>
          <a:p>
            <a:pPr defTabSz="685800"/>
            <a:r>
              <a:rPr lang="en-US" sz="788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Re-dose heparin according to above nomogram</a:t>
            </a:r>
          </a:p>
          <a:p>
            <a:pPr defTabSz="685800"/>
            <a:endParaRPr lang="en-US" sz="788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00250" y="2871788"/>
            <a:ext cx="5143500" cy="0"/>
          </a:xfrm>
          <a:prstGeom prst="line">
            <a:avLst/>
          </a:prstGeom>
          <a:ln w="58166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36821" y="1593840"/>
            <a:ext cx="484346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88" b="1" dirty="0">
                <a:solidFill>
                  <a:srgbClr val="000000"/>
                </a:solidFill>
                <a:latin typeface="Arial" charset="0"/>
                <a:ea typeface="+mn-ea"/>
              </a:rPr>
              <a:t>*DOAC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: </a:t>
            </a:r>
            <a:r>
              <a:rPr lang="en-US" sz="788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 Oral Anticoagulant e.g.  Apixaban (Eliquis</a:t>
            </a:r>
            <a:r>
              <a:rPr lang="en-US" sz="788" baseline="30000" dirty="0">
                <a:solidFill>
                  <a:srgbClr val="000000"/>
                </a:solidFill>
                <a:latin typeface="Arial" charset="0"/>
                <a:ea typeface="+mn-ea"/>
              </a:rPr>
              <a:t>®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), Betrixaban (Bevyxxa</a:t>
            </a:r>
            <a:r>
              <a:rPr lang="en-US" sz="788" baseline="30000" dirty="0">
                <a:solidFill>
                  <a:srgbClr val="000000"/>
                </a:solidFill>
                <a:latin typeface="Arial" charset="0"/>
                <a:ea typeface="+mn-ea"/>
              </a:rPr>
              <a:t>®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), Dabigatran (Pradaxa</a:t>
            </a:r>
            <a:r>
              <a:rPr lang="en-US" sz="788" baseline="30000" dirty="0">
                <a:solidFill>
                  <a:srgbClr val="000000"/>
                </a:solidFill>
                <a:latin typeface="Arial" charset="0"/>
                <a:ea typeface="+mn-ea"/>
              </a:rPr>
              <a:t>®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), Edoxaban (Savaysa</a:t>
            </a:r>
            <a:r>
              <a:rPr lang="en-US" sz="788" baseline="30000" dirty="0">
                <a:solidFill>
                  <a:srgbClr val="000000"/>
                </a:solidFill>
                <a:latin typeface="Arial" charset="0"/>
                <a:ea typeface="+mn-ea"/>
              </a:rPr>
              <a:t>®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), Rivaroxaban (Xarelto</a:t>
            </a:r>
            <a:r>
              <a:rPr lang="en-US" sz="788" baseline="30000" dirty="0">
                <a:solidFill>
                  <a:srgbClr val="000000"/>
                </a:solidFill>
                <a:latin typeface="Arial" charset="0"/>
                <a:ea typeface="+mn-ea"/>
              </a:rPr>
              <a:t>®</a:t>
            </a:r>
            <a:r>
              <a:rPr lang="en-US" sz="788" dirty="0">
                <a:solidFill>
                  <a:srgbClr val="000000"/>
                </a:solidFill>
                <a:latin typeface="Arial" charset="0"/>
                <a:ea typeface="+mn-ea"/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00250" y="2014538"/>
            <a:ext cx="5143500" cy="0"/>
          </a:xfrm>
          <a:prstGeom prst="line">
            <a:avLst/>
          </a:prstGeom>
          <a:ln w="58166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7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99" t="4402" r="38334" b="19366"/>
          <a:stretch/>
        </p:blipFill>
        <p:spPr>
          <a:xfrm>
            <a:off x="1361055" y="241479"/>
            <a:ext cx="5672536" cy="4696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92" t="65269" r="59116" b="19366"/>
          <a:stretch/>
        </p:blipFill>
        <p:spPr>
          <a:xfrm>
            <a:off x="3635088" y="2094382"/>
            <a:ext cx="4365913" cy="181391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109633" y="3001338"/>
            <a:ext cx="525455" cy="111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75712" y="3479426"/>
            <a:ext cx="524435" cy="221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3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7350" y="1200150"/>
            <a:ext cx="5829300" cy="1102519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Reduction of Bleeding Complications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457450"/>
            <a:ext cx="8534400" cy="2400300"/>
          </a:xfrm>
        </p:spPr>
        <p:txBody>
          <a:bodyPr/>
          <a:lstStyle/>
          <a:p>
            <a:r>
              <a:rPr lang="en-US" sz="1800" dirty="0"/>
              <a:t>Marian Hartle RN; Outcomes Specialist</a:t>
            </a:r>
          </a:p>
          <a:p>
            <a:r>
              <a:rPr lang="en-US" sz="1800" dirty="0"/>
              <a:t>Julieanne George MSN RN MBA PCCN-K CCRN-K; Clinical Director ICAR</a:t>
            </a:r>
          </a:p>
          <a:p>
            <a:r>
              <a:rPr lang="en-US" sz="1800" dirty="0"/>
              <a:t>Stephen Ives BS RCIS; Clinical Director Cardiovascular Procedure Labs</a:t>
            </a:r>
          </a:p>
          <a:p>
            <a:r>
              <a:rPr lang="en-US" sz="1800" dirty="0"/>
              <a:t>Dr. Benham Tehrani- Co-Medical Director Cardiovascular Catherization Lab</a:t>
            </a:r>
          </a:p>
          <a:p>
            <a:r>
              <a:rPr lang="en-US" sz="1800" dirty="0"/>
              <a:t>Dr. Matthew Sherwood Co-Medical Director Cardiovascular Catherization Lab</a:t>
            </a:r>
          </a:p>
          <a:p>
            <a:r>
              <a:rPr lang="en-US" sz="1800" dirty="0"/>
              <a:t>Dr. Charles Murphy CPPS; Chief Patient Safety Officer 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80181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7" t="3873" r="52390" b="8978"/>
          <a:stretch/>
        </p:blipFill>
        <p:spPr>
          <a:xfrm>
            <a:off x="2253803" y="146920"/>
            <a:ext cx="4336961" cy="4781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15" t="62493" r="81600" b="21661"/>
          <a:stretch/>
        </p:blipFill>
        <p:spPr>
          <a:xfrm>
            <a:off x="3784352" y="2251137"/>
            <a:ext cx="4467786" cy="271024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161764" y="3606260"/>
            <a:ext cx="622588" cy="189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84" t="4050" r="7253" b="34444"/>
          <a:stretch/>
        </p:blipFill>
        <p:spPr>
          <a:xfrm>
            <a:off x="1865170" y="247715"/>
            <a:ext cx="5643213" cy="4584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3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Radial vs Femoral Evolution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8" y="1061176"/>
            <a:ext cx="5968269" cy="35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3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RBC/Transfusions Excluding CABG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44216FD-6AB8-4CAA-AE87-D3440EC6B7F7}" type="slidenum">
              <a:rPr lang="en-US"/>
              <a:pPr defTabSz="685800"/>
              <a:t>33</a:t>
            </a:fld>
            <a:endParaRPr lang="en-US"/>
          </a:p>
        </p:txBody>
      </p:sp>
      <p:pic>
        <p:nvPicPr>
          <p:cNvPr id="2050" name="Picture 2" descr="cid:image004.png@01D50592.3212E1C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76" y="922199"/>
            <a:ext cx="5886451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75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225" y="377711"/>
            <a:ext cx="4629150" cy="4455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ACC-NCDR </a:t>
            </a:r>
            <a:b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PCI Risk Adjusted Bleeding</a:t>
            </a:r>
            <a:b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Moving in the Right Direction 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831" y="2388562"/>
            <a:ext cx="6492641" cy="791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829" y="3035154"/>
            <a:ext cx="6492644" cy="79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2936" y="1165498"/>
            <a:ext cx="52960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7DA1C4">
                    <a:lumMod val="75000"/>
                  </a:srgbClr>
                </a:solidFill>
                <a:latin typeface="Calibri"/>
                <a:ea typeface="+mn-ea"/>
                <a:cs typeface="Calibri"/>
              </a:rPr>
              <a:t>Currently no data after Q2 2018 - Q3 2018 due to registry update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7542" y="303515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0000"/>
                </a:solidFill>
                <a:latin typeface="Arial" charset="0"/>
                <a:ea typeface="+mn-ea"/>
              </a:rPr>
              <a:t>2016</a:t>
            </a:r>
          </a:p>
          <a:p>
            <a:pPr algn="ctr" defTabSz="685800"/>
            <a:r>
              <a:rPr lang="en-US" sz="1200" b="1" dirty="0">
                <a:solidFill>
                  <a:srgbClr val="000000"/>
                </a:solidFill>
                <a:latin typeface="Arial" charset="0"/>
                <a:ea typeface="+mn-ea"/>
              </a:rPr>
              <a:t>Q1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91" y="247016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0000"/>
                </a:solidFill>
                <a:latin typeface="Arial" charset="0"/>
                <a:ea typeface="+mn-ea"/>
              </a:rPr>
              <a:t>2017</a:t>
            </a:r>
          </a:p>
          <a:p>
            <a:pPr algn="ctr" defTabSz="685800"/>
            <a:r>
              <a:rPr lang="en-US" sz="1200" b="1" dirty="0">
                <a:solidFill>
                  <a:srgbClr val="000000"/>
                </a:solidFill>
                <a:latin typeface="Arial" charset="0"/>
                <a:ea typeface="+mn-ea"/>
              </a:rPr>
              <a:t>Q1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7223" y="182357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0000"/>
                </a:solidFill>
                <a:latin typeface="Arial" charset="0"/>
                <a:ea typeface="+mn-ea"/>
              </a:rPr>
              <a:t>2018</a:t>
            </a:r>
          </a:p>
          <a:p>
            <a:pPr algn="ctr" defTabSz="685800"/>
            <a:r>
              <a:rPr lang="en-US" sz="1200" b="1" dirty="0">
                <a:solidFill>
                  <a:srgbClr val="000000"/>
                </a:solidFill>
                <a:latin typeface="Arial" charset="0"/>
                <a:ea typeface="+mn-ea"/>
              </a:rPr>
              <a:t>Q1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829" y="1742619"/>
            <a:ext cx="6425171" cy="7275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465770" y="651771"/>
            <a:ext cx="733806" cy="283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916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Answer Man Tackles All of Your Booze Related Holiday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8" y="1265349"/>
            <a:ext cx="3734874" cy="28011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92E8CE-5B41-481D-949B-B8D31574A1C9}" type="slidenum">
              <a:rPr lang="en-US"/>
              <a:pPr defTabSz="68580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About INOVA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4" y="895350"/>
            <a:ext cx="4055716" cy="308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798910"/>
            <a:ext cx="2400300" cy="3068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9 Invasive Labs</a:t>
            </a:r>
          </a:p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 Cath/PCI Labs 1300 PCI’s/year</a:t>
            </a:r>
          </a:p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 EP Labs</a:t>
            </a:r>
          </a:p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 Interventional Radiology</a:t>
            </a:r>
          </a:p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 Hybrid Lab</a:t>
            </a:r>
          </a:p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5 Cardiac OR’s</a:t>
            </a:r>
          </a:p>
          <a:p>
            <a:pPr defTabSz="685800"/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39-bed Interventional Admission/ Recovery Unit</a:t>
            </a:r>
          </a:p>
          <a:p>
            <a:pPr defTabSz="685800">
              <a:lnSpc>
                <a:spcPct val="150000"/>
              </a:lnSpc>
            </a:pPr>
            <a:r>
              <a:rPr lang="en-US" sz="1400" dirty="0">
                <a:solidFill>
                  <a:srgbClr val="04458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 Inpatient Units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4247029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/>
            <a:r>
              <a:rPr lang="en-US" sz="1500" kern="0" dirty="0">
                <a:solidFill>
                  <a:srgbClr val="033A6F"/>
                </a:solidFill>
                <a:latin typeface="Arial"/>
                <a:ea typeface="ＭＳ Ｐゴシック"/>
              </a:rPr>
              <a:t>INOVA HEART AND VASCULAR INSTITUTE FAIRFAX  MEDICAL  CAMPUS</a:t>
            </a:r>
          </a:p>
        </p:txBody>
      </p:sp>
    </p:spTree>
    <p:extLst>
      <p:ext uri="{BB962C8B-B14F-4D97-AF65-F5344CB8AC3E}">
        <p14:creationId xmlns:p14="http://schemas.microsoft.com/office/powerpoint/2010/main" val="206557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Who are we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5600" y="1028700"/>
            <a:ext cx="4056858" cy="254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br>
              <a:rPr lang="en-US" sz="900" dirty="0"/>
            </a:br>
            <a:r>
              <a:rPr lang="en-US" sz="1600" dirty="0"/>
              <a:t>Inova is a not-for-profit healthcare system based in Northern Virginia that serves &gt;2 million patients/yr. </a:t>
            </a:r>
          </a:p>
          <a:p>
            <a:pPr marL="0" indent="0">
              <a:buNone/>
            </a:pPr>
            <a:r>
              <a:rPr lang="en-US" sz="1600" dirty="0"/>
              <a:t>Serving the Washington, DC, metro areas and beyond. </a:t>
            </a:r>
          </a:p>
          <a:p>
            <a:pPr marL="0" indent="0">
              <a:buNone/>
            </a:pPr>
            <a:r>
              <a:rPr lang="en-US" sz="1600" dirty="0"/>
              <a:t>Inova is a comprehensive network of hospitals, outpatient services and facilities, primary and specialty care practices, and health and wellness initiatives.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1550"/>
            <a:ext cx="2220119" cy="351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8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28750" y="114300"/>
            <a:ext cx="5886450" cy="857250"/>
          </a:xfrm>
        </p:spPr>
        <p:txBody>
          <a:bodyPr/>
          <a:lstStyle/>
          <a:p>
            <a:r>
              <a:rPr lang="en-US" altLang="en-US"/>
              <a:t>Team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31069"/>
              </p:ext>
            </p:extLst>
          </p:nvPr>
        </p:nvGraphicFramePr>
        <p:xfrm>
          <a:off x="457200" y="950077"/>
          <a:ext cx="5694590" cy="406007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11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62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Name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Department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Job Title</a:t>
                      </a:r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6">
                <a:tc>
                  <a:txBody>
                    <a:bodyPr/>
                    <a:lstStyle/>
                    <a:p>
                      <a:r>
                        <a:rPr lang="en-US" sz="800" dirty="0"/>
                        <a:t>Dr. Behnam</a:t>
                      </a:r>
                      <a:r>
                        <a:rPr lang="en-US" sz="800" baseline="0" dirty="0"/>
                        <a:t> Tehrani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Inova</a:t>
                      </a:r>
                      <a:r>
                        <a:rPr lang="en-US" sz="800" baseline="0" dirty="0"/>
                        <a:t> Medical Group; Interventional Cardiology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Cardiac</a:t>
                      </a:r>
                      <a:r>
                        <a:rPr lang="en-US" sz="800" baseline="0" dirty="0"/>
                        <a:t> Catherization Lab Co-Director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6">
                <a:tc>
                  <a:txBody>
                    <a:bodyPr/>
                    <a:lstStyle/>
                    <a:p>
                      <a:r>
                        <a:rPr lang="en-US" sz="800" dirty="0"/>
                        <a:t>Dr. Matthew Sherwood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Inova</a:t>
                      </a:r>
                      <a:r>
                        <a:rPr lang="en-US" sz="800" baseline="0" dirty="0"/>
                        <a:t> Medical Group; Interventional Cardiology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Cardiac</a:t>
                      </a:r>
                      <a:r>
                        <a:rPr lang="en-US" sz="800" baseline="0" dirty="0"/>
                        <a:t> Catherization Lab Co-Director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98">
                <a:tc>
                  <a:txBody>
                    <a:bodyPr/>
                    <a:lstStyle/>
                    <a:p>
                      <a:r>
                        <a:rPr lang="en-US" sz="800" dirty="0"/>
                        <a:t>Dr. Charles Murphy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Inova Administration</a:t>
                      </a:r>
                      <a:r>
                        <a:rPr lang="en-US" sz="800" baseline="0" dirty="0"/>
                        <a:t>, Chief Patient Safety Officer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Cardiovascular</a:t>
                      </a:r>
                      <a:r>
                        <a:rPr lang="en-US" sz="800" baseline="0" dirty="0"/>
                        <a:t> Intensive Care Unit (CVICU) Medical Director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r>
                        <a:rPr lang="en-US" sz="800" dirty="0"/>
                        <a:t>Julieanne</a:t>
                      </a:r>
                      <a:r>
                        <a:rPr lang="en-US" sz="800" baseline="0" dirty="0"/>
                        <a:t> George MSN RN 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ICAR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Clinical</a:t>
                      </a:r>
                      <a:r>
                        <a:rPr lang="en-US" sz="800" baseline="0" dirty="0"/>
                        <a:t> Director-Co-Lead for Collaborative Bleeding Initiative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66">
                <a:tc>
                  <a:txBody>
                    <a:bodyPr/>
                    <a:lstStyle/>
                    <a:p>
                      <a:r>
                        <a:rPr lang="en-US" sz="800" dirty="0"/>
                        <a:t>Stephen Ives RCIS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Cardiac</a:t>
                      </a:r>
                      <a:r>
                        <a:rPr lang="en-US" sz="800" baseline="0" dirty="0"/>
                        <a:t> Catherization Lab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Clinical</a:t>
                      </a:r>
                      <a:r>
                        <a:rPr lang="en-US" sz="800" baseline="0" dirty="0"/>
                        <a:t> Director-Co-Lead for Collaborative Bleeding Initiative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Marian Hartle RN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Outcomes-National Registry for PCI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Outcomes Specialist</a:t>
                      </a:r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r>
                        <a:rPr lang="en-US" sz="800" dirty="0"/>
                        <a:t>Francine DeHaan MSN RN CCRN-K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Professional Practice 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Educator ICAR, CVICU- IHVI</a:t>
                      </a:r>
                      <a:r>
                        <a:rPr lang="en-US" sz="800" baseline="0" dirty="0"/>
                        <a:t> support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Jayne O’Conner RN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ICAR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Patient Navigator-ICAR</a:t>
                      </a:r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Aaron Bagnola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Pharmacy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Clinical Specialist-IHVI</a:t>
                      </a:r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Megan Rupe MSN, RN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CTU-S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Clinical Director</a:t>
                      </a:r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r>
                        <a:rPr lang="en-US" sz="800" dirty="0"/>
                        <a:t>Rebecca</a:t>
                      </a:r>
                      <a:r>
                        <a:rPr lang="en-US" sz="800" baseline="0" dirty="0"/>
                        <a:t> Petros RN and Louisa Villanueva RN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CTU-N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RN</a:t>
                      </a:r>
                      <a:r>
                        <a:rPr lang="en-US" sz="800" baseline="0" dirty="0"/>
                        <a:t> Unit Supervisors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Stephanie</a:t>
                      </a:r>
                      <a:r>
                        <a:rPr lang="en-US" sz="800" baseline="0" dirty="0"/>
                        <a:t> and Carrie, RN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PCCU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Unit</a:t>
                      </a:r>
                      <a:r>
                        <a:rPr lang="en-US" sz="800" baseline="0" dirty="0"/>
                        <a:t> Supervisor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Sharri</a:t>
                      </a:r>
                      <a:r>
                        <a:rPr lang="en-US" sz="800" baseline="0" dirty="0"/>
                        <a:t> Robinson, MSN, RN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CTU-N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Clinical Director/Senior Director</a:t>
                      </a:r>
                      <a:r>
                        <a:rPr lang="en-US" sz="800" baseline="0" dirty="0"/>
                        <a:t> IHVI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604">
                <a:tc>
                  <a:txBody>
                    <a:bodyPr/>
                    <a:lstStyle/>
                    <a:p>
                      <a:r>
                        <a:rPr lang="en-US" sz="800" dirty="0"/>
                        <a:t>Marina</a:t>
                      </a:r>
                      <a:r>
                        <a:rPr lang="en-US" sz="800" baseline="0" dirty="0"/>
                        <a:t> Ocasio BSN RN</a:t>
                      </a:r>
                      <a:endParaRPr lang="en-US" sz="800" dirty="0"/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PCCU/Interim CICU</a:t>
                      </a:r>
                    </a:p>
                  </a:txBody>
                  <a:tcPr marL="88180" marR="88180" marT="44096" marB="44096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Clinical Director</a:t>
                      </a:r>
                    </a:p>
                  </a:txBody>
                  <a:tcPr marL="88180" marR="88180" marT="44096" marB="4409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7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Its all about the Patient Centered Care-Collaborative approach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2" y="1085850"/>
            <a:ext cx="494647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6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50"/>
            <a:ext cx="4705349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and Learn-Seek to Improve</a:t>
            </a:r>
          </a:p>
        </p:txBody>
      </p:sp>
    </p:spTree>
    <p:extLst>
      <p:ext uri="{BB962C8B-B14F-4D97-AF65-F5344CB8AC3E}">
        <p14:creationId xmlns:p14="http://schemas.microsoft.com/office/powerpoint/2010/main" val="174993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Lets get Started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800100"/>
            <a:ext cx="191204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3618"/>
            <a:ext cx="5483162" cy="311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88179"/>
      </p:ext>
    </p:extLst>
  </p:cSld>
  <p:clrMapOvr>
    <a:masterClrMapping/>
  </p:clrMapOvr>
</p:sld>
</file>

<file path=ppt/theme/theme1.xml><?xml version="1.0" encoding="utf-8"?>
<a:theme xmlns:a="http://schemas.openxmlformats.org/drawingml/2006/main" name="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44583"/>
      </a:dk1>
      <a:lt1>
        <a:srgbClr val="FFFFFF"/>
      </a:lt1>
      <a:dk2>
        <a:srgbClr val="F11B2A"/>
      </a:dk2>
      <a:lt2>
        <a:srgbClr val="C0C0C0"/>
      </a:lt2>
      <a:accent1>
        <a:srgbClr val="A3D9D6"/>
      </a:accent1>
      <a:accent2>
        <a:srgbClr val="AFDAB4"/>
      </a:accent2>
      <a:accent3>
        <a:srgbClr val="FFFFFF"/>
      </a:accent3>
      <a:accent4>
        <a:srgbClr val="033A6F"/>
      </a:accent4>
      <a:accent5>
        <a:srgbClr val="CEE9E8"/>
      </a:accent5>
      <a:accent6>
        <a:srgbClr val="9EC5A3"/>
      </a:accent6>
      <a:hlink>
        <a:srgbClr val="B37986"/>
      </a:hlink>
      <a:folHlink>
        <a:srgbClr val="686D8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6 OSUWMC Template">
  <a:themeElements>
    <a:clrScheme name="OSUWMC Sept 2013">
      <a:dk1>
        <a:srgbClr val="000000"/>
      </a:dk1>
      <a:lt1>
        <a:srgbClr val="FFFFFF"/>
      </a:lt1>
      <a:dk2>
        <a:srgbClr val="666666"/>
      </a:dk2>
      <a:lt2>
        <a:srgbClr val="F2F2F2"/>
      </a:lt2>
      <a:accent1>
        <a:srgbClr val="BB0000"/>
      </a:accent1>
      <a:accent2>
        <a:srgbClr val="D25F15"/>
      </a:accent2>
      <a:accent3>
        <a:srgbClr val="7DA1C4"/>
      </a:accent3>
      <a:accent4>
        <a:srgbClr val="880063"/>
      </a:accent4>
      <a:accent5>
        <a:srgbClr val="999500"/>
      </a:accent5>
      <a:accent6>
        <a:srgbClr val="65513C"/>
      </a:accent6>
      <a:hlink>
        <a:srgbClr val="4B79A5"/>
      </a:hlink>
      <a:folHlink>
        <a:srgbClr val="A3A3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774405284654DBBFBFA88ED88E767" ma:contentTypeVersion="2" ma:contentTypeDescription="Create a new document." ma:contentTypeScope="" ma:versionID="0ee065f522bf86b537c16ce2805071d9">
  <xsd:schema xmlns:xsd="http://www.w3.org/2001/XMLSchema" xmlns:xs="http://www.w3.org/2001/XMLSchema" xmlns:p="http://schemas.microsoft.com/office/2006/metadata/properties" xmlns:ns2="6c48deb1-7e46-4919-9687-8ee7d470aeb9" targetNamespace="http://schemas.microsoft.com/office/2006/metadata/properties" ma:root="true" ma:fieldsID="0bb2b9251b62cd238710f0b52465443d" ns2:_="">
    <xsd:import namespace="6c48deb1-7e46-4919-9687-8ee7d470a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8deb1-7e46-4919-9687-8ee7d470a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8108C7-0F1E-4F28-8710-4484B5356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F587A-648E-4CBE-B011-4FA3E604A7A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48deb1-7e46-4919-9687-8ee7d470aeb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8F03A2-D9F9-45B1-AC12-C5330C55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48deb1-7e46-4919-9687-8ee7d470a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1329</Words>
  <Application>Microsoft Office PowerPoint</Application>
  <PresentationFormat>On-screen Show (16:9)</PresentationFormat>
  <Paragraphs>273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Franklin Gothic Book</vt:lpstr>
      <vt:lpstr>Garamond</vt:lpstr>
      <vt:lpstr>Times</vt:lpstr>
      <vt:lpstr>Wingdings</vt:lpstr>
      <vt:lpstr>ACC 16:9 Master</vt:lpstr>
      <vt:lpstr>Blank Master</vt:lpstr>
      <vt:lpstr>1_Blank Master</vt:lpstr>
      <vt:lpstr>3_Blank Presentation</vt:lpstr>
      <vt:lpstr>2016 OSUWMC Template</vt:lpstr>
      <vt:lpstr>PowerPoint Presentation</vt:lpstr>
      <vt:lpstr>PowerPoint Presentation</vt:lpstr>
      <vt:lpstr>Reduction of Bleeding Complications</vt:lpstr>
      <vt:lpstr>    About INOVA</vt:lpstr>
      <vt:lpstr>    Who are we</vt:lpstr>
      <vt:lpstr>Team Members</vt:lpstr>
      <vt:lpstr>Its all about the Patient Centered Care-Collaborative approach</vt:lpstr>
      <vt:lpstr>Watch and Learn-Seek to Improve</vt:lpstr>
      <vt:lpstr>    Lets get Started</vt:lpstr>
      <vt:lpstr>    Lets Discuss and Challenge</vt:lpstr>
      <vt:lpstr>    What we did </vt:lpstr>
      <vt:lpstr>    Celebration</vt:lpstr>
      <vt:lpstr>PowerPoint Presentation</vt:lpstr>
      <vt:lpstr>    Bleeding Tracking Form </vt:lpstr>
      <vt:lpstr>    Physician Pre Procedural Note  </vt:lpstr>
      <vt:lpstr>    Cath Lab Procedure Handoff Report</vt:lpstr>
      <vt:lpstr>    Questions</vt:lpstr>
      <vt:lpstr>ACC-NCDR Cath/PCI Registry Reduce the Risk of PCI Bleeding  The Ohio State Wexner Medical Center</vt:lpstr>
      <vt:lpstr>PowerPoint Presentation</vt:lpstr>
      <vt:lpstr>    About Ohio State</vt:lpstr>
      <vt:lpstr>Team </vt:lpstr>
      <vt:lpstr>Cath/PCI Volumes</vt:lpstr>
      <vt:lpstr>Bleed Reduction Two Pronged Approach- Radial, Blood Use</vt:lpstr>
      <vt:lpstr>Bleeding/Vascular Complication Reduction Task Force </vt:lpstr>
      <vt:lpstr>PowerPoint Presentation</vt:lpstr>
      <vt:lpstr>Bleeding/Vascular Complications Task Force </vt:lpstr>
      <vt:lpstr>Reduction of Bleeding Quality Initiatives </vt:lpstr>
      <vt:lpstr>Heparin Dosing and ACT Goals for PCI</vt:lpstr>
      <vt:lpstr>PowerPoint Presentation</vt:lpstr>
      <vt:lpstr>PowerPoint Presentation</vt:lpstr>
      <vt:lpstr>PowerPoint Presentation</vt:lpstr>
      <vt:lpstr>Radial vs Femoral Evolution</vt:lpstr>
      <vt:lpstr>RBC/Transfusions Excluding CABG</vt:lpstr>
      <vt:lpstr>ACC-NCDR  PCI Risk Adjusted Bleeding Moving in the Right Direction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Insert Title Here ]</dc:title>
  <dc:creator>Autumn Niggles</dc:creator>
  <cp:lastModifiedBy>Susan Rogers</cp:lastModifiedBy>
  <cp:revision>119</cp:revision>
  <cp:lastPrinted>2013-06-06T20:17:19Z</cp:lastPrinted>
  <dcterms:created xsi:type="dcterms:W3CDTF">2013-05-15T19:14:34Z</dcterms:created>
  <dcterms:modified xsi:type="dcterms:W3CDTF">2019-05-21T03:33:32Z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0x010100809774405284654DBBFBFA88ED88E767</vt:lpwstr>
  </property>
</Properties>
</file>