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3"/>
  </p:notesMasterIdLst>
  <p:sldIdLst>
    <p:sldId id="447" r:id="rId2"/>
    <p:sldId id="280" r:id="rId3"/>
    <p:sldId id="449" r:id="rId4"/>
    <p:sldId id="448" r:id="rId5"/>
    <p:sldId id="284" r:id="rId6"/>
    <p:sldId id="404" r:id="rId7"/>
    <p:sldId id="405" r:id="rId8"/>
    <p:sldId id="396" r:id="rId9"/>
    <p:sldId id="298" r:id="rId10"/>
    <p:sldId id="458" r:id="rId11"/>
    <p:sldId id="465" r:id="rId12"/>
    <p:sldId id="460" r:id="rId13"/>
    <p:sldId id="461" r:id="rId14"/>
    <p:sldId id="462" r:id="rId15"/>
    <p:sldId id="463" r:id="rId16"/>
    <p:sldId id="467" r:id="rId17"/>
    <p:sldId id="468" r:id="rId18"/>
    <p:sldId id="471" r:id="rId19"/>
    <p:sldId id="315" r:id="rId20"/>
    <p:sldId id="333" r:id="rId21"/>
    <p:sldId id="334" r:id="rId22"/>
    <p:sldId id="336" r:id="rId23"/>
    <p:sldId id="419" r:id="rId24"/>
    <p:sldId id="426" r:id="rId25"/>
    <p:sldId id="388" r:id="rId26"/>
    <p:sldId id="414" r:id="rId27"/>
    <p:sldId id="424" r:id="rId28"/>
    <p:sldId id="428" r:id="rId29"/>
    <p:sldId id="326" r:id="rId30"/>
    <p:sldId id="472" r:id="rId31"/>
    <p:sldId id="330" r:id="rId32"/>
    <p:sldId id="410" r:id="rId33"/>
    <p:sldId id="455" r:id="rId34"/>
    <p:sldId id="470" r:id="rId35"/>
    <p:sldId id="397" r:id="rId36"/>
    <p:sldId id="454" r:id="rId37"/>
    <p:sldId id="456" r:id="rId38"/>
    <p:sldId id="425" r:id="rId39"/>
    <p:sldId id="342" r:id="rId40"/>
    <p:sldId id="339" r:id="rId41"/>
    <p:sldId id="469" r:id="rId42"/>
  </p:sldIdLst>
  <p:sldSz cx="9144000" cy="5143500" type="screen16x9"/>
  <p:notesSz cx="9296400" cy="7010400"/>
  <p:defaultText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6">
          <p15:clr>
            <a:srgbClr val="A4A3A4"/>
          </p15:clr>
        </p15:guide>
        <p15:guide id="2" pos="19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obayed" initials="JM" lastIdx="7" clrIdx="0">
    <p:extLst>
      <p:ext uri="{19B8F6BF-5375-455C-9EA6-DF929625EA0E}">
        <p15:presenceInfo xmlns:p15="http://schemas.microsoft.com/office/powerpoint/2012/main" userId="S-1-5-21-1253949-492726201-1961964611-12889" providerId="AD"/>
      </p:ext>
    </p:extLst>
  </p:cmAuthor>
  <p:cmAuthor id="2" name="Susan Rogers" initials="SR" lastIdx="1" clrIdx="1">
    <p:extLst>
      <p:ext uri="{19B8F6BF-5375-455C-9EA6-DF929625EA0E}">
        <p15:presenceInfo xmlns:p15="http://schemas.microsoft.com/office/powerpoint/2012/main" userId="S-1-5-21-1253949-492726201-1961964611-8047" providerId="AD"/>
      </p:ext>
    </p:extLst>
  </p:cmAuthor>
  <p:cmAuthor id="3" name="Veronica Wilson" initials="VW" lastIdx="6" clrIdx="2">
    <p:extLst>
      <p:ext uri="{19B8F6BF-5375-455C-9EA6-DF929625EA0E}">
        <p15:presenceInfo xmlns:p15="http://schemas.microsoft.com/office/powerpoint/2012/main" userId="S-1-5-21-1253949-492726201-1961964611-13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C15"/>
    <a:srgbClr val="355216"/>
    <a:srgbClr val="257135"/>
    <a:srgbClr val="216530"/>
    <a:srgbClr val="EAF8ED"/>
    <a:srgbClr val="FFFFFF"/>
    <a:srgbClr val="8A0000"/>
    <a:srgbClr val="500000"/>
    <a:srgbClr val="D09E00"/>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8" autoAdjust="0"/>
    <p:restoredTop sz="76954" autoAdjust="0"/>
  </p:normalViewPr>
  <p:slideViewPr>
    <p:cSldViewPr>
      <p:cViewPr varScale="1">
        <p:scale>
          <a:sx n="111" d="100"/>
          <a:sy n="111" d="100"/>
        </p:scale>
        <p:origin x="1116" y="108"/>
      </p:cViewPr>
      <p:guideLst>
        <p:guide orient="horz" pos="1906"/>
        <p:guide pos="19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04279-0A1A-451E-B89B-FD08F5BDB61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E508B4BD-5578-4A40-8DCD-F40A8652179A}">
      <dgm:prSet custT="1"/>
      <dgm:spPr/>
      <dgm:t>
        <a:bodyPr/>
        <a:lstStyle/>
        <a:p>
          <a:r>
            <a:rPr lang="en-US" sz="1800" b="1" dirty="0"/>
            <a:t>Improve bleeding rates and decrease variances in data</a:t>
          </a:r>
        </a:p>
      </dgm:t>
    </dgm:pt>
    <dgm:pt modelId="{986A07C9-248A-493E-BB84-DD0C852EA6C7}" type="parTrans" cxnId="{10121237-E54A-47C1-808B-78E4D4BA40C2}">
      <dgm:prSet/>
      <dgm:spPr/>
      <dgm:t>
        <a:bodyPr/>
        <a:lstStyle/>
        <a:p>
          <a:endParaRPr lang="en-US"/>
        </a:p>
      </dgm:t>
    </dgm:pt>
    <dgm:pt modelId="{13732AF4-1971-4243-98A2-29D180624650}" type="sibTrans" cxnId="{10121237-E54A-47C1-808B-78E4D4BA40C2}">
      <dgm:prSet/>
      <dgm:spPr/>
      <dgm:t>
        <a:bodyPr/>
        <a:lstStyle/>
        <a:p>
          <a:endParaRPr lang="en-US"/>
        </a:p>
      </dgm:t>
    </dgm:pt>
    <dgm:pt modelId="{320D8796-C9D7-488C-B603-8E3A7145D28B}">
      <dgm:prSet phldrT="[Text]" custT="1"/>
      <dgm:spPr/>
      <dgm:t>
        <a:bodyPr/>
        <a:lstStyle/>
        <a:p>
          <a:r>
            <a:rPr lang="en-US" sz="1800" b="1" dirty="0"/>
            <a:t>motivating widespread adoption of evidence-based practices to improve quality of care</a:t>
          </a:r>
        </a:p>
      </dgm:t>
    </dgm:pt>
    <dgm:pt modelId="{0D6C1C31-1800-43FA-9FB6-76A0E1F74174}" type="sibTrans" cxnId="{6F231A40-5E42-4B8F-B876-D9DD9D9DC5FE}">
      <dgm:prSet/>
      <dgm:spPr/>
      <dgm:t>
        <a:bodyPr/>
        <a:lstStyle/>
        <a:p>
          <a:endParaRPr lang="en-US"/>
        </a:p>
      </dgm:t>
    </dgm:pt>
    <dgm:pt modelId="{E6F7541E-B30C-4360-9A9A-33843E3AE48C}" type="parTrans" cxnId="{6F231A40-5E42-4B8F-B876-D9DD9D9DC5FE}">
      <dgm:prSet/>
      <dgm:spPr/>
      <dgm:t>
        <a:bodyPr/>
        <a:lstStyle/>
        <a:p>
          <a:endParaRPr lang="en-US"/>
        </a:p>
      </dgm:t>
    </dgm:pt>
    <dgm:pt modelId="{3150F6C8-B4B9-4CBD-83F0-9BF79ADBD811}">
      <dgm:prSet custT="1"/>
      <dgm:spPr>
        <a:solidFill>
          <a:srgbClr val="00B050"/>
        </a:solidFill>
      </dgm:spPr>
      <dgm:t>
        <a:bodyPr/>
        <a:lstStyle/>
        <a:p>
          <a:r>
            <a:rPr lang="en-US" sz="1800" b="1" dirty="0"/>
            <a:t>Decreasing Bleeding Rates</a:t>
          </a:r>
        </a:p>
      </dgm:t>
    </dgm:pt>
    <dgm:pt modelId="{5450EB9D-93AF-4C03-9B35-1ED68CDF3E8F}" type="parTrans" cxnId="{39BF22CD-5CB2-47C1-906E-03E6FB408DD7}">
      <dgm:prSet/>
      <dgm:spPr/>
      <dgm:t>
        <a:bodyPr/>
        <a:lstStyle/>
        <a:p>
          <a:endParaRPr lang="en-US"/>
        </a:p>
      </dgm:t>
    </dgm:pt>
    <dgm:pt modelId="{247E8A38-6605-4068-A513-439F80EEFB88}" type="sibTrans" cxnId="{39BF22CD-5CB2-47C1-906E-03E6FB408DD7}">
      <dgm:prSet/>
      <dgm:spPr/>
      <dgm:t>
        <a:bodyPr/>
        <a:lstStyle/>
        <a:p>
          <a:endParaRPr lang="en-US"/>
        </a:p>
      </dgm:t>
    </dgm:pt>
    <dgm:pt modelId="{8FF4DA6B-B77F-4C7B-B0FE-2821A2FD1139}" type="pres">
      <dgm:prSet presAssocID="{82704279-0A1A-451E-B89B-FD08F5BDB61E}" presName="Name0" presStyleCnt="0">
        <dgm:presLayoutVars>
          <dgm:dir/>
          <dgm:animOne val="branch"/>
          <dgm:animLvl val="lvl"/>
        </dgm:presLayoutVars>
      </dgm:prSet>
      <dgm:spPr/>
    </dgm:pt>
    <dgm:pt modelId="{57F39452-6A00-4F68-B3A3-5C225723E6CF}" type="pres">
      <dgm:prSet presAssocID="{320D8796-C9D7-488C-B603-8E3A7145D28B}" presName="chaos" presStyleCnt="0"/>
      <dgm:spPr/>
    </dgm:pt>
    <dgm:pt modelId="{FBAAC39C-4F9E-46DE-A2C2-126B35CF9171}" type="pres">
      <dgm:prSet presAssocID="{320D8796-C9D7-488C-B603-8E3A7145D28B}" presName="parTx1" presStyleLbl="revTx" presStyleIdx="0" presStyleCnt="2"/>
      <dgm:spPr/>
    </dgm:pt>
    <dgm:pt modelId="{305B1345-DBA9-42D6-A04D-ACA5628914FF}" type="pres">
      <dgm:prSet presAssocID="{320D8796-C9D7-488C-B603-8E3A7145D28B}" presName="c1" presStyleLbl="node1" presStyleIdx="0" presStyleCnt="19"/>
      <dgm:spPr>
        <a:solidFill>
          <a:srgbClr val="92D050"/>
        </a:solidFill>
      </dgm:spPr>
    </dgm:pt>
    <dgm:pt modelId="{4C1B4C18-0AEC-4004-942D-EC5AEB3F87B7}" type="pres">
      <dgm:prSet presAssocID="{320D8796-C9D7-488C-B603-8E3A7145D28B}" presName="c2" presStyleLbl="node1" presStyleIdx="1" presStyleCnt="19"/>
      <dgm:spPr>
        <a:solidFill>
          <a:srgbClr val="00B050"/>
        </a:solidFill>
      </dgm:spPr>
    </dgm:pt>
    <dgm:pt modelId="{F9B82C97-6959-4E9C-9B3B-ABBBEB51BDDB}" type="pres">
      <dgm:prSet presAssocID="{320D8796-C9D7-488C-B603-8E3A7145D28B}" presName="c3" presStyleLbl="node1" presStyleIdx="2" presStyleCnt="19" custLinFactNeighborX="-551" custLinFactNeighborY="-23621"/>
      <dgm:spPr>
        <a:solidFill>
          <a:srgbClr val="355216"/>
        </a:solidFill>
      </dgm:spPr>
    </dgm:pt>
    <dgm:pt modelId="{A77FC7B0-3988-4C9A-817E-ABF1BD924FA8}" type="pres">
      <dgm:prSet presAssocID="{320D8796-C9D7-488C-B603-8E3A7145D28B}" presName="c4" presStyleLbl="node1" presStyleIdx="3" presStyleCnt="19"/>
      <dgm:spPr>
        <a:solidFill>
          <a:srgbClr val="BAFCCE"/>
        </a:solidFill>
      </dgm:spPr>
    </dgm:pt>
    <dgm:pt modelId="{FF92C5E4-FB09-47CD-A770-35FF4A150C93}" type="pres">
      <dgm:prSet presAssocID="{320D8796-C9D7-488C-B603-8E3A7145D28B}" presName="c5" presStyleLbl="node1" presStyleIdx="4" presStyleCnt="19" custLinFactNeighborX="-15409" custLinFactNeighborY="-46731"/>
      <dgm:spPr>
        <a:solidFill>
          <a:srgbClr val="00B050"/>
        </a:solidFill>
      </dgm:spPr>
    </dgm:pt>
    <dgm:pt modelId="{A038CD31-2A47-42CF-9BC7-CECB9055FFEC}" type="pres">
      <dgm:prSet presAssocID="{320D8796-C9D7-488C-B603-8E3A7145D28B}" presName="c6" presStyleLbl="node1" presStyleIdx="5" presStyleCnt="19"/>
      <dgm:spPr>
        <a:solidFill>
          <a:srgbClr val="355216"/>
        </a:solidFill>
      </dgm:spPr>
    </dgm:pt>
    <dgm:pt modelId="{E2D7DC60-80E1-4E11-9FF4-84271F4D89E9}" type="pres">
      <dgm:prSet presAssocID="{320D8796-C9D7-488C-B603-8E3A7145D28B}" presName="c7" presStyleLbl="node1" presStyleIdx="6" presStyleCnt="19"/>
      <dgm:spPr>
        <a:solidFill>
          <a:srgbClr val="00B050"/>
        </a:solidFill>
      </dgm:spPr>
    </dgm:pt>
    <dgm:pt modelId="{1076896C-A947-438B-87FB-E5AF22782EC8}" type="pres">
      <dgm:prSet presAssocID="{320D8796-C9D7-488C-B603-8E3A7145D28B}" presName="c8" presStyleLbl="node1" presStyleIdx="7" presStyleCnt="19"/>
      <dgm:spPr>
        <a:solidFill>
          <a:srgbClr val="BAFCCE"/>
        </a:solidFill>
      </dgm:spPr>
    </dgm:pt>
    <dgm:pt modelId="{02402A36-1D90-477B-A9B0-A8AEF1894845}" type="pres">
      <dgm:prSet presAssocID="{320D8796-C9D7-488C-B603-8E3A7145D28B}" presName="c9" presStyleLbl="node1" presStyleIdx="8" presStyleCnt="19" custLinFactNeighborX="43349" custLinFactNeighborY="48260"/>
      <dgm:spPr>
        <a:solidFill>
          <a:srgbClr val="92D050"/>
        </a:solidFill>
      </dgm:spPr>
    </dgm:pt>
    <dgm:pt modelId="{BA1C6646-111B-4582-8EC8-C1FD00D48EAE}" type="pres">
      <dgm:prSet presAssocID="{320D8796-C9D7-488C-B603-8E3A7145D28B}" presName="c10" presStyleLbl="node1" presStyleIdx="9" presStyleCnt="19" custLinFactNeighborX="9593" custLinFactNeighborY="-37708"/>
      <dgm:spPr>
        <a:solidFill>
          <a:srgbClr val="92D050"/>
        </a:solidFill>
      </dgm:spPr>
    </dgm:pt>
    <dgm:pt modelId="{725FBF78-6050-443B-BA73-B0F47DEFA375}" type="pres">
      <dgm:prSet presAssocID="{320D8796-C9D7-488C-B603-8E3A7145D28B}" presName="c11" presStyleLbl="node1" presStyleIdx="10" presStyleCnt="19"/>
      <dgm:spPr>
        <a:solidFill>
          <a:srgbClr val="00B050"/>
        </a:solidFill>
      </dgm:spPr>
    </dgm:pt>
    <dgm:pt modelId="{A8C48F28-663B-4995-B163-E4613A5EB87A}" type="pres">
      <dgm:prSet presAssocID="{320D8796-C9D7-488C-B603-8E3A7145D28B}" presName="c12" presStyleLbl="node1" presStyleIdx="11" presStyleCnt="19"/>
      <dgm:spPr>
        <a:solidFill>
          <a:srgbClr val="355216"/>
        </a:solidFill>
      </dgm:spPr>
    </dgm:pt>
    <dgm:pt modelId="{865E953C-9BB2-439E-BC5B-CEF89DAB6A56}" type="pres">
      <dgm:prSet presAssocID="{320D8796-C9D7-488C-B603-8E3A7145D28B}" presName="c13" presStyleLbl="node1" presStyleIdx="12" presStyleCnt="19" custLinFactNeighborX="-32686" custLinFactNeighborY="24240"/>
      <dgm:spPr>
        <a:solidFill>
          <a:srgbClr val="92D050"/>
        </a:solidFill>
      </dgm:spPr>
    </dgm:pt>
    <dgm:pt modelId="{DD2D5777-DF1C-4518-842A-B04CC8FFF09D}" type="pres">
      <dgm:prSet presAssocID="{320D8796-C9D7-488C-B603-8E3A7145D28B}" presName="c14" presStyleLbl="node1" presStyleIdx="13" presStyleCnt="19"/>
      <dgm:spPr>
        <a:solidFill>
          <a:srgbClr val="00B050"/>
        </a:solidFill>
      </dgm:spPr>
    </dgm:pt>
    <dgm:pt modelId="{96636569-1538-4571-874D-7F14B935E6BC}" type="pres">
      <dgm:prSet presAssocID="{320D8796-C9D7-488C-B603-8E3A7145D28B}" presName="c15" presStyleLbl="node1" presStyleIdx="14" presStyleCnt="19" custLinFactNeighborX="9236" custLinFactNeighborY="35258"/>
      <dgm:spPr>
        <a:solidFill>
          <a:srgbClr val="BAFCCE"/>
        </a:solidFill>
      </dgm:spPr>
    </dgm:pt>
    <dgm:pt modelId="{C7ADCFAD-F781-477B-8770-5D3F77F9EF92}" type="pres">
      <dgm:prSet presAssocID="{320D8796-C9D7-488C-B603-8E3A7145D28B}" presName="c16" presStyleLbl="node1" presStyleIdx="15" presStyleCnt="19"/>
      <dgm:spPr>
        <a:solidFill>
          <a:srgbClr val="BAFCCE"/>
        </a:solidFill>
      </dgm:spPr>
    </dgm:pt>
    <dgm:pt modelId="{E801EDC6-D732-46E0-A6FA-A7CCFDB49F86}" type="pres">
      <dgm:prSet presAssocID="{320D8796-C9D7-488C-B603-8E3A7145D28B}" presName="c17" presStyleLbl="node1" presStyleIdx="16" presStyleCnt="19" custLinFactNeighborX="5271" custLinFactNeighborY="36490"/>
      <dgm:spPr>
        <a:solidFill>
          <a:srgbClr val="00B050"/>
        </a:solidFill>
      </dgm:spPr>
    </dgm:pt>
    <dgm:pt modelId="{921A3453-D929-49B3-BB31-ADDDA908A799}" type="pres">
      <dgm:prSet presAssocID="{320D8796-C9D7-488C-B603-8E3A7145D28B}" presName="c18" presStyleLbl="node1" presStyleIdx="17" presStyleCnt="19"/>
      <dgm:spPr>
        <a:solidFill>
          <a:srgbClr val="355216"/>
        </a:solidFill>
      </dgm:spPr>
    </dgm:pt>
    <dgm:pt modelId="{EDF79B07-1769-43E2-9359-A5DE1BCF2E59}" type="pres">
      <dgm:prSet presAssocID="{0D6C1C31-1800-43FA-9FB6-76A0E1F74174}" presName="chevronComposite1" presStyleCnt="0"/>
      <dgm:spPr/>
    </dgm:pt>
    <dgm:pt modelId="{DBAD4875-1B7A-40F0-8EF9-A2F5C1779D87}" type="pres">
      <dgm:prSet presAssocID="{0D6C1C31-1800-43FA-9FB6-76A0E1F74174}" presName="chevron1" presStyleLbl="sibTrans2D1" presStyleIdx="0" presStyleCnt="2" custLinFactNeighborX="6512" custLinFactNeighborY="799"/>
      <dgm:spPr>
        <a:solidFill>
          <a:srgbClr val="BAFCCE"/>
        </a:solidFill>
      </dgm:spPr>
    </dgm:pt>
    <dgm:pt modelId="{C14FFBAF-4AA1-428D-B57D-ADB284D54BB1}" type="pres">
      <dgm:prSet presAssocID="{0D6C1C31-1800-43FA-9FB6-76A0E1F74174}" presName="spChevron1" presStyleCnt="0"/>
      <dgm:spPr/>
    </dgm:pt>
    <dgm:pt modelId="{A0A296E3-A282-44D3-911B-38414D89FFB4}" type="pres">
      <dgm:prSet presAssocID="{E508B4BD-5578-4A40-8DCD-F40A8652179A}" presName="middle" presStyleCnt="0"/>
      <dgm:spPr/>
    </dgm:pt>
    <dgm:pt modelId="{B7C0973D-FD06-4CE5-94FA-10494CAA93D0}" type="pres">
      <dgm:prSet presAssocID="{E508B4BD-5578-4A40-8DCD-F40A8652179A}" presName="parTxMid" presStyleLbl="revTx" presStyleIdx="1" presStyleCnt="2"/>
      <dgm:spPr/>
    </dgm:pt>
    <dgm:pt modelId="{F479CAD4-C7B0-4246-912A-1C8640F99788}" type="pres">
      <dgm:prSet presAssocID="{E508B4BD-5578-4A40-8DCD-F40A8652179A}" presName="spMid" presStyleCnt="0"/>
      <dgm:spPr/>
    </dgm:pt>
    <dgm:pt modelId="{D8096256-3866-4DCF-A624-27A3BBC99385}" type="pres">
      <dgm:prSet presAssocID="{13732AF4-1971-4243-98A2-29D180624650}" presName="chevronComposite1" presStyleCnt="0"/>
      <dgm:spPr/>
    </dgm:pt>
    <dgm:pt modelId="{1E76914B-5CC1-4044-BBF6-D6462B5E103A}" type="pres">
      <dgm:prSet presAssocID="{13732AF4-1971-4243-98A2-29D180624650}" presName="chevron1" presStyleLbl="sibTrans2D1" presStyleIdx="1" presStyleCnt="2" custLinFactNeighborX="-23597" custLinFactNeighborY="799"/>
      <dgm:spPr>
        <a:solidFill>
          <a:srgbClr val="92D050"/>
        </a:solidFill>
      </dgm:spPr>
    </dgm:pt>
    <dgm:pt modelId="{4722C6BA-8B2F-4D73-BE44-D378EF9F66BC}" type="pres">
      <dgm:prSet presAssocID="{13732AF4-1971-4243-98A2-29D180624650}" presName="spChevron1" presStyleCnt="0"/>
      <dgm:spPr/>
    </dgm:pt>
    <dgm:pt modelId="{1EAC970B-942D-48FA-82DD-7BBDB547C1FC}" type="pres">
      <dgm:prSet presAssocID="{3150F6C8-B4B9-4CBD-83F0-9BF79ADBD811}" presName="last" presStyleCnt="0"/>
      <dgm:spPr/>
    </dgm:pt>
    <dgm:pt modelId="{927C3AD4-027C-48BF-84BC-49C7815693FD}" type="pres">
      <dgm:prSet presAssocID="{3150F6C8-B4B9-4CBD-83F0-9BF79ADBD811}" presName="circleTx" presStyleLbl="node1" presStyleIdx="18" presStyleCnt="19"/>
      <dgm:spPr/>
    </dgm:pt>
    <dgm:pt modelId="{2864DA95-F642-4AA4-AE21-FF01D5CEB6DA}" type="pres">
      <dgm:prSet presAssocID="{3150F6C8-B4B9-4CBD-83F0-9BF79ADBD811}" presName="spN" presStyleCnt="0"/>
      <dgm:spPr/>
    </dgm:pt>
  </dgm:ptLst>
  <dgm:cxnLst>
    <dgm:cxn modelId="{12E9641D-C152-452B-A10F-3BD0D033BE3B}" type="presOf" srcId="{320D8796-C9D7-488C-B603-8E3A7145D28B}" destId="{FBAAC39C-4F9E-46DE-A2C2-126B35CF9171}" srcOrd="0" destOrd="0" presId="urn:microsoft.com/office/officeart/2009/3/layout/RandomtoResultProcess"/>
    <dgm:cxn modelId="{10121237-E54A-47C1-808B-78E4D4BA40C2}" srcId="{82704279-0A1A-451E-B89B-FD08F5BDB61E}" destId="{E508B4BD-5578-4A40-8DCD-F40A8652179A}" srcOrd="1" destOrd="0" parTransId="{986A07C9-248A-493E-BB84-DD0C852EA6C7}" sibTransId="{13732AF4-1971-4243-98A2-29D180624650}"/>
    <dgm:cxn modelId="{6F231A40-5E42-4B8F-B876-D9DD9D9DC5FE}" srcId="{82704279-0A1A-451E-B89B-FD08F5BDB61E}" destId="{320D8796-C9D7-488C-B603-8E3A7145D28B}" srcOrd="0" destOrd="0" parTransId="{E6F7541E-B30C-4360-9A9A-33843E3AE48C}" sibTransId="{0D6C1C31-1800-43FA-9FB6-76A0E1F74174}"/>
    <dgm:cxn modelId="{7CD7458F-B3B4-45FC-AD1D-A4DB4C868B50}" type="presOf" srcId="{E508B4BD-5578-4A40-8DCD-F40A8652179A}" destId="{B7C0973D-FD06-4CE5-94FA-10494CAA93D0}" srcOrd="0" destOrd="0" presId="urn:microsoft.com/office/officeart/2009/3/layout/RandomtoResultProcess"/>
    <dgm:cxn modelId="{39BF22CD-5CB2-47C1-906E-03E6FB408DD7}" srcId="{82704279-0A1A-451E-B89B-FD08F5BDB61E}" destId="{3150F6C8-B4B9-4CBD-83F0-9BF79ADBD811}" srcOrd="2" destOrd="0" parTransId="{5450EB9D-93AF-4C03-9B35-1ED68CDF3E8F}" sibTransId="{247E8A38-6605-4068-A513-439F80EEFB88}"/>
    <dgm:cxn modelId="{FF568BDA-1EDD-4B21-AC8F-BCF77C377F0B}" type="presOf" srcId="{82704279-0A1A-451E-B89B-FD08F5BDB61E}" destId="{8FF4DA6B-B77F-4C7B-B0FE-2821A2FD1139}" srcOrd="0" destOrd="0" presId="urn:microsoft.com/office/officeart/2009/3/layout/RandomtoResultProcess"/>
    <dgm:cxn modelId="{791234F6-A6CE-4E9C-B725-FF6B82CCF6BD}" type="presOf" srcId="{3150F6C8-B4B9-4CBD-83F0-9BF79ADBD811}" destId="{927C3AD4-027C-48BF-84BC-49C7815693FD}" srcOrd="0" destOrd="0" presId="urn:microsoft.com/office/officeart/2009/3/layout/RandomtoResultProcess"/>
    <dgm:cxn modelId="{0A44AC17-4103-4DFE-B3CD-1E5B2612AE43}" type="presParOf" srcId="{8FF4DA6B-B77F-4C7B-B0FE-2821A2FD1139}" destId="{57F39452-6A00-4F68-B3A3-5C225723E6CF}" srcOrd="0" destOrd="0" presId="urn:microsoft.com/office/officeart/2009/3/layout/RandomtoResultProcess"/>
    <dgm:cxn modelId="{D8040CD6-01AE-4DA7-869D-0EC2DA887373}" type="presParOf" srcId="{57F39452-6A00-4F68-B3A3-5C225723E6CF}" destId="{FBAAC39C-4F9E-46DE-A2C2-126B35CF9171}" srcOrd="0" destOrd="0" presId="urn:microsoft.com/office/officeart/2009/3/layout/RandomtoResultProcess"/>
    <dgm:cxn modelId="{A8E31BDF-EAC2-42E8-AB1A-871D22DCA3C7}" type="presParOf" srcId="{57F39452-6A00-4F68-B3A3-5C225723E6CF}" destId="{305B1345-DBA9-42D6-A04D-ACA5628914FF}" srcOrd="1" destOrd="0" presId="urn:microsoft.com/office/officeart/2009/3/layout/RandomtoResultProcess"/>
    <dgm:cxn modelId="{5D2F2531-1B5B-4BB3-A63D-BECAA5B7EB18}" type="presParOf" srcId="{57F39452-6A00-4F68-B3A3-5C225723E6CF}" destId="{4C1B4C18-0AEC-4004-942D-EC5AEB3F87B7}" srcOrd="2" destOrd="0" presId="urn:microsoft.com/office/officeart/2009/3/layout/RandomtoResultProcess"/>
    <dgm:cxn modelId="{50BD974D-46A1-42A6-B34B-BF9C3933CA6A}" type="presParOf" srcId="{57F39452-6A00-4F68-B3A3-5C225723E6CF}" destId="{F9B82C97-6959-4E9C-9B3B-ABBBEB51BDDB}" srcOrd="3" destOrd="0" presId="urn:microsoft.com/office/officeart/2009/3/layout/RandomtoResultProcess"/>
    <dgm:cxn modelId="{16AF14B0-E1B5-4B08-BFE9-FE05B76B134B}" type="presParOf" srcId="{57F39452-6A00-4F68-B3A3-5C225723E6CF}" destId="{A77FC7B0-3988-4C9A-817E-ABF1BD924FA8}" srcOrd="4" destOrd="0" presId="urn:microsoft.com/office/officeart/2009/3/layout/RandomtoResultProcess"/>
    <dgm:cxn modelId="{C3ACE3D1-C515-4945-8AB0-81CA79078076}" type="presParOf" srcId="{57F39452-6A00-4F68-B3A3-5C225723E6CF}" destId="{FF92C5E4-FB09-47CD-A770-35FF4A150C93}" srcOrd="5" destOrd="0" presId="urn:microsoft.com/office/officeart/2009/3/layout/RandomtoResultProcess"/>
    <dgm:cxn modelId="{FFF5BBE3-07D8-43B3-B4B7-9985339E3C9F}" type="presParOf" srcId="{57F39452-6A00-4F68-B3A3-5C225723E6CF}" destId="{A038CD31-2A47-42CF-9BC7-CECB9055FFEC}" srcOrd="6" destOrd="0" presId="urn:microsoft.com/office/officeart/2009/3/layout/RandomtoResultProcess"/>
    <dgm:cxn modelId="{A8781D10-4D53-460C-B5A4-19F6D3168928}" type="presParOf" srcId="{57F39452-6A00-4F68-B3A3-5C225723E6CF}" destId="{E2D7DC60-80E1-4E11-9FF4-84271F4D89E9}" srcOrd="7" destOrd="0" presId="urn:microsoft.com/office/officeart/2009/3/layout/RandomtoResultProcess"/>
    <dgm:cxn modelId="{C8687C0C-55F2-4A53-8A23-3D6EE9FD4FBB}" type="presParOf" srcId="{57F39452-6A00-4F68-B3A3-5C225723E6CF}" destId="{1076896C-A947-438B-87FB-E5AF22782EC8}" srcOrd="8" destOrd="0" presId="urn:microsoft.com/office/officeart/2009/3/layout/RandomtoResultProcess"/>
    <dgm:cxn modelId="{F9366061-CCE5-45B2-9E85-ADBC7E1D0FD1}" type="presParOf" srcId="{57F39452-6A00-4F68-B3A3-5C225723E6CF}" destId="{02402A36-1D90-477B-A9B0-A8AEF1894845}" srcOrd="9" destOrd="0" presId="urn:microsoft.com/office/officeart/2009/3/layout/RandomtoResultProcess"/>
    <dgm:cxn modelId="{D133B53F-9CF8-4152-B3F5-4668133A5EF7}" type="presParOf" srcId="{57F39452-6A00-4F68-B3A3-5C225723E6CF}" destId="{BA1C6646-111B-4582-8EC8-C1FD00D48EAE}" srcOrd="10" destOrd="0" presId="urn:microsoft.com/office/officeart/2009/3/layout/RandomtoResultProcess"/>
    <dgm:cxn modelId="{9063C6EC-A2C9-4FF2-A35D-261FA4D0D705}" type="presParOf" srcId="{57F39452-6A00-4F68-B3A3-5C225723E6CF}" destId="{725FBF78-6050-443B-BA73-B0F47DEFA375}" srcOrd="11" destOrd="0" presId="urn:microsoft.com/office/officeart/2009/3/layout/RandomtoResultProcess"/>
    <dgm:cxn modelId="{3C9D9042-758E-4D51-B8D0-93A514932C9A}" type="presParOf" srcId="{57F39452-6A00-4F68-B3A3-5C225723E6CF}" destId="{A8C48F28-663B-4995-B163-E4613A5EB87A}" srcOrd="12" destOrd="0" presId="urn:microsoft.com/office/officeart/2009/3/layout/RandomtoResultProcess"/>
    <dgm:cxn modelId="{EA2D22A5-0F5C-43AD-88CB-A1AEEAD03B7F}" type="presParOf" srcId="{57F39452-6A00-4F68-B3A3-5C225723E6CF}" destId="{865E953C-9BB2-439E-BC5B-CEF89DAB6A56}" srcOrd="13" destOrd="0" presId="urn:microsoft.com/office/officeart/2009/3/layout/RandomtoResultProcess"/>
    <dgm:cxn modelId="{A5CE9889-678D-4D73-86E4-5DE539E4AA49}" type="presParOf" srcId="{57F39452-6A00-4F68-B3A3-5C225723E6CF}" destId="{DD2D5777-DF1C-4518-842A-B04CC8FFF09D}" srcOrd="14" destOrd="0" presId="urn:microsoft.com/office/officeart/2009/3/layout/RandomtoResultProcess"/>
    <dgm:cxn modelId="{0D6BB386-A539-4BBE-9D44-AFC920F2B7FB}" type="presParOf" srcId="{57F39452-6A00-4F68-B3A3-5C225723E6CF}" destId="{96636569-1538-4571-874D-7F14B935E6BC}" srcOrd="15" destOrd="0" presId="urn:microsoft.com/office/officeart/2009/3/layout/RandomtoResultProcess"/>
    <dgm:cxn modelId="{4CBAA504-158F-41DA-B419-A62EC82673E2}" type="presParOf" srcId="{57F39452-6A00-4F68-B3A3-5C225723E6CF}" destId="{C7ADCFAD-F781-477B-8770-5D3F77F9EF92}" srcOrd="16" destOrd="0" presId="urn:microsoft.com/office/officeart/2009/3/layout/RandomtoResultProcess"/>
    <dgm:cxn modelId="{8E84F929-3CB5-415D-904F-16DEAAE94664}" type="presParOf" srcId="{57F39452-6A00-4F68-B3A3-5C225723E6CF}" destId="{E801EDC6-D732-46E0-A6FA-A7CCFDB49F86}" srcOrd="17" destOrd="0" presId="urn:microsoft.com/office/officeart/2009/3/layout/RandomtoResultProcess"/>
    <dgm:cxn modelId="{252F5B1C-1EF3-4454-8EC7-96D22DE677CA}" type="presParOf" srcId="{57F39452-6A00-4F68-B3A3-5C225723E6CF}" destId="{921A3453-D929-49B3-BB31-ADDDA908A799}" srcOrd="18" destOrd="0" presId="urn:microsoft.com/office/officeart/2009/3/layout/RandomtoResultProcess"/>
    <dgm:cxn modelId="{BBAD54C7-6239-42B9-91FF-277A9BD8BAC7}" type="presParOf" srcId="{8FF4DA6B-B77F-4C7B-B0FE-2821A2FD1139}" destId="{EDF79B07-1769-43E2-9359-A5DE1BCF2E59}" srcOrd="1" destOrd="0" presId="urn:microsoft.com/office/officeart/2009/3/layout/RandomtoResultProcess"/>
    <dgm:cxn modelId="{597686CF-0D9A-4103-92C4-99F856F4D393}" type="presParOf" srcId="{EDF79B07-1769-43E2-9359-A5DE1BCF2E59}" destId="{DBAD4875-1B7A-40F0-8EF9-A2F5C1779D87}" srcOrd="0" destOrd="0" presId="urn:microsoft.com/office/officeart/2009/3/layout/RandomtoResultProcess"/>
    <dgm:cxn modelId="{9BFCA5B8-7C73-4481-A883-0D68A9FC70EE}" type="presParOf" srcId="{EDF79B07-1769-43E2-9359-A5DE1BCF2E59}" destId="{C14FFBAF-4AA1-428D-B57D-ADB284D54BB1}" srcOrd="1" destOrd="0" presId="urn:microsoft.com/office/officeart/2009/3/layout/RandomtoResultProcess"/>
    <dgm:cxn modelId="{797641CE-9E13-405D-B2FC-393797BC347E}" type="presParOf" srcId="{8FF4DA6B-B77F-4C7B-B0FE-2821A2FD1139}" destId="{A0A296E3-A282-44D3-911B-38414D89FFB4}" srcOrd="2" destOrd="0" presId="urn:microsoft.com/office/officeart/2009/3/layout/RandomtoResultProcess"/>
    <dgm:cxn modelId="{231383BF-7FB1-48E3-98CE-D3E2962C78BF}" type="presParOf" srcId="{A0A296E3-A282-44D3-911B-38414D89FFB4}" destId="{B7C0973D-FD06-4CE5-94FA-10494CAA93D0}" srcOrd="0" destOrd="0" presId="urn:microsoft.com/office/officeart/2009/3/layout/RandomtoResultProcess"/>
    <dgm:cxn modelId="{3A6DC57B-46FC-4D0D-9835-E86B8281A191}" type="presParOf" srcId="{A0A296E3-A282-44D3-911B-38414D89FFB4}" destId="{F479CAD4-C7B0-4246-912A-1C8640F99788}" srcOrd="1" destOrd="0" presId="urn:microsoft.com/office/officeart/2009/3/layout/RandomtoResultProcess"/>
    <dgm:cxn modelId="{B0F904B8-2B2B-4615-B328-751BB51E2E5A}" type="presParOf" srcId="{8FF4DA6B-B77F-4C7B-B0FE-2821A2FD1139}" destId="{D8096256-3866-4DCF-A624-27A3BBC99385}" srcOrd="3" destOrd="0" presId="urn:microsoft.com/office/officeart/2009/3/layout/RandomtoResultProcess"/>
    <dgm:cxn modelId="{F2C9CC65-4FC0-4740-8738-8D37F4B54405}" type="presParOf" srcId="{D8096256-3866-4DCF-A624-27A3BBC99385}" destId="{1E76914B-5CC1-4044-BBF6-D6462B5E103A}" srcOrd="0" destOrd="0" presId="urn:microsoft.com/office/officeart/2009/3/layout/RandomtoResultProcess"/>
    <dgm:cxn modelId="{ADC3F550-7C7F-4BA2-BC76-A033844B9D3B}" type="presParOf" srcId="{D8096256-3866-4DCF-A624-27A3BBC99385}" destId="{4722C6BA-8B2F-4D73-BE44-D378EF9F66BC}" srcOrd="1" destOrd="0" presId="urn:microsoft.com/office/officeart/2009/3/layout/RandomtoResultProcess"/>
    <dgm:cxn modelId="{EB04FCEF-E3C6-4D14-B7C3-20B7728085E3}" type="presParOf" srcId="{8FF4DA6B-B77F-4C7B-B0FE-2821A2FD1139}" destId="{1EAC970B-942D-48FA-82DD-7BBDB547C1FC}" srcOrd="4" destOrd="0" presId="urn:microsoft.com/office/officeart/2009/3/layout/RandomtoResultProcess"/>
    <dgm:cxn modelId="{A80BA46E-552A-46A5-AC83-17C58AAA35DD}" type="presParOf" srcId="{1EAC970B-942D-48FA-82DD-7BBDB547C1FC}" destId="{927C3AD4-027C-48BF-84BC-49C7815693FD}" srcOrd="0" destOrd="0" presId="urn:microsoft.com/office/officeart/2009/3/layout/RandomtoResultProcess"/>
    <dgm:cxn modelId="{85860F43-8886-4FD4-9456-57544A7D632F}" type="presParOf" srcId="{1EAC970B-942D-48FA-82DD-7BBDB547C1FC}" destId="{2864DA95-F642-4AA4-AE21-FF01D5CEB6DA}"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AC39C-4F9E-46DE-A2C2-126B35CF9171}">
      <dsp:nvSpPr>
        <dsp:cNvPr id="0" name=""/>
        <dsp:cNvSpPr/>
      </dsp:nvSpPr>
      <dsp:spPr>
        <a:xfrm>
          <a:off x="151573" y="1391698"/>
          <a:ext cx="2180989"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motivating widespread adoption of evidence-based practices to improve quality of care</a:t>
          </a:r>
        </a:p>
      </dsp:txBody>
      <dsp:txXfrm>
        <a:off x="151573" y="1391698"/>
        <a:ext cx="2180989" cy="718735"/>
      </dsp:txXfrm>
    </dsp:sp>
    <dsp:sp modelId="{305B1345-DBA9-42D6-A04D-ACA5628914FF}">
      <dsp:nvSpPr>
        <dsp:cNvPr id="0" name=""/>
        <dsp:cNvSpPr/>
      </dsp:nvSpPr>
      <dsp:spPr>
        <a:xfrm>
          <a:off x="149094" y="1173104"/>
          <a:ext cx="173487" cy="17348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C18-0AEC-4004-942D-EC5AEB3F87B7}">
      <dsp:nvSpPr>
        <dsp:cNvPr id="0" name=""/>
        <dsp:cNvSpPr/>
      </dsp:nvSpPr>
      <dsp:spPr>
        <a:xfrm>
          <a:off x="270536" y="930221"/>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82C97-6959-4E9C-9B3B-ABBBEB51BDDB}">
      <dsp:nvSpPr>
        <dsp:cNvPr id="0" name=""/>
        <dsp:cNvSpPr/>
      </dsp:nvSpPr>
      <dsp:spPr>
        <a:xfrm>
          <a:off x="560493" y="914401"/>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FC7B0-3988-4C9A-817E-ABF1BD924FA8}">
      <dsp:nvSpPr>
        <dsp:cNvPr id="0" name=""/>
        <dsp:cNvSpPr/>
      </dsp:nvSpPr>
      <dsp:spPr>
        <a:xfrm>
          <a:off x="804878" y="711626"/>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2C5E4-FB09-47CD-A770-35FF4A150C93}">
      <dsp:nvSpPr>
        <dsp:cNvPr id="0" name=""/>
        <dsp:cNvSpPr/>
      </dsp:nvSpPr>
      <dsp:spPr>
        <a:xfrm>
          <a:off x="1093893" y="533400"/>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8CD31-2A47-42CF-9BC7-CECB9055FFEC}">
      <dsp:nvSpPr>
        <dsp:cNvPr id="0" name=""/>
        <dsp:cNvSpPr/>
      </dsp:nvSpPr>
      <dsp:spPr>
        <a:xfrm>
          <a:off x="1509239" y="784491"/>
          <a:ext cx="173487" cy="173487"/>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7DC60-80E1-4E11-9FF4-84271F4D89E9}">
      <dsp:nvSpPr>
        <dsp:cNvPr id="0" name=""/>
        <dsp:cNvSpPr/>
      </dsp:nvSpPr>
      <dsp:spPr>
        <a:xfrm>
          <a:off x="1752122" y="905933"/>
          <a:ext cx="272623" cy="27262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6896C-A947-438B-87FB-E5AF22782EC8}">
      <dsp:nvSpPr>
        <dsp:cNvPr id="0" name=""/>
        <dsp:cNvSpPr/>
      </dsp:nvSpPr>
      <dsp:spPr>
        <a:xfrm>
          <a:off x="2092158" y="1173104"/>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02A36-1D90-477B-A9B0-A8AEF1894845}">
      <dsp:nvSpPr>
        <dsp:cNvPr id="0" name=""/>
        <dsp:cNvSpPr/>
      </dsp:nvSpPr>
      <dsp:spPr>
        <a:xfrm>
          <a:off x="2313093" y="1524000"/>
          <a:ext cx="173487" cy="17348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C6646-111B-4582-8EC8-C1FD00D48EAE}">
      <dsp:nvSpPr>
        <dsp:cNvPr id="0" name=""/>
        <dsp:cNvSpPr/>
      </dsp:nvSpPr>
      <dsp:spPr>
        <a:xfrm>
          <a:off x="1017692" y="762001"/>
          <a:ext cx="446111" cy="44611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FBF78-6050-443B-BA73-B0F47DEFA375}">
      <dsp:nvSpPr>
        <dsp:cNvPr id="0" name=""/>
        <dsp:cNvSpPr/>
      </dsp:nvSpPr>
      <dsp:spPr>
        <a:xfrm>
          <a:off x="27653" y="1853176"/>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48F28-663B-4995-B163-E4613A5EB87A}">
      <dsp:nvSpPr>
        <dsp:cNvPr id="0" name=""/>
        <dsp:cNvSpPr/>
      </dsp:nvSpPr>
      <dsp:spPr>
        <a:xfrm>
          <a:off x="173383" y="2071771"/>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E953C-9BB2-439E-BC5B-CEF89DAB6A56}">
      <dsp:nvSpPr>
        <dsp:cNvPr id="0" name=""/>
        <dsp:cNvSpPr/>
      </dsp:nvSpPr>
      <dsp:spPr>
        <a:xfrm>
          <a:off x="408093" y="2362199"/>
          <a:ext cx="396543" cy="39654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D5777-DF1C-4518-842A-B04CC8FFF09D}">
      <dsp:nvSpPr>
        <dsp:cNvPr id="0" name=""/>
        <dsp:cNvSpPr/>
      </dsp:nvSpPr>
      <dsp:spPr>
        <a:xfrm>
          <a:off x="1047761" y="2581825"/>
          <a:ext cx="173487" cy="17348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36569-1538-4571-874D-7F14B935E6BC}">
      <dsp:nvSpPr>
        <dsp:cNvPr id="0" name=""/>
        <dsp:cNvSpPr/>
      </dsp:nvSpPr>
      <dsp:spPr>
        <a:xfrm>
          <a:off x="1170094" y="2362199"/>
          <a:ext cx="272623" cy="272623"/>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DCFAD-F781-477B-8770-5D3F77F9EF92}">
      <dsp:nvSpPr>
        <dsp:cNvPr id="0" name=""/>
        <dsp:cNvSpPr/>
      </dsp:nvSpPr>
      <dsp:spPr>
        <a:xfrm>
          <a:off x="1387797" y="2606113"/>
          <a:ext cx="173487" cy="173487"/>
        </a:xfrm>
        <a:prstGeom prst="ellipse">
          <a:avLst/>
        </a:prstGeom>
        <a:solidFill>
          <a:srgbClr val="BAFC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1EDC6-D732-46E0-A6FA-A7CCFDB49F86}">
      <dsp:nvSpPr>
        <dsp:cNvPr id="0" name=""/>
        <dsp:cNvSpPr/>
      </dsp:nvSpPr>
      <dsp:spPr>
        <a:xfrm>
          <a:off x="1627294" y="2362199"/>
          <a:ext cx="396543" cy="39654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A3453-D929-49B3-BB31-ADDDA908A799}">
      <dsp:nvSpPr>
        <dsp:cNvPr id="0" name=""/>
        <dsp:cNvSpPr/>
      </dsp:nvSpPr>
      <dsp:spPr>
        <a:xfrm>
          <a:off x="2140734" y="2120347"/>
          <a:ext cx="272623" cy="272623"/>
        </a:xfrm>
        <a:prstGeom prst="ellipse">
          <a:avLst/>
        </a:prstGeom>
        <a:solidFill>
          <a:srgbClr val="3552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D4875-1B7A-40F0-8EF9-A2F5C1779D87}">
      <dsp:nvSpPr>
        <dsp:cNvPr id="0" name=""/>
        <dsp:cNvSpPr/>
      </dsp:nvSpPr>
      <dsp:spPr>
        <a:xfrm>
          <a:off x="2465497" y="990607"/>
          <a:ext cx="800656" cy="1528541"/>
        </a:xfrm>
        <a:prstGeom prst="chevron">
          <a:avLst>
            <a:gd name="adj" fmla="val 62310"/>
          </a:avLst>
        </a:prstGeom>
        <a:solidFill>
          <a:srgbClr val="BAFCCE"/>
        </a:solidFill>
        <a:ln>
          <a:noFill/>
        </a:ln>
        <a:effectLst/>
      </dsp:spPr>
      <dsp:style>
        <a:lnRef idx="0">
          <a:scrgbClr r="0" g="0" b="0"/>
        </a:lnRef>
        <a:fillRef idx="1">
          <a:scrgbClr r="0" g="0" b="0"/>
        </a:fillRef>
        <a:effectRef idx="0">
          <a:scrgbClr r="0" g="0" b="0"/>
        </a:effectRef>
        <a:fontRef idx="minor">
          <a:schemeClr val="lt1"/>
        </a:fontRef>
      </dsp:style>
    </dsp:sp>
    <dsp:sp modelId="{B7C0973D-FD06-4CE5-94FA-10494CAA93D0}">
      <dsp:nvSpPr>
        <dsp:cNvPr id="0" name=""/>
        <dsp:cNvSpPr/>
      </dsp:nvSpPr>
      <dsp:spPr>
        <a:xfrm>
          <a:off x="3214015" y="979136"/>
          <a:ext cx="2183609" cy="152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Improve bleeding rates and decrease variances in data</a:t>
          </a:r>
        </a:p>
      </dsp:txBody>
      <dsp:txXfrm>
        <a:off x="3214015" y="979136"/>
        <a:ext cx="2183609" cy="1528526"/>
      </dsp:txXfrm>
    </dsp:sp>
    <dsp:sp modelId="{1E76914B-5CC1-4044-BBF6-D6462B5E103A}">
      <dsp:nvSpPr>
        <dsp:cNvPr id="0" name=""/>
        <dsp:cNvSpPr/>
      </dsp:nvSpPr>
      <dsp:spPr>
        <a:xfrm>
          <a:off x="5208694" y="990607"/>
          <a:ext cx="800656" cy="1528541"/>
        </a:xfrm>
        <a:prstGeom prst="chevron">
          <a:avLst>
            <a:gd name="adj" fmla="val 6231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927C3AD4-027C-48BF-84BC-49C7815693FD}">
      <dsp:nvSpPr>
        <dsp:cNvPr id="0" name=""/>
        <dsp:cNvSpPr/>
      </dsp:nvSpPr>
      <dsp:spPr>
        <a:xfrm>
          <a:off x="6285626" y="852072"/>
          <a:ext cx="1856068" cy="185606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Decreasing Bleeding Rates</a:t>
          </a:r>
        </a:p>
      </dsp:txBody>
      <dsp:txXfrm>
        <a:off x="6557441" y="1123887"/>
        <a:ext cx="1312438" cy="131243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45384"/>
      </p:ext>
    </p:extLst>
  </p:cSld>
  <p:clrMap bg1="lt1" tx1="dk1" bg2="lt2" tx2="dk2" accent1="accent1" accent2="accent2" accent3="accent3" accent4="accent4" accent5="accent5" accent6="accent6" hlink="hlink" folHlink="folHlink"/>
  <p:notesStyle>
    <a:lvl1pPr marL="0" algn="l" defTabSz="732617" rtl="0" eaLnBrk="1" latinLnBrk="0" hangingPunct="1">
      <a:defRPr sz="1000" kern="1200">
        <a:solidFill>
          <a:schemeClr val="tx1"/>
        </a:solidFill>
        <a:latin typeface="+mn-lt"/>
        <a:ea typeface="+mn-ea"/>
        <a:cs typeface="+mn-cs"/>
      </a:defRPr>
    </a:lvl1pPr>
    <a:lvl2pPr marL="366309" algn="l" defTabSz="732617" rtl="0" eaLnBrk="1" latinLnBrk="0" hangingPunct="1">
      <a:defRPr sz="1000" kern="1200">
        <a:solidFill>
          <a:schemeClr val="tx1"/>
        </a:solidFill>
        <a:latin typeface="+mn-lt"/>
        <a:ea typeface="+mn-ea"/>
        <a:cs typeface="+mn-cs"/>
      </a:defRPr>
    </a:lvl2pPr>
    <a:lvl3pPr marL="732617" algn="l" defTabSz="732617" rtl="0" eaLnBrk="1" latinLnBrk="0" hangingPunct="1">
      <a:defRPr sz="1000" kern="1200">
        <a:solidFill>
          <a:schemeClr val="tx1"/>
        </a:solidFill>
        <a:latin typeface="+mn-lt"/>
        <a:ea typeface="+mn-ea"/>
        <a:cs typeface="+mn-cs"/>
      </a:defRPr>
    </a:lvl3pPr>
    <a:lvl4pPr marL="1098926" algn="l" defTabSz="732617" rtl="0" eaLnBrk="1" latinLnBrk="0" hangingPunct="1">
      <a:defRPr sz="1000" kern="1200">
        <a:solidFill>
          <a:schemeClr val="tx1"/>
        </a:solidFill>
        <a:latin typeface="+mn-lt"/>
        <a:ea typeface="+mn-ea"/>
        <a:cs typeface="+mn-cs"/>
      </a:defRPr>
    </a:lvl4pPr>
    <a:lvl5pPr marL="1465235" algn="l" defTabSz="732617" rtl="0" eaLnBrk="1" latinLnBrk="0" hangingPunct="1">
      <a:defRPr sz="10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cvquality.acc.org/docs/default-source/pci-bleeding-risk-checklist/6-post-pci-procedure-groin-bleed-instructionspdf.pdf?sfvrsn=2a5d8dbf_0" TargetMode="External"/><Relationship Id="rId13" Type="http://schemas.openxmlformats.org/officeDocument/2006/relationships/hyperlink" Target="http://cvquality.acc.org/docs/default-source/pci-bleeding-risk-checklist/11-early-warning-signs-of-a-vascular-complication-after-pci-draft.pdf?sfvrsn=c05c8dbf_0" TargetMode="External"/><Relationship Id="rId18" Type="http://schemas.openxmlformats.org/officeDocument/2006/relationships/hyperlink" Target="http://cvquality.acc.org/docs/default-source/pci-bleeding-risk-checklist/16-sami-strategies-for-broad-engagement-of-pharmacists.pdf?sfvrsn=965c8dbf_0" TargetMode="External"/><Relationship Id="rId3" Type="http://schemas.openxmlformats.org/officeDocument/2006/relationships/hyperlink" Target="http://cvquality.acc.org/docs/default-source/pci-bleeding-risk-checklist/1-risk-factors-that-increase-vascular-complications-after-pcipdf.pdf?sfvrsn=85c8dbf_0" TargetMode="External"/><Relationship Id="rId21" Type="http://schemas.openxmlformats.org/officeDocument/2006/relationships/hyperlink" Target="http://cvquality.acc.org/docs/default-source/pci-bleeding-risk-checklist/19-sbar-comm-tool.pdf?sfvrsn=60638dbf_0" TargetMode="External"/><Relationship Id="rId7" Type="http://schemas.openxmlformats.org/officeDocument/2006/relationships/hyperlink" Target="http://cvquality.acc.org/docs/default-source/pci-bleeding-risk-checklist/5-post-pci-procedural-recommendationspdf.pdf?sfvrsn=45d8dbf_0" TargetMode="External"/><Relationship Id="rId12" Type="http://schemas.openxmlformats.org/officeDocument/2006/relationships/hyperlink" Target="http://cvquality.acc.org/docs/default-source/pci-bleeding-risk-checklist/10-competency-arterial-and-venous-sheath-removalpdf.pdf?sfvrsn=925d8dbf_0" TargetMode="External"/><Relationship Id="rId17" Type="http://schemas.openxmlformats.org/officeDocument/2006/relationships/hyperlink" Target="http://cvquality.acc.org/docs/default-source/pci-bleeding-risk-checklist/15-blue-cross-blue-shield-anticoagulation-toolkit.pdf?sfvrsn=705c8dbf_0" TargetMode="External"/><Relationship Id="rId2" Type="http://schemas.openxmlformats.org/officeDocument/2006/relationships/slide" Target="../slides/slide25.xml"/><Relationship Id="rId16" Type="http://schemas.openxmlformats.org/officeDocument/2006/relationships/hyperlink" Target="http://cvquality.acc.org/docs/default-source/pci-bleeding-risk-checklist/14-univwischealth-periprocedural-and-regional-anesthesia-management-w-antithrombotic-therapy.pdf?sfvrsn=525c8dbf_0" TargetMode="External"/><Relationship Id="rId20" Type="http://schemas.openxmlformats.org/officeDocument/2006/relationships/hyperlink" Target="http://cvquality.acc.org/docs/default-source/pci-bleeding-risk-checklist/18-sami-characteristics-of-clinical-champions.pdf?sfvrsn=da638dbf_0" TargetMode="External"/><Relationship Id="rId1" Type="http://schemas.openxmlformats.org/officeDocument/2006/relationships/notesMaster" Target="../notesMasters/notesMaster1.xml"/><Relationship Id="rId6" Type="http://schemas.openxmlformats.org/officeDocument/2006/relationships/hyperlink" Target="http://cvquality.acc.org/docs/default-source/pci-bleeding-risk-checklist/4-arterial-access-protocol-for-pcipdf.pdf?sfvrsn=185e8dbf_0" TargetMode="External"/><Relationship Id="rId11" Type="http://schemas.openxmlformats.org/officeDocument/2006/relationships/hyperlink" Target="http://cvquality.acc.org/docs/default-source/pci-bleeding-risk-checklist/9-post-pci-sheath-removal-checklistpdf.pdf?sfvrsn=8c5d8dbf_0" TargetMode="External"/><Relationship Id="rId5" Type="http://schemas.openxmlformats.org/officeDocument/2006/relationships/hyperlink" Target="http://cvquality.acc.org/docs/default-source/pci-bleeding-risk-checklist/3-pre-pci-procedure-orderspdf.pdf?sfvrsn=fb5d8dbf_0" TargetMode="External"/><Relationship Id="rId15" Type="http://schemas.openxmlformats.org/officeDocument/2006/relationships/hyperlink" Target="http://cvquality.acc.org/docs/default-source/pci-bleeding-risk-checklist/13-recommendations-for-anticoagulant-therapy-during.pdf?sfvrsn=4c5c8dbf_0" TargetMode="External"/><Relationship Id="rId10" Type="http://schemas.openxmlformats.org/officeDocument/2006/relationships/hyperlink" Target="http://cvquality.acc.org/docs/default-source/pci-bleeding-risk-checklist/8-post-pci-sheath-removal-protocolpdf.pdf?sfvrsn=6e5d8dbf_0" TargetMode="External"/><Relationship Id="rId19" Type="http://schemas.openxmlformats.org/officeDocument/2006/relationships/hyperlink" Target="http://cvquality.acc.org/docs/default-source/pci-bleeding-risk-checklist/17-sami-barriers-and-solutions-to-forming-physician-and-nurse-champion-team.pdf?sfvrsn=b4638dbf_0" TargetMode="External"/><Relationship Id="rId4" Type="http://schemas.openxmlformats.org/officeDocument/2006/relationships/hyperlink" Target="http://cvquality.acc.org/docs/default-source/pci-bleeding-risk-checklist/2-indications-for-pci-after-stemipdf.pdf?sfvrsn=da5d8dbf_0" TargetMode="External"/><Relationship Id="rId9" Type="http://schemas.openxmlformats.org/officeDocument/2006/relationships/hyperlink" Target="http://cvquality.acc.org/docs/default-source/pci-bleeding-risk-checklist/7-post-pci-procedure-orderspdf.pdf?sfvrsn=485d8dbf_0" TargetMode="External"/><Relationship Id="rId14" Type="http://schemas.openxmlformats.org/officeDocument/2006/relationships/hyperlink" Target="http://cvquality.acc.org/docs/default-source/pci-bleeding-risk-checklist/12-general-considerations-for-use-of-antiplatelet-and-anticoagulants-during-pci.pdf?sfvrsn=2e5c8dbf_0" TargetMode="External"/><Relationship Id="rId22" Type="http://schemas.openxmlformats.org/officeDocument/2006/relationships/hyperlink" Target="http://cvquality.acc.org/docs/default-source/pci-bleeding-risk-checklist/20-sbar-generic-report-to-physician.pdf?sfvrsn=86638dbf_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3622" tIns="41811" rIns="83622" bIns="41811"/>
          <a:lstStyle/>
          <a:p>
            <a:pPr lvl="1" eaLnBrk="1" hangingPunct="1">
              <a:lnSpc>
                <a:spcPct val="150000"/>
              </a:lnSpc>
              <a:spcBef>
                <a:spcPct val="0"/>
              </a:spcBef>
              <a:buFont typeface="Arial" panose="020B0604020202020204" pitchFamily="34" charset="0"/>
              <a:buChar char="•"/>
            </a:pPr>
            <a:r>
              <a:rPr lang="en-US" dirty="0"/>
              <a:t>Strategies: </a:t>
            </a:r>
            <a:r>
              <a:rPr lang="en-US" altLang="en-US" sz="2300" dirty="0">
                <a:latin typeface="Franklin Gothic Book" panose="020B0503020102020204" pitchFamily="34" charset="0"/>
                <a:cs typeface="Arial" panose="020B0604020202020204" pitchFamily="34" charset="0"/>
              </a:rPr>
              <a:t>Improving data collection processes</a:t>
            </a:r>
          </a:p>
          <a:p>
            <a:pPr lvl="1" eaLnBrk="1" hangingPunct="1">
              <a:lnSpc>
                <a:spcPct val="150000"/>
              </a:lnSpc>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Increase interdisciplinary communication</a:t>
            </a:r>
          </a:p>
          <a:p>
            <a:pPr lvl="1" eaLnBrk="1" hangingPunct="1">
              <a:lnSpc>
                <a:spcPct val="150000"/>
              </a:lnSpc>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Involving community providers (HHA, SNF)</a:t>
            </a:r>
          </a:p>
          <a:p>
            <a:pPr lvl="1" eaLnBrk="1" hangingPunct="1">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Addressing social issues, offering resources and knowing what resources are available</a:t>
            </a:r>
          </a:p>
          <a:p>
            <a:pPr lvl="1" eaLnBrk="1" hangingPunct="1">
              <a:spcBef>
                <a:spcPct val="0"/>
              </a:spcBef>
              <a:buFont typeface="Arial" panose="020B0604020202020204" pitchFamily="34" charset="0"/>
              <a:buChar char="•"/>
            </a:pPr>
            <a:endParaRPr lang="en-US" altLang="en-US" sz="1500" dirty="0">
              <a:latin typeface="Franklin Gothic Book" panose="020B0503020102020204" pitchFamily="34" charset="0"/>
              <a:cs typeface="Arial" panose="020B0604020202020204" pitchFamily="34" charset="0"/>
            </a:endParaRPr>
          </a:p>
          <a:p>
            <a:pPr lvl="1" eaLnBrk="1" hangingPunct="1">
              <a:spcBef>
                <a:spcPct val="0"/>
              </a:spcBef>
              <a:buFont typeface="Arial" panose="020B0604020202020204" pitchFamily="34" charset="0"/>
              <a:buChar char="•"/>
            </a:pPr>
            <a:r>
              <a:rPr lang="en-US" altLang="en-US" sz="2300" dirty="0">
                <a:latin typeface="Franklin Gothic Book" panose="020B0503020102020204" pitchFamily="34" charset="0"/>
                <a:cs typeface="Arial" panose="020B0604020202020204" pitchFamily="34" charset="0"/>
              </a:rPr>
              <a:t>Improving transition of care through communication with PCP’s and physicians outside of the hospital system.</a:t>
            </a:r>
          </a:p>
          <a:p>
            <a:endParaRPr lang="en-US" dirty="0"/>
          </a:p>
          <a:p>
            <a:endParaRPr lang="en-US" dirty="0"/>
          </a:p>
        </p:txBody>
      </p:sp>
      <p:sp>
        <p:nvSpPr>
          <p:cNvPr id="4" name="Slide Number Placeholder 3"/>
          <p:cNvSpPr>
            <a:spLocks noGrp="1"/>
          </p:cNvSpPr>
          <p:nvPr>
            <p:ph type="sldNum" sz="quarter" idx="10"/>
          </p:nvPr>
        </p:nvSpPr>
        <p:spPr/>
        <p:txBody>
          <a:bodyPr lIns="83622" tIns="41811" rIns="83622" bIns="41811"/>
          <a:lstStyle/>
          <a:p>
            <a:pPr algn="r" defTabSz="836219" eaLnBrk="0" fontAlgn="base" hangingPunct="0">
              <a:spcBef>
                <a:spcPct val="0"/>
              </a:spcBef>
              <a:spcAft>
                <a:spcPct val="0"/>
              </a:spcAft>
              <a:defRPr/>
            </a:pPr>
            <a:fld id="{3501A8BF-A530-4C77-8727-F1885175D260}" type="slidenum">
              <a:rPr lang="en-US" sz="1200">
                <a:solidFill>
                  <a:prstClr val="black"/>
                </a:solidFill>
                <a:latin typeface="Franklin Gothic Book" panose="020B0503020102020204" pitchFamily="34" charset="0"/>
                <a:ea typeface="MS PGothic" panose="020B0600070205080204" pitchFamily="34" charset="-128"/>
              </a:rPr>
              <a:pPr algn="r" defTabSz="836219" eaLnBrk="0" fontAlgn="base" hangingPunct="0">
                <a:spcBef>
                  <a:spcPct val="0"/>
                </a:spcBef>
                <a:spcAft>
                  <a:spcPct val="0"/>
                </a:spcAft>
                <a:defRPr/>
              </a:pPr>
              <a:t>2</a:t>
            </a:fld>
            <a:endParaRPr lang="en-US" sz="1200" dirty="0">
              <a:solidFill>
                <a:prstClr val="black"/>
              </a:solidFill>
              <a:latin typeface="Franklin Gothic Book" panose="020B0503020102020204" pitchFamily="34" charset="0"/>
              <a:ea typeface="MS PGothic" panose="020B0600070205080204" pitchFamily="34" charset="-128"/>
            </a:endParaRPr>
          </a:p>
        </p:txBody>
      </p:sp>
    </p:spTree>
    <p:extLst>
      <p:ext uri="{BB962C8B-B14F-4D97-AF65-F5344CB8AC3E}">
        <p14:creationId xmlns:p14="http://schemas.microsoft.com/office/powerpoint/2010/main" val="114942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Risk Adjusted Bleeding model provides accurate estimates of post-PCI bleeding risk and is helpful in providing risk-adjusted feedback on bleeding complications, informing clinical decision-making, and directing the use of bleeding avoidance strategies to improve the safety of PCI procedures.</a:t>
            </a:r>
            <a:endParaRPr lang="en-US" sz="300" dirty="0"/>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19</a:t>
            </a:fld>
            <a:endParaRPr lang="en-US"/>
          </a:p>
        </p:txBody>
      </p:sp>
    </p:spTree>
    <p:extLst>
      <p:ext uri="{BB962C8B-B14F-4D97-AF65-F5344CB8AC3E}">
        <p14:creationId xmlns:p14="http://schemas.microsoft.com/office/powerpoint/2010/main" val="323353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Bleeding event w/in 72 hours (Detail Line# 8050); or</a:t>
            </a:r>
          </a:p>
          <a:p>
            <a:r>
              <a:rPr lang="en-US" sz="1200" dirty="0"/>
              <a:t>1. Hemorrhagic stroke (Detail Line# 8021); </a:t>
            </a:r>
            <a:r>
              <a:rPr lang="en-US" sz="1200" b="1" u="sng"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Tamponade (Detail Line# 8025); </a:t>
            </a:r>
            <a:r>
              <a:rPr lang="en-US" sz="1200" b="1" u="sng"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Post-PCI transfusion (Detail Line# 8040) for patients with a pre-procedure Hgb &gt;8 g/dL and pre-procedure Hgb not missing; </a:t>
            </a:r>
            <a:r>
              <a:rPr lang="en-US" sz="1200" dirty="0">
                <a:solidFill>
                  <a:schemeClr val="tx1">
                    <a:lumMod val="60000"/>
                    <a:lumOff val="4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Absolute Hgb decrease (Detail Line# 7320 and 7345) from pre-PCI to post-PCI of &gt;= 4 g/dl (excluded if any of the following: pre-procedure (Detail Line# 7320) 5. Hgb&gt;16g/dl or IABP (Detail Line# 5330) = yes or </a:t>
            </a:r>
            <a:r>
              <a:rPr lang="en-US" sz="1200" dirty="0" err="1"/>
              <a:t>MVSupport</a:t>
            </a:r>
            <a:r>
              <a:rPr lang="en-US" sz="1200" dirty="0"/>
              <a:t> (5340) = yes)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21</a:t>
            </a:fld>
            <a:endParaRPr lang="en-US"/>
          </a:p>
        </p:txBody>
      </p:sp>
    </p:spTree>
    <p:extLst>
      <p:ext uri="{BB962C8B-B14F-4D97-AF65-F5344CB8AC3E}">
        <p14:creationId xmlns:p14="http://schemas.microsoft.com/office/powerpoint/2010/main" val="317535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200"/>
              </a:spcBef>
              <a:spcAft>
                <a:spcPts val="600"/>
              </a:spcAft>
              <a:buFont typeface="+mj-lt"/>
              <a:buAutoNum type="arabicPeriod"/>
            </a:pPr>
            <a:r>
              <a:rPr lang="en-US" sz="1200" dirty="0"/>
              <a:t>Include patient’s with a PCI procedure performed during the Episode of Care</a:t>
            </a:r>
          </a:p>
          <a:p>
            <a:pPr marL="457200" indent="-457200">
              <a:spcBef>
                <a:spcPts val="200"/>
              </a:spcBef>
              <a:spcAft>
                <a:spcPts val="600"/>
              </a:spcAft>
              <a:buFont typeface="+mj-lt"/>
              <a:buAutoNum type="arabicPeriod"/>
            </a:pPr>
            <a:r>
              <a:rPr lang="en-US" sz="1200" dirty="0"/>
              <a:t>Include only index PCI procedures when patients have multiple PCI procedures (subsequent PCIs during a single Episode of Care are excluded).</a:t>
            </a:r>
          </a:p>
          <a:p>
            <a:pPr marL="457200" indent="-457200">
              <a:spcBef>
                <a:spcPts val="200"/>
              </a:spcBef>
              <a:spcAft>
                <a:spcPts val="600"/>
              </a:spcAft>
              <a:buFont typeface="+mj-lt"/>
              <a:buAutoNum type="arabicPeriod"/>
            </a:pPr>
            <a:r>
              <a:rPr lang="en-US" sz="1200" dirty="0"/>
              <a:t>Include patient procedures with non-missing values for outcome variables of bleeding event w/in 72 hours (8050) AND transfusion (8040).</a:t>
            </a:r>
          </a:p>
          <a:p>
            <a:pPr marL="457200" indent="-457200">
              <a:spcBef>
                <a:spcPts val="200"/>
              </a:spcBef>
              <a:spcAft>
                <a:spcPts val="600"/>
              </a:spcAft>
              <a:buFont typeface="+mj-lt"/>
              <a:buAutoNum type="arabicPeriod"/>
            </a:pPr>
            <a:r>
              <a:rPr lang="en-US" sz="1200" dirty="0"/>
              <a:t>Exclude patients who died on the same day of the procedure [Discharge date (9035)=procedure date (5300) AND discharge status=deceased (9040)]</a:t>
            </a:r>
          </a:p>
          <a:p>
            <a:pPr marL="457200" indent="-457200">
              <a:spcBef>
                <a:spcPts val="200"/>
              </a:spcBef>
              <a:spcAft>
                <a:spcPts val="600"/>
              </a:spcAft>
              <a:buFont typeface="+mj-lt"/>
              <a:buAutoNum type="arabicPeriod"/>
            </a:pPr>
            <a:r>
              <a:rPr lang="en-US" sz="1200" dirty="0"/>
              <a:t>Exclude patients with CABG (9000)=yes</a:t>
            </a: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22</a:t>
            </a:fld>
            <a:endParaRPr lang="en-US"/>
          </a:p>
        </p:txBody>
      </p:sp>
    </p:spTree>
    <p:extLst>
      <p:ext uri="{BB962C8B-B14F-4D97-AF65-F5344CB8AC3E}">
        <p14:creationId xmlns:p14="http://schemas.microsoft.com/office/powerpoint/2010/main" val="327450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75" indent="0" algn="l">
              <a:buNone/>
              <a:tabLst>
                <a:tab pos="240136" algn="l"/>
              </a:tabLst>
            </a:pPr>
            <a:r>
              <a:rPr lang="en-US" dirty="0"/>
              <a:t>Participant access to suite of support materials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01A8BF-A530-4C77-8727-F1885175D260}" type="slidenum">
              <a:rPr kumimoji="0" lang="en-US" sz="13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621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3622" tIns="41811" rIns="83622" bIns="41811"/>
          <a:lstStyle/>
          <a:p>
            <a:r>
              <a:rPr lang="en-US" sz="1100" dirty="0" err="1"/>
              <a:t>CathPCI</a:t>
            </a:r>
            <a:r>
              <a:rPr lang="en-US" sz="1100" dirty="0"/>
              <a:t> Bleeding Risk Calculator</a:t>
            </a:r>
          </a:p>
          <a:p>
            <a:r>
              <a:rPr lang="en-US" sz="1100" dirty="0"/>
              <a:t>PCI Bleeding Risk Checklist</a:t>
            </a:r>
          </a:p>
          <a:p>
            <a:r>
              <a:rPr lang="en-US" sz="1100" dirty="0"/>
              <a:t>Campaign-specific toolkit, aligned with </a:t>
            </a:r>
            <a:br>
              <a:rPr lang="en-US" sz="1100" dirty="0"/>
            </a:br>
            <a:r>
              <a:rPr lang="en-US" sz="1100" dirty="0"/>
              <a:t>improvement metrics</a:t>
            </a:r>
          </a:p>
          <a:p>
            <a:endParaRPr lang="en-US" sz="1100" dirty="0"/>
          </a:p>
          <a:p>
            <a:r>
              <a:rPr lang="en-US" sz="1100" dirty="0">
                <a:hlinkClick r:id="rId3"/>
              </a:rPr>
              <a:t>Risk Factors that Increase Vascular Complications</a:t>
            </a:r>
            <a:endParaRPr lang="en-US" sz="1100" dirty="0"/>
          </a:p>
          <a:p>
            <a:r>
              <a:rPr lang="en-US" sz="1100" dirty="0"/>
              <a:t> </a:t>
            </a:r>
            <a:r>
              <a:rPr lang="en-US" sz="1100" dirty="0">
                <a:hlinkClick r:id="rId4"/>
              </a:rPr>
              <a:t>Indications for PCI in STEMI</a:t>
            </a:r>
            <a:endParaRPr lang="en-US" sz="1100" dirty="0"/>
          </a:p>
          <a:p>
            <a:r>
              <a:rPr lang="en-US" sz="1100" dirty="0"/>
              <a:t> </a:t>
            </a:r>
            <a:r>
              <a:rPr lang="en-US" sz="1100" dirty="0">
                <a:hlinkClick r:id="rId5"/>
              </a:rPr>
              <a:t>Pre PCI Procedure Orders</a:t>
            </a:r>
            <a:endParaRPr lang="en-US" sz="1100" dirty="0"/>
          </a:p>
          <a:p>
            <a:r>
              <a:rPr lang="en-US" sz="1100" dirty="0"/>
              <a:t> </a:t>
            </a:r>
            <a:r>
              <a:rPr lang="en-US" sz="1100" dirty="0">
                <a:hlinkClick r:id="rId6"/>
              </a:rPr>
              <a:t>Arterial Access Protocol for PCI</a:t>
            </a:r>
            <a:endParaRPr lang="en-US" sz="1100" dirty="0"/>
          </a:p>
          <a:p>
            <a:r>
              <a:rPr lang="en-US" sz="1100" dirty="0"/>
              <a:t> </a:t>
            </a:r>
            <a:r>
              <a:rPr lang="en-US" sz="1100" dirty="0">
                <a:hlinkClick r:id="rId7"/>
              </a:rPr>
              <a:t>Post PCI Procedural Recommendations After PCI</a:t>
            </a:r>
            <a:endParaRPr lang="en-US" sz="1100" dirty="0"/>
          </a:p>
          <a:p>
            <a:r>
              <a:rPr lang="en-US" sz="1100" dirty="0"/>
              <a:t> </a:t>
            </a:r>
            <a:r>
              <a:rPr lang="en-US" sz="1100" dirty="0">
                <a:hlinkClick r:id="rId8"/>
              </a:rPr>
              <a:t>Post PCI Procedure Groin Bleed</a:t>
            </a:r>
            <a:endParaRPr lang="en-US" sz="1100" dirty="0"/>
          </a:p>
          <a:p>
            <a:r>
              <a:rPr lang="en-US" sz="1100" dirty="0"/>
              <a:t> </a:t>
            </a:r>
            <a:r>
              <a:rPr lang="en-US" sz="1100" dirty="0">
                <a:hlinkClick r:id="rId9"/>
              </a:rPr>
              <a:t>Post PCI Procedure Orders</a:t>
            </a:r>
            <a:endParaRPr lang="en-US" sz="1100" dirty="0"/>
          </a:p>
          <a:p>
            <a:r>
              <a:rPr lang="en-US" sz="1100" dirty="0"/>
              <a:t> </a:t>
            </a:r>
            <a:r>
              <a:rPr lang="en-US" sz="1100" dirty="0">
                <a:hlinkClick r:id="rId10"/>
              </a:rPr>
              <a:t>Post PCI Sheath Removal Protocol</a:t>
            </a:r>
            <a:endParaRPr lang="en-US" sz="1100" dirty="0"/>
          </a:p>
          <a:p>
            <a:r>
              <a:rPr lang="en-US" sz="1100" dirty="0"/>
              <a:t> </a:t>
            </a:r>
            <a:r>
              <a:rPr lang="en-US" sz="1100" dirty="0">
                <a:hlinkClick r:id="rId11"/>
              </a:rPr>
              <a:t>Post PCI Sheath Removal Checklist</a:t>
            </a:r>
            <a:endParaRPr lang="en-US" sz="1100" dirty="0"/>
          </a:p>
          <a:p>
            <a:r>
              <a:rPr lang="en-US" sz="1100" dirty="0"/>
              <a:t> </a:t>
            </a:r>
            <a:r>
              <a:rPr lang="en-US" sz="1100" dirty="0">
                <a:hlinkClick r:id="rId12"/>
              </a:rPr>
              <a:t>Competency Arterial and Venous Sheath Removal</a:t>
            </a:r>
            <a:endParaRPr lang="en-US" sz="1100" dirty="0"/>
          </a:p>
          <a:p>
            <a:pPr>
              <a:defRPr/>
            </a:pPr>
            <a:r>
              <a:rPr lang="en-US" sz="1100" dirty="0"/>
              <a:t> </a:t>
            </a:r>
            <a:r>
              <a:rPr lang="en-US" sz="1100" dirty="0">
                <a:hlinkClick r:id="rId3"/>
              </a:rPr>
              <a:t>Risk Factors That Increase Vascular Complications After PCI</a:t>
            </a:r>
            <a:endParaRPr lang="en-US" sz="1100" dirty="0"/>
          </a:p>
          <a:p>
            <a:pPr>
              <a:defRPr/>
            </a:pPr>
            <a:r>
              <a:rPr lang="en-US" sz="1100" dirty="0"/>
              <a:t> </a:t>
            </a:r>
            <a:r>
              <a:rPr lang="en-US" sz="1100" dirty="0">
                <a:hlinkClick r:id="rId13"/>
              </a:rPr>
              <a:t>Early Warning Signs of A Bleed After PCI</a:t>
            </a:r>
            <a:endParaRPr lang="en-US" sz="1100" dirty="0"/>
          </a:p>
          <a:p>
            <a:r>
              <a:rPr lang="en-US" sz="1100" dirty="0"/>
              <a:t> </a:t>
            </a:r>
            <a:r>
              <a:rPr lang="en-US" sz="1100" dirty="0">
                <a:hlinkClick r:id="rId3"/>
              </a:rPr>
              <a:t>Risk Factors That Increase Vascular Complications After PCI</a:t>
            </a:r>
            <a:endParaRPr lang="en-US" sz="1100" dirty="0"/>
          </a:p>
          <a:p>
            <a:r>
              <a:rPr lang="en-US" sz="1100" dirty="0"/>
              <a:t> </a:t>
            </a:r>
            <a:r>
              <a:rPr lang="en-US" sz="1100" dirty="0">
                <a:hlinkClick r:id="rId14"/>
              </a:rPr>
              <a:t>General Considerations for Use of Anti-Platelets and Anti-Coagulants during PCI</a:t>
            </a:r>
            <a:endParaRPr lang="en-US" sz="1100" dirty="0"/>
          </a:p>
          <a:p>
            <a:r>
              <a:rPr lang="en-US" sz="1100" dirty="0"/>
              <a:t> </a:t>
            </a:r>
            <a:r>
              <a:rPr lang="en-US" sz="1100" dirty="0">
                <a:hlinkClick r:id="rId15"/>
              </a:rPr>
              <a:t>Recommendations for Anticoagulant Therapy during PCI</a:t>
            </a:r>
            <a:endParaRPr lang="en-US" sz="1100" dirty="0"/>
          </a:p>
          <a:p>
            <a:r>
              <a:rPr lang="en-US" sz="1100" dirty="0"/>
              <a:t> </a:t>
            </a:r>
            <a:r>
              <a:rPr lang="en-US" sz="1100" dirty="0">
                <a:hlinkClick r:id="rId16"/>
              </a:rPr>
              <a:t>University of Wisconsin Health: Periprocedural and Regional Anesthesia Management with Antithrombotic Therapy – Adult – Inpatient and Ambulatory – Clinical Practice Guideline</a:t>
            </a:r>
            <a:endParaRPr lang="en-US" sz="1100" dirty="0"/>
          </a:p>
          <a:p>
            <a:r>
              <a:rPr lang="en-US" sz="1100" dirty="0"/>
              <a:t> </a:t>
            </a:r>
            <a:r>
              <a:rPr lang="en-US" sz="1100" dirty="0">
                <a:hlinkClick r:id="rId17"/>
              </a:rPr>
              <a:t>Blue Cross Blue Shield Anticoagulation Toolkit</a:t>
            </a:r>
            <a:endParaRPr lang="en-US" sz="1100" dirty="0"/>
          </a:p>
          <a:p>
            <a:r>
              <a:rPr lang="en-US" sz="1100" dirty="0"/>
              <a:t> </a:t>
            </a:r>
            <a:r>
              <a:rPr lang="en-US" sz="1100" dirty="0">
                <a:hlinkClick r:id="rId18"/>
              </a:rPr>
              <a:t>SAMI Strategies for Broad Engagement of Pharmacists in the Care of AMI Patients</a:t>
            </a:r>
            <a:endParaRPr lang="en-US" sz="1100" dirty="0"/>
          </a:p>
          <a:p>
            <a:r>
              <a:rPr lang="en-US" sz="1100" dirty="0"/>
              <a:t> </a:t>
            </a:r>
            <a:r>
              <a:rPr lang="en-US" sz="1100" dirty="0">
                <a:hlinkClick r:id="rId19"/>
              </a:rPr>
              <a:t>SAMI Barriers and Solutions to Forming a Physician and Nurse Champion Team</a:t>
            </a:r>
            <a:endParaRPr lang="en-US" sz="1100" dirty="0"/>
          </a:p>
          <a:p>
            <a:r>
              <a:rPr lang="en-US" sz="1100" dirty="0"/>
              <a:t> </a:t>
            </a:r>
            <a:r>
              <a:rPr lang="en-US" sz="1100" u="sng" dirty="0">
                <a:hlinkClick r:id="rId20"/>
              </a:rPr>
              <a:t>SAMI Characteristics of Clinical Champions (Physician and Nurse)</a:t>
            </a:r>
            <a:endParaRPr lang="en-US" sz="1100" dirty="0"/>
          </a:p>
          <a:p>
            <a:r>
              <a:rPr lang="en-US" sz="1100" dirty="0"/>
              <a:t> </a:t>
            </a:r>
            <a:r>
              <a:rPr lang="en-US" sz="1100" dirty="0">
                <a:hlinkClick r:id="rId21"/>
              </a:rPr>
              <a:t>IHI SBAR Communication Tool</a:t>
            </a:r>
            <a:endParaRPr lang="en-US" sz="1100" dirty="0"/>
          </a:p>
          <a:p>
            <a:r>
              <a:rPr lang="en-US" sz="1100" dirty="0"/>
              <a:t> </a:t>
            </a:r>
            <a:r>
              <a:rPr lang="en-US" sz="1100" dirty="0">
                <a:hlinkClick r:id="rId22"/>
              </a:rPr>
              <a:t>SBAR Report to a Physician</a:t>
            </a:r>
            <a:endParaRPr lang="en-US" sz="1100" dirty="0"/>
          </a:p>
          <a:p>
            <a:pPr>
              <a:defRPr/>
            </a:pPr>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lIns="83622" tIns="41811" rIns="83622" bIns="41811"/>
          <a:lstStyle/>
          <a:p>
            <a:fld id="{3501A8BF-A530-4C77-8727-F1885175D260}" type="slidenum">
              <a:rPr lang="en-US" smtClean="0"/>
              <a:t>25</a:t>
            </a:fld>
            <a:endParaRPr lang="en-US"/>
          </a:p>
        </p:txBody>
      </p:sp>
    </p:spTree>
    <p:extLst>
      <p:ext uri="{BB962C8B-B14F-4D97-AF65-F5344CB8AC3E}">
        <p14:creationId xmlns:p14="http://schemas.microsoft.com/office/powerpoint/2010/main" val="239979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26</a:t>
            </a:fld>
            <a:endParaRPr lang="en-US"/>
          </a:p>
        </p:txBody>
      </p:sp>
    </p:spTree>
    <p:extLst>
      <p:ext uri="{BB962C8B-B14F-4D97-AF65-F5344CB8AC3E}">
        <p14:creationId xmlns:p14="http://schemas.microsoft.com/office/powerpoint/2010/main" val="235392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Listserve</a:t>
            </a:r>
          </a:p>
        </p:txBody>
      </p:sp>
      <p:sp>
        <p:nvSpPr>
          <p:cNvPr id="4" name="Slide Number Placeholder 3"/>
          <p:cNvSpPr>
            <a:spLocks noGrp="1"/>
          </p:cNvSpPr>
          <p:nvPr>
            <p:ph type="sldNum" sz="quarter" idx="10"/>
          </p:nvPr>
        </p:nvSpPr>
        <p:spPr/>
        <p:txBody>
          <a:bodyPr/>
          <a:lstStyle/>
          <a:p>
            <a:fld id="{3501A8BF-A530-4C77-8727-F1885175D260}" type="slidenum">
              <a:rPr lang="en-US" smtClean="0"/>
              <a:t>28</a:t>
            </a:fld>
            <a:endParaRPr lang="en-US"/>
          </a:p>
        </p:txBody>
      </p:sp>
    </p:spTree>
    <p:extLst>
      <p:ext uri="{BB962C8B-B14F-4D97-AF65-F5344CB8AC3E}">
        <p14:creationId xmlns:p14="http://schemas.microsoft.com/office/powerpoint/2010/main" val="408073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160955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32</a:t>
            </a:fld>
            <a:endParaRPr lang="en-US"/>
          </a:p>
        </p:txBody>
      </p:sp>
    </p:spTree>
    <p:extLst>
      <p:ext uri="{BB962C8B-B14F-4D97-AF65-F5344CB8AC3E}">
        <p14:creationId xmlns:p14="http://schemas.microsoft.com/office/powerpoint/2010/main" val="68200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Select the box to accept the terms and conditions of the program, and at that point the submit button will enable.</a:t>
            </a:r>
          </a:p>
          <a:p>
            <a:endParaRPr lang="en-US"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8DED2D98-486B-4D9A-BA13-42552E35B5EC}" type="slidenum">
              <a:rPr lang="en-US" altLang="en-US" smtClean="0"/>
              <a:pPr/>
              <a:t>41</a:t>
            </a:fld>
            <a:endParaRPr lang="en-US" altLang="en-US"/>
          </a:p>
        </p:txBody>
      </p:sp>
    </p:spTree>
    <p:extLst>
      <p:ext uri="{BB962C8B-B14F-4D97-AF65-F5344CB8AC3E}">
        <p14:creationId xmlns:p14="http://schemas.microsoft.com/office/powerpoint/2010/main" val="252365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r>
              <a:rPr lang="en-US" dirty="0"/>
              <a:t>Mention the feasibility study and the work that goes on prior to starting the campaign.</a:t>
            </a:r>
          </a:p>
          <a:p>
            <a:r>
              <a:rPr lang="en-US" dirty="0"/>
              <a:t>Look for current solutions to help the problem</a:t>
            </a:r>
            <a:endParaRPr dirty="0"/>
          </a:p>
        </p:txBody>
      </p:sp>
    </p:spTree>
    <p:extLst>
      <p:ext uri="{BB962C8B-B14F-4D97-AF65-F5344CB8AC3E}">
        <p14:creationId xmlns:p14="http://schemas.microsoft.com/office/powerpoint/2010/main" val="92384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6</a:t>
            </a:fld>
            <a:endParaRPr lang="en-US"/>
          </a:p>
        </p:txBody>
      </p:sp>
    </p:spTree>
    <p:extLst>
      <p:ext uri="{BB962C8B-B14F-4D97-AF65-F5344CB8AC3E}">
        <p14:creationId xmlns:p14="http://schemas.microsoft.com/office/powerpoint/2010/main" val="36375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Percutaneous Coronary Interventions (PCI’s) are an increasingly common procedure. Bleeding events are associated with multiple negative affects to patient QoL and mortality. We observe wide variation in bleeding outcomes between facilities, and an opportunity for improvement.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01A8BF-A530-4C77-8727-F1885175D260}" type="slidenum">
              <a:rPr kumimoji="0" lang="en-US" sz="13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03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All patients should be evaluated for risk of bleeding before PCI. 2011 ACCF/AHA/SCAI Guideline for PCI</a:t>
            </a:r>
          </a:p>
          <a:p>
            <a:pPr marL="0" indent="0">
              <a:buNone/>
            </a:pPr>
            <a:endParaRPr lang="en-US" sz="1200" b="0" dirty="0"/>
          </a:p>
          <a:p>
            <a:r>
              <a:rPr lang="en-US" sz="1200" b="0" dirty="0"/>
              <a:t>Patients considered high risk for PCI should be part of a collaborative decision to use a radial approach.</a:t>
            </a:r>
          </a:p>
          <a:p>
            <a:pPr marL="0" indent="0">
              <a:buNone/>
            </a:pPr>
            <a:endParaRPr lang="en-US" sz="1200" b="0" dirty="0"/>
          </a:p>
          <a:p>
            <a:r>
              <a:rPr lang="en-US" sz="1200" b="0" dirty="0"/>
              <a:t>In patients with ACS treated with DAPT after coronary stent implantation who are not at high risk for bleeding complications and who do not have a history of stroke or TIA, it is reasonable to choose prasugrel over clopidogrel for maintenance P2Y12 inhibitor therapy.</a:t>
            </a:r>
          </a:p>
          <a:p>
            <a:endParaRPr lang="en-US" dirty="0"/>
          </a:p>
        </p:txBody>
      </p:sp>
      <p:sp>
        <p:nvSpPr>
          <p:cNvPr id="4" name="Slide Number Placeholder 3"/>
          <p:cNvSpPr>
            <a:spLocks noGrp="1"/>
          </p:cNvSpPr>
          <p:nvPr>
            <p:ph type="sldNum" sz="quarter" idx="10"/>
          </p:nvPr>
        </p:nvSpPr>
        <p:spPr/>
        <p:txBody>
          <a:bodyPr/>
          <a:lstStyle/>
          <a:p>
            <a:fld id="{3501A8BF-A530-4C77-8727-F1885175D260}" type="slidenum">
              <a:rPr lang="en-US" smtClean="0"/>
              <a:t>8</a:t>
            </a:fld>
            <a:endParaRPr lang="en-US"/>
          </a:p>
        </p:txBody>
      </p:sp>
    </p:spTree>
    <p:extLst>
      <p:ext uri="{BB962C8B-B14F-4D97-AF65-F5344CB8AC3E}">
        <p14:creationId xmlns:p14="http://schemas.microsoft.com/office/powerpoint/2010/main" val="285515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Goal to take the shared learnings, improve bleeding rates</a:t>
            </a:r>
          </a:p>
          <a:p>
            <a:endParaRPr lang="en-US" dirty="0"/>
          </a:p>
        </p:txBody>
      </p:sp>
    </p:spTree>
    <p:extLst>
      <p:ext uri="{BB962C8B-B14F-4D97-AF65-F5344CB8AC3E}">
        <p14:creationId xmlns:p14="http://schemas.microsoft.com/office/powerpoint/2010/main" val="361956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124394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r>
              <a:rPr lang="en-US" dirty="0"/>
              <a:t>Best descriptive as behavioral changes. These metrics will show these behavioral changes</a:t>
            </a:r>
          </a:p>
        </p:txBody>
      </p:sp>
    </p:spTree>
    <p:extLst>
      <p:ext uri="{BB962C8B-B14F-4D97-AF65-F5344CB8AC3E}">
        <p14:creationId xmlns:p14="http://schemas.microsoft.com/office/powerpoint/2010/main" val="140955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dirty="0"/>
          </a:p>
        </p:txBody>
      </p:sp>
    </p:spTree>
    <p:extLst>
      <p:ext uri="{BB962C8B-B14F-4D97-AF65-F5344CB8AC3E}">
        <p14:creationId xmlns:p14="http://schemas.microsoft.com/office/powerpoint/2010/main" val="1640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0602F8-D9E1-411F-9BB9-CB9E074D00B0}" type="datetimeFigureOut">
              <a:rPr lang="en-US" altLang="en-US"/>
              <a:pPr>
                <a:defRPr/>
              </a:pPr>
              <a:t>9/18/2018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67E358-44D6-4F88-BC27-689A75C3A98C}" type="slidenum">
              <a:rPr lang="en-US" altLang="en-US"/>
              <a:pPr>
                <a:defRPr/>
              </a:pPr>
              <a:t>‹#›</a:t>
            </a:fld>
            <a:endParaRPr lang="en-US" altLang="en-US" dirty="0"/>
          </a:p>
        </p:txBody>
      </p:sp>
    </p:spTree>
    <p:extLst>
      <p:ext uri="{BB962C8B-B14F-4D97-AF65-F5344CB8AC3E}">
        <p14:creationId xmlns:p14="http://schemas.microsoft.com/office/powerpoint/2010/main" val="60558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smtClean="0"/>
            </a:lvl1pPr>
          </a:lstStyle>
          <a:p>
            <a:pPr>
              <a:defRPr/>
            </a:pPr>
            <a:fld id="{8E7F386E-54EA-4139-A997-ED248C2C0951}" type="datetimeFigureOut">
              <a:rPr lang="en-US" altLang="en-US"/>
              <a:pPr>
                <a:defRPr/>
              </a:pPr>
              <a:t>9/18/2018</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C0E9AB99-EA56-4B30-8EB2-6B8EA3CB481B}" type="slidenum">
              <a:rPr lang="en-US" altLang="en-US"/>
              <a:pPr>
                <a:defRPr/>
              </a:pPr>
              <a:t>‹#›</a:t>
            </a:fld>
            <a:endParaRPr lang="en-US" altLang="en-US" dirty="0"/>
          </a:p>
        </p:txBody>
      </p:sp>
    </p:spTree>
    <p:extLst>
      <p:ext uri="{BB962C8B-B14F-4D97-AF65-F5344CB8AC3E}">
        <p14:creationId xmlns:p14="http://schemas.microsoft.com/office/powerpoint/2010/main" val="31022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smtClean="0"/>
            </a:lvl1pPr>
          </a:lstStyle>
          <a:p>
            <a:pPr>
              <a:defRPr/>
            </a:pPr>
            <a:fld id="{81ECF14B-48D2-4457-9E8C-4346964E95BD}" type="datetimeFigureOut">
              <a:rPr lang="en-US" altLang="en-US"/>
              <a:pPr>
                <a:defRPr/>
              </a:pPr>
              <a:t>9/18/2018</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ACA4C2C-A4CB-4FDD-814C-016232689227}" type="slidenum">
              <a:rPr lang="en-US" altLang="en-US"/>
              <a:pPr>
                <a:defRPr/>
              </a:pPr>
              <a:t>‹#›</a:t>
            </a:fld>
            <a:endParaRPr lang="en-US" altLang="en-US" dirty="0"/>
          </a:p>
        </p:txBody>
      </p:sp>
    </p:spTree>
    <p:extLst>
      <p:ext uri="{BB962C8B-B14F-4D97-AF65-F5344CB8AC3E}">
        <p14:creationId xmlns:p14="http://schemas.microsoft.com/office/powerpoint/2010/main" val="97271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72D94D-92EF-4B34-9B15-8A25D4924081}" type="datetimeFigureOut">
              <a:rPr lang="en-US" altLang="en-US"/>
              <a:pPr>
                <a:defRPr/>
              </a:pPr>
              <a:t>9/18/2018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1FD96A-B429-4728-9957-4C6EFEA6861B}" type="slidenum">
              <a:rPr lang="en-US" altLang="en-US"/>
              <a:pPr>
                <a:defRPr/>
              </a:pPr>
              <a:t>‹#›</a:t>
            </a:fld>
            <a:endParaRPr lang="en-US" altLang="en-US" dirty="0"/>
          </a:p>
        </p:txBody>
      </p:sp>
    </p:spTree>
    <p:extLst>
      <p:ext uri="{BB962C8B-B14F-4D97-AF65-F5344CB8AC3E}">
        <p14:creationId xmlns:p14="http://schemas.microsoft.com/office/powerpoint/2010/main" val="324019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lang="en-US" sz="4000" b="1" kern="1200" cap="all" dirty="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C2FC7074-F959-4ED2-B4B2-E6570413B687}" type="datetimeFigureOut">
              <a:rPr lang="en-US" altLang="en-US"/>
              <a:pPr>
                <a:defRPr/>
              </a:pPr>
              <a:t>9/18/2018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AB808B-F099-4BF6-8FC3-7E439E7AB56E}" type="slidenum">
              <a:rPr lang="en-US" altLang="en-US"/>
              <a:pPr>
                <a:defRPr/>
              </a:pPr>
              <a:t>‹#›</a:t>
            </a:fld>
            <a:endParaRPr lang="en-US" altLang="en-US" dirty="0"/>
          </a:p>
        </p:txBody>
      </p:sp>
    </p:spTree>
    <p:extLst>
      <p:ext uri="{BB962C8B-B14F-4D97-AF65-F5344CB8AC3E}">
        <p14:creationId xmlns:p14="http://schemas.microsoft.com/office/powerpoint/2010/main" val="389191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4233C0-DBAC-42C6-A4C8-7AE4AB0CF5B8}" type="datetimeFigureOut">
              <a:rPr lang="en-US" altLang="en-US"/>
              <a:pPr>
                <a:defRPr/>
              </a:pPr>
              <a:t>9/18/2018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AE4CFB-406B-4109-BCCA-0AD726EEB957}" type="slidenum">
              <a:rPr lang="en-US" altLang="en-US"/>
              <a:pPr>
                <a:defRPr/>
              </a:pPr>
              <a:t>‹#›</a:t>
            </a:fld>
            <a:endParaRPr lang="en-US" altLang="en-US" dirty="0"/>
          </a:p>
        </p:txBody>
      </p:sp>
    </p:spTree>
    <p:extLst>
      <p:ext uri="{BB962C8B-B14F-4D97-AF65-F5344CB8AC3E}">
        <p14:creationId xmlns:p14="http://schemas.microsoft.com/office/powerpoint/2010/main" val="31014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76430E-3718-4381-97C7-435863447365}" type="datetimeFigureOut">
              <a:rPr lang="en-US" altLang="en-US"/>
              <a:pPr>
                <a:defRPr/>
              </a:pPr>
              <a:t>9/18/2018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34E7CE-75C6-4117-A9BE-9ABABB9E6A3A}" type="slidenum">
              <a:rPr lang="en-US" altLang="en-US"/>
              <a:pPr>
                <a:defRPr/>
              </a:pPr>
              <a:t>‹#›</a:t>
            </a:fld>
            <a:endParaRPr lang="en-US" altLang="en-US" dirty="0"/>
          </a:p>
        </p:txBody>
      </p:sp>
    </p:spTree>
    <p:extLst>
      <p:ext uri="{BB962C8B-B14F-4D97-AF65-F5344CB8AC3E}">
        <p14:creationId xmlns:p14="http://schemas.microsoft.com/office/powerpoint/2010/main" val="38701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68A9B5-4F4F-42BB-8D43-C725A2606DE3}" type="datetimeFigureOut">
              <a:rPr lang="en-US" altLang="en-US"/>
              <a:pPr>
                <a:defRPr/>
              </a:pPr>
              <a:t>9/18/2018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F97E8AA-BDF0-4874-85C0-9B98DC3ED6CF}" type="slidenum">
              <a:rPr lang="en-US" altLang="en-US"/>
              <a:pPr>
                <a:defRPr/>
              </a:pPr>
              <a:t>‹#›</a:t>
            </a:fld>
            <a:endParaRPr lang="en-US" altLang="en-US" dirty="0"/>
          </a:p>
        </p:txBody>
      </p:sp>
    </p:spTree>
    <p:extLst>
      <p:ext uri="{BB962C8B-B14F-4D97-AF65-F5344CB8AC3E}">
        <p14:creationId xmlns:p14="http://schemas.microsoft.com/office/powerpoint/2010/main" val="37926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471159-0B1F-4457-899E-3E8985BB15DE}" type="datetimeFigureOut">
              <a:rPr lang="en-US" altLang="en-US"/>
              <a:pPr>
                <a:defRPr/>
              </a:pPr>
              <a:t>9/18/2018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A6AAB68-BE99-4126-90E7-9019E5ED973B}" type="slidenum">
              <a:rPr lang="en-US" altLang="en-US"/>
              <a:pPr>
                <a:defRPr/>
              </a:pPr>
              <a:t>‹#›</a:t>
            </a:fld>
            <a:endParaRPr lang="en-US" altLang="en-US" dirty="0"/>
          </a:p>
        </p:txBody>
      </p:sp>
    </p:spTree>
    <p:extLst>
      <p:ext uri="{BB962C8B-B14F-4D97-AF65-F5344CB8AC3E}">
        <p14:creationId xmlns:p14="http://schemas.microsoft.com/office/powerpoint/2010/main" val="404042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2B8959-39D4-4371-BA27-021D9D0AB446}" type="datetimeFigureOut">
              <a:rPr lang="en-US" altLang="en-US"/>
              <a:pPr>
                <a:defRPr/>
              </a:pPr>
              <a:t>9/18/2018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1D126B-46CA-4E8B-9810-EBB16BA36EC8}" type="slidenum">
              <a:rPr lang="en-US" altLang="en-US"/>
              <a:pPr>
                <a:defRPr/>
              </a:pPr>
              <a:t>‹#›</a:t>
            </a:fld>
            <a:endParaRPr lang="en-US" altLang="en-US" dirty="0"/>
          </a:p>
        </p:txBody>
      </p:sp>
    </p:spTree>
    <p:extLst>
      <p:ext uri="{BB962C8B-B14F-4D97-AF65-F5344CB8AC3E}">
        <p14:creationId xmlns:p14="http://schemas.microsoft.com/office/powerpoint/2010/main" val="108760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EA7122-693E-406F-951E-A1932B8DA310}" type="datetimeFigureOut">
              <a:rPr lang="en-US" altLang="en-US"/>
              <a:pPr>
                <a:defRPr/>
              </a:pPr>
              <a:t>9/18/2018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4A8A06-DB37-4117-A640-82C231C5DF1D}" type="slidenum">
              <a:rPr lang="en-US" altLang="en-US"/>
              <a:pPr>
                <a:defRPr/>
              </a:pPr>
              <a:t>‹#›</a:t>
            </a:fld>
            <a:endParaRPr lang="en-US" altLang="en-US" dirty="0"/>
          </a:p>
        </p:txBody>
      </p:sp>
    </p:spTree>
    <p:extLst>
      <p:ext uri="{BB962C8B-B14F-4D97-AF65-F5344CB8AC3E}">
        <p14:creationId xmlns:p14="http://schemas.microsoft.com/office/powerpoint/2010/main" val="40876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90A2"/>
                </a:solidFill>
                <a:cs typeface="Arial" panose="020B0604020202020204" pitchFamily="34" charset="0"/>
              </a:defRPr>
            </a:lvl1pPr>
          </a:lstStyle>
          <a:p>
            <a:pPr>
              <a:defRPr/>
            </a:pPr>
            <a:fld id="{1F91AE37-4902-41B9-BC40-0487CB5F8595}" type="datetimeFigureOut">
              <a:rPr lang="en-US" altLang="en-US"/>
              <a:pPr>
                <a:defRPr/>
              </a:pPr>
              <a:t>9/18/2018</a:t>
            </a:fld>
            <a:endParaRPr lang="en-US" altLang="en-US" dirty="0"/>
          </a:p>
        </p:txBody>
      </p:sp>
      <p:sp>
        <p:nvSpPr>
          <p:cNvPr id="5" name="Footer Placeholder 4"/>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14730CEB-5402-4D79-BB1F-890EBD945B4A}" type="slidenum">
              <a:rPr lang="en-US" altLang="en-US"/>
              <a:pPr>
                <a:defRPr/>
              </a:pPr>
              <a:t>‹#›</a:t>
            </a:fld>
            <a:endParaRPr lang="en-US" altLang="en-US" dirty="0"/>
          </a:p>
        </p:txBody>
      </p:sp>
    </p:spTree>
    <p:extLst>
      <p:ext uri="{BB962C8B-B14F-4D97-AF65-F5344CB8AC3E}">
        <p14:creationId xmlns:p14="http://schemas.microsoft.com/office/powerpoint/2010/main" val="14577070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000" b="1"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6796D-FE06-4890-A978-0B054A9CD29D}"/>
              </a:ext>
            </a:extLst>
          </p:cNvPr>
          <p:cNvPicPr>
            <a:picLocks noChangeAspect="1"/>
          </p:cNvPicPr>
          <p:nvPr/>
        </p:nvPicPr>
        <p:blipFill>
          <a:blip r:embed="rId2"/>
          <a:stretch>
            <a:fillRect/>
          </a:stretch>
        </p:blipFill>
        <p:spPr>
          <a:xfrm>
            <a:off x="1676400" y="0"/>
            <a:ext cx="7343110" cy="5143500"/>
          </a:xfrm>
          <a:prstGeom prst="rect">
            <a:avLst/>
          </a:prstGeom>
        </p:spPr>
      </p:pic>
    </p:spTree>
    <p:extLst>
      <p:ext uri="{BB962C8B-B14F-4D97-AF65-F5344CB8AC3E}">
        <p14:creationId xmlns:p14="http://schemas.microsoft.com/office/powerpoint/2010/main" val="100766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FF97-44B4-4AAE-87E4-FEEADCC4F6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7FC7F-155B-44F0-B8C5-9F74632C6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3D9C19D-E8F6-43DB-9FA9-C1B5B1B3529C}"/>
              </a:ext>
            </a:extLst>
          </p:cNvPr>
          <p:cNvPicPr>
            <a:picLocks noChangeAspect="1"/>
          </p:cNvPicPr>
          <p:nvPr/>
        </p:nvPicPr>
        <p:blipFill>
          <a:blip r:embed="rId3"/>
          <a:stretch>
            <a:fillRect/>
          </a:stretch>
        </p:blipFill>
        <p:spPr>
          <a:xfrm>
            <a:off x="507958" y="0"/>
            <a:ext cx="8128084" cy="5143500"/>
          </a:xfrm>
          <a:prstGeom prst="rect">
            <a:avLst/>
          </a:prstGeom>
        </p:spPr>
      </p:pic>
      <p:sp>
        <p:nvSpPr>
          <p:cNvPr id="5" name="TextBox 4">
            <a:extLst>
              <a:ext uri="{FF2B5EF4-FFF2-40B4-BE49-F238E27FC236}">
                <a16:creationId xmlns:a16="http://schemas.microsoft.com/office/drawing/2014/main" id="{44C369ED-A9DD-4B1A-BA9B-71D7F734755F}"/>
              </a:ext>
            </a:extLst>
          </p:cNvPr>
          <p:cNvSpPr txBox="1"/>
          <p:nvPr/>
        </p:nvSpPr>
        <p:spPr>
          <a:xfrm rot="1082870">
            <a:off x="304800" y="1495514"/>
            <a:ext cx="8153400" cy="12003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7200" b="1" dirty="0">
                <a:solidFill>
                  <a:schemeClr val="accent5"/>
                </a:solidFill>
              </a:rPr>
              <a:t>Program Metrics</a:t>
            </a:r>
          </a:p>
        </p:txBody>
      </p:sp>
    </p:spTree>
    <p:extLst>
      <p:ext uri="{BB962C8B-B14F-4D97-AF65-F5344CB8AC3E}">
        <p14:creationId xmlns:p14="http://schemas.microsoft.com/office/powerpoint/2010/main" val="380009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790A6B-6820-4EF8-B657-C7C6074B1409}"/>
              </a:ext>
            </a:extLst>
          </p:cNvPr>
          <p:cNvPicPr>
            <a:picLocks noChangeAspect="1"/>
          </p:cNvPicPr>
          <p:nvPr/>
        </p:nvPicPr>
        <p:blipFill>
          <a:blip r:embed="rId2"/>
          <a:stretch>
            <a:fillRect/>
          </a:stretch>
        </p:blipFill>
        <p:spPr>
          <a:xfrm>
            <a:off x="381000" y="3810"/>
            <a:ext cx="8128084" cy="5143500"/>
          </a:xfrm>
          <a:prstGeom prst="rect">
            <a:avLst/>
          </a:prstGeom>
        </p:spPr>
      </p:pic>
      <p:sp>
        <p:nvSpPr>
          <p:cNvPr id="6" name="Arrow: Left 5">
            <a:extLst>
              <a:ext uri="{FF2B5EF4-FFF2-40B4-BE49-F238E27FC236}">
                <a16:creationId xmlns:a16="http://schemas.microsoft.com/office/drawing/2014/main" id="{253106A4-4296-4E1D-A32E-3073737BF6A1}"/>
              </a:ext>
            </a:extLst>
          </p:cNvPr>
          <p:cNvSpPr/>
          <p:nvPr/>
        </p:nvSpPr>
        <p:spPr>
          <a:xfrm>
            <a:off x="3657600" y="179070"/>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50C15"/>
                </a:solidFill>
              </a:rPr>
              <a:t>Outcome Metric</a:t>
            </a:r>
          </a:p>
        </p:txBody>
      </p:sp>
      <p:sp>
        <p:nvSpPr>
          <p:cNvPr id="9" name="Arrow: Left 8">
            <a:extLst>
              <a:ext uri="{FF2B5EF4-FFF2-40B4-BE49-F238E27FC236}">
                <a16:creationId xmlns:a16="http://schemas.microsoft.com/office/drawing/2014/main" id="{CECE11F1-BA53-4332-BF8E-C7D99726E78E}"/>
              </a:ext>
            </a:extLst>
          </p:cNvPr>
          <p:cNvSpPr/>
          <p:nvPr/>
        </p:nvSpPr>
        <p:spPr>
          <a:xfrm>
            <a:off x="3657600" y="1504950"/>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50C15"/>
                </a:solidFill>
              </a:rPr>
              <a:t>Outcome Metric</a:t>
            </a:r>
          </a:p>
        </p:txBody>
      </p:sp>
    </p:spTree>
    <p:extLst>
      <p:ext uri="{BB962C8B-B14F-4D97-AF65-F5344CB8AC3E}">
        <p14:creationId xmlns:p14="http://schemas.microsoft.com/office/powerpoint/2010/main" val="272173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790A6B-6820-4EF8-B657-C7C6074B1409}"/>
              </a:ext>
            </a:extLst>
          </p:cNvPr>
          <p:cNvPicPr>
            <a:picLocks noChangeAspect="1"/>
          </p:cNvPicPr>
          <p:nvPr/>
        </p:nvPicPr>
        <p:blipFill>
          <a:blip r:embed="rId3"/>
          <a:stretch>
            <a:fillRect/>
          </a:stretch>
        </p:blipFill>
        <p:spPr>
          <a:xfrm>
            <a:off x="507958" y="0"/>
            <a:ext cx="8128084" cy="5143500"/>
          </a:xfrm>
          <a:prstGeom prst="rect">
            <a:avLst/>
          </a:prstGeom>
        </p:spPr>
      </p:pic>
      <p:sp>
        <p:nvSpPr>
          <p:cNvPr id="5" name="Arrow: Left 4">
            <a:extLst>
              <a:ext uri="{FF2B5EF4-FFF2-40B4-BE49-F238E27FC236}">
                <a16:creationId xmlns:a16="http://schemas.microsoft.com/office/drawing/2014/main" id="{7418A8E8-9C1A-4951-BC02-2556DDE48BA9}"/>
              </a:ext>
            </a:extLst>
          </p:cNvPr>
          <p:cNvSpPr/>
          <p:nvPr/>
        </p:nvSpPr>
        <p:spPr>
          <a:xfrm>
            <a:off x="3810000" y="2095500"/>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rPr>
              <a:t>Process Metric</a:t>
            </a:r>
          </a:p>
        </p:txBody>
      </p:sp>
      <p:sp>
        <p:nvSpPr>
          <p:cNvPr id="6" name="Arrow: Left 5">
            <a:extLst>
              <a:ext uri="{FF2B5EF4-FFF2-40B4-BE49-F238E27FC236}">
                <a16:creationId xmlns:a16="http://schemas.microsoft.com/office/drawing/2014/main" id="{253106A4-4296-4E1D-A32E-3073737BF6A1}"/>
              </a:ext>
            </a:extLst>
          </p:cNvPr>
          <p:cNvSpPr/>
          <p:nvPr/>
        </p:nvSpPr>
        <p:spPr>
          <a:xfrm>
            <a:off x="3810000" y="895350"/>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rPr>
              <a:t>Process Metric</a:t>
            </a:r>
          </a:p>
        </p:txBody>
      </p:sp>
      <p:sp>
        <p:nvSpPr>
          <p:cNvPr id="7" name="Arrow: Left 6">
            <a:extLst>
              <a:ext uri="{FF2B5EF4-FFF2-40B4-BE49-F238E27FC236}">
                <a16:creationId xmlns:a16="http://schemas.microsoft.com/office/drawing/2014/main" id="{8DFA78B7-9C1F-4964-BED6-2073DE27A996}"/>
              </a:ext>
            </a:extLst>
          </p:cNvPr>
          <p:cNvSpPr/>
          <p:nvPr/>
        </p:nvSpPr>
        <p:spPr>
          <a:xfrm>
            <a:off x="3810000" y="3095625"/>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rPr>
              <a:t>Process Metric</a:t>
            </a:r>
          </a:p>
        </p:txBody>
      </p:sp>
      <p:sp>
        <p:nvSpPr>
          <p:cNvPr id="8" name="Arrow: Left 7">
            <a:extLst>
              <a:ext uri="{FF2B5EF4-FFF2-40B4-BE49-F238E27FC236}">
                <a16:creationId xmlns:a16="http://schemas.microsoft.com/office/drawing/2014/main" id="{C909181D-85D5-4CFE-956D-5FEFC696EB38}"/>
              </a:ext>
            </a:extLst>
          </p:cNvPr>
          <p:cNvSpPr/>
          <p:nvPr/>
        </p:nvSpPr>
        <p:spPr>
          <a:xfrm>
            <a:off x="3810000" y="4095750"/>
            <a:ext cx="3733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rPr>
              <a:t>Process Metric</a:t>
            </a:r>
          </a:p>
        </p:txBody>
      </p:sp>
    </p:spTree>
    <p:extLst>
      <p:ext uri="{BB962C8B-B14F-4D97-AF65-F5344CB8AC3E}">
        <p14:creationId xmlns:p14="http://schemas.microsoft.com/office/powerpoint/2010/main" val="256416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35E1-1BAF-411C-B4ED-53CED728B3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116177-9DBE-4CF4-B84E-44033FD093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6FAFD8-8D7E-4E47-B28E-FC771F52836C}"/>
              </a:ext>
            </a:extLst>
          </p:cNvPr>
          <p:cNvPicPr>
            <a:picLocks noChangeAspect="1"/>
          </p:cNvPicPr>
          <p:nvPr/>
        </p:nvPicPr>
        <p:blipFill>
          <a:blip r:embed="rId3"/>
          <a:stretch>
            <a:fillRect/>
          </a:stretch>
        </p:blipFill>
        <p:spPr>
          <a:xfrm>
            <a:off x="507958" y="0"/>
            <a:ext cx="8128084" cy="5143500"/>
          </a:xfrm>
          <a:prstGeom prst="rect">
            <a:avLst/>
          </a:prstGeom>
        </p:spPr>
      </p:pic>
      <p:sp>
        <p:nvSpPr>
          <p:cNvPr id="5" name="Rectangle 4">
            <a:extLst>
              <a:ext uri="{FF2B5EF4-FFF2-40B4-BE49-F238E27FC236}">
                <a16:creationId xmlns:a16="http://schemas.microsoft.com/office/drawing/2014/main" id="{E71D9C62-22C2-4F64-AA46-A7B36271ECA6}"/>
              </a:ext>
            </a:extLst>
          </p:cNvPr>
          <p:cNvSpPr/>
          <p:nvPr/>
        </p:nvSpPr>
        <p:spPr>
          <a:xfrm>
            <a:off x="609600" y="895350"/>
            <a:ext cx="3124200" cy="8382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41519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6E76-5000-4F59-8C9C-EBF21BF78C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9EF282-D9BB-4DE7-880A-F2E3B90CBB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31E930-7BE7-4656-B72B-5A9EFE9C03EA}"/>
              </a:ext>
            </a:extLst>
          </p:cNvPr>
          <p:cNvPicPr>
            <a:picLocks noChangeAspect="1"/>
          </p:cNvPicPr>
          <p:nvPr/>
        </p:nvPicPr>
        <p:blipFill>
          <a:blip r:embed="rId2"/>
          <a:stretch>
            <a:fillRect/>
          </a:stretch>
        </p:blipFill>
        <p:spPr>
          <a:xfrm>
            <a:off x="507958" y="0"/>
            <a:ext cx="8128084" cy="5143500"/>
          </a:xfrm>
          <a:prstGeom prst="rect">
            <a:avLst/>
          </a:prstGeom>
        </p:spPr>
      </p:pic>
      <p:sp>
        <p:nvSpPr>
          <p:cNvPr id="5" name="Rectangle 4">
            <a:extLst>
              <a:ext uri="{FF2B5EF4-FFF2-40B4-BE49-F238E27FC236}">
                <a16:creationId xmlns:a16="http://schemas.microsoft.com/office/drawing/2014/main" id="{B595E425-5109-4468-B2FC-6A3816256865}"/>
              </a:ext>
            </a:extLst>
          </p:cNvPr>
          <p:cNvSpPr/>
          <p:nvPr/>
        </p:nvSpPr>
        <p:spPr>
          <a:xfrm>
            <a:off x="609600" y="1733550"/>
            <a:ext cx="3124200" cy="3048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30235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A5D-8AA8-4BEE-A14B-FF8703C97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D9A7DA-CB4F-4CB1-9D4C-6FD67CBF1F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EFBB57-D751-4B0F-93E7-A2318ABDE303}"/>
              </a:ext>
            </a:extLst>
          </p:cNvPr>
          <p:cNvPicPr>
            <a:picLocks noChangeAspect="1"/>
          </p:cNvPicPr>
          <p:nvPr/>
        </p:nvPicPr>
        <p:blipFill>
          <a:blip r:embed="rId2"/>
          <a:stretch>
            <a:fillRect/>
          </a:stretch>
        </p:blipFill>
        <p:spPr>
          <a:xfrm>
            <a:off x="507958" y="-95250"/>
            <a:ext cx="8128084" cy="5143500"/>
          </a:xfrm>
          <a:prstGeom prst="rect">
            <a:avLst/>
          </a:prstGeom>
        </p:spPr>
      </p:pic>
      <p:sp>
        <p:nvSpPr>
          <p:cNvPr id="5" name="Rectangle 4">
            <a:extLst>
              <a:ext uri="{FF2B5EF4-FFF2-40B4-BE49-F238E27FC236}">
                <a16:creationId xmlns:a16="http://schemas.microsoft.com/office/drawing/2014/main" id="{26B0CE2C-3C62-4D7F-874C-A7B80AFFA6D2}"/>
              </a:ext>
            </a:extLst>
          </p:cNvPr>
          <p:cNvSpPr/>
          <p:nvPr/>
        </p:nvSpPr>
        <p:spPr>
          <a:xfrm>
            <a:off x="609600" y="1885950"/>
            <a:ext cx="3124200" cy="11430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61254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A5D-8AA8-4BEE-A14B-FF8703C97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D9A7DA-CB4F-4CB1-9D4C-6FD67CBF1F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EFBB57-D751-4B0F-93E7-A2318ABDE303}"/>
              </a:ext>
            </a:extLst>
          </p:cNvPr>
          <p:cNvPicPr>
            <a:picLocks noChangeAspect="1"/>
          </p:cNvPicPr>
          <p:nvPr/>
        </p:nvPicPr>
        <p:blipFill>
          <a:blip r:embed="rId2"/>
          <a:stretch>
            <a:fillRect/>
          </a:stretch>
        </p:blipFill>
        <p:spPr>
          <a:xfrm>
            <a:off x="507958" y="-95250"/>
            <a:ext cx="8128084" cy="5143500"/>
          </a:xfrm>
          <a:prstGeom prst="rect">
            <a:avLst/>
          </a:prstGeom>
        </p:spPr>
      </p:pic>
      <p:sp>
        <p:nvSpPr>
          <p:cNvPr id="5" name="Rectangle 4">
            <a:extLst>
              <a:ext uri="{FF2B5EF4-FFF2-40B4-BE49-F238E27FC236}">
                <a16:creationId xmlns:a16="http://schemas.microsoft.com/office/drawing/2014/main" id="{26B0CE2C-3C62-4D7F-874C-A7B80AFFA6D2}"/>
              </a:ext>
            </a:extLst>
          </p:cNvPr>
          <p:cNvSpPr/>
          <p:nvPr/>
        </p:nvSpPr>
        <p:spPr>
          <a:xfrm>
            <a:off x="609600" y="3028950"/>
            <a:ext cx="3124200" cy="9144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51203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A5D-8AA8-4BEE-A14B-FF8703C97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D9A7DA-CB4F-4CB1-9D4C-6FD67CBF1F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EFBB57-D751-4B0F-93E7-A2318ABDE303}"/>
              </a:ext>
            </a:extLst>
          </p:cNvPr>
          <p:cNvPicPr>
            <a:picLocks noChangeAspect="1"/>
          </p:cNvPicPr>
          <p:nvPr/>
        </p:nvPicPr>
        <p:blipFill>
          <a:blip r:embed="rId2"/>
          <a:stretch>
            <a:fillRect/>
          </a:stretch>
        </p:blipFill>
        <p:spPr>
          <a:xfrm>
            <a:off x="507958" y="-95250"/>
            <a:ext cx="8128084" cy="5143500"/>
          </a:xfrm>
          <a:prstGeom prst="rect">
            <a:avLst/>
          </a:prstGeom>
        </p:spPr>
      </p:pic>
      <p:sp>
        <p:nvSpPr>
          <p:cNvPr id="5" name="Rectangle 4">
            <a:extLst>
              <a:ext uri="{FF2B5EF4-FFF2-40B4-BE49-F238E27FC236}">
                <a16:creationId xmlns:a16="http://schemas.microsoft.com/office/drawing/2014/main" id="{26B0CE2C-3C62-4D7F-874C-A7B80AFFA6D2}"/>
              </a:ext>
            </a:extLst>
          </p:cNvPr>
          <p:cNvSpPr/>
          <p:nvPr/>
        </p:nvSpPr>
        <p:spPr>
          <a:xfrm>
            <a:off x="609600" y="3905250"/>
            <a:ext cx="3124200" cy="11430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353507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A5D-8AA8-4BEE-A14B-FF8703C97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D9A7DA-CB4F-4CB1-9D4C-6FD67CBF1F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EFBB57-D751-4B0F-93E7-A2318ABDE303}"/>
              </a:ext>
            </a:extLst>
          </p:cNvPr>
          <p:cNvPicPr>
            <a:picLocks noChangeAspect="1"/>
          </p:cNvPicPr>
          <p:nvPr/>
        </p:nvPicPr>
        <p:blipFill>
          <a:blip r:embed="rId2"/>
          <a:stretch>
            <a:fillRect/>
          </a:stretch>
        </p:blipFill>
        <p:spPr>
          <a:xfrm>
            <a:off x="507958" y="-95250"/>
            <a:ext cx="8128084" cy="5143500"/>
          </a:xfrm>
          <a:prstGeom prst="rect">
            <a:avLst/>
          </a:prstGeom>
        </p:spPr>
      </p:pic>
      <p:sp>
        <p:nvSpPr>
          <p:cNvPr id="5" name="Rectangle 4">
            <a:extLst>
              <a:ext uri="{FF2B5EF4-FFF2-40B4-BE49-F238E27FC236}">
                <a16:creationId xmlns:a16="http://schemas.microsoft.com/office/drawing/2014/main" id="{26B0CE2C-3C62-4D7F-874C-A7B80AFFA6D2}"/>
              </a:ext>
            </a:extLst>
          </p:cNvPr>
          <p:cNvSpPr/>
          <p:nvPr/>
        </p:nvSpPr>
        <p:spPr>
          <a:xfrm>
            <a:off x="609600" y="-1732"/>
            <a:ext cx="3124200" cy="85725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26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4465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2024063"/>
            <a:ext cx="4419600" cy="2895599"/>
          </a:xfrm>
        </p:spPr>
        <p:txBody>
          <a:bodyPr/>
          <a:lstStyle/>
          <a:p>
            <a:pPr marL="0" indent="0" algn="ctr">
              <a:buNone/>
            </a:pPr>
            <a:r>
              <a:rPr lang="en-US" sz="2800" b="1" dirty="0"/>
              <a:t>PCI in-hospital </a:t>
            </a:r>
            <a:br>
              <a:rPr lang="en-US" sz="2800" b="1" dirty="0"/>
            </a:br>
            <a:r>
              <a:rPr lang="en-US" sz="2800" b="1" dirty="0"/>
              <a:t>risk standardized </a:t>
            </a:r>
            <a:br>
              <a:rPr lang="en-US" sz="2800" b="1" dirty="0"/>
            </a:br>
            <a:r>
              <a:rPr lang="en-US" sz="2800" b="1" dirty="0"/>
              <a:t>rate of bleeding events </a:t>
            </a:r>
            <a:br>
              <a:rPr lang="en-US" sz="2800" b="1" dirty="0"/>
            </a:br>
            <a:r>
              <a:rPr lang="en-US" sz="2800" b="1" dirty="0"/>
              <a:t>(all patients)</a:t>
            </a:r>
          </a:p>
          <a:p>
            <a:endParaRPr lang="en-US" sz="1800" dirty="0"/>
          </a:p>
          <a:p>
            <a:endParaRPr lang="en-US" sz="1800" dirty="0"/>
          </a:p>
        </p:txBody>
      </p:sp>
      <p:pic>
        <p:nvPicPr>
          <p:cNvPr id="5" name="Picture 4">
            <a:extLst>
              <a:ext uri="{FF2B5EF4-FFF2-40B4-BE49-F238E27FC236}">
                <a16:creationId xmlns:a16="http://schemas.microsoft.com/office/drawing/2014/main" id="{46A3EEB9-815C-4668-BCFA-3E58885AE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0222">
            <a:off x="544736" y="1044802"/>
            <a:ext cx="3827721" cy="5143500"/>
          </a:xfrm>
          <a:prstGeom prst="rect">
            <a:avLst/>
          </a:prstGeom>
          <a:effectLst>
            <a:outerShdw blurRad="50800" dist="38100" dir="13500000" algn="br" rotWithShape="0">
              <a:prstClr val="black">
                <a:alpha val="40000"/>
              </a:prstClr>
            </a:outerShdw>
            <a:softEdge rad="0"/>
          </a:effectLst>
        </p:spPr>
      </p:pic>
      <p:sp>
        <p:nvSpPr>
          <p:cNvPr id="6" name="Title 1">
            <a:extLst>
              <a:ext uri="{FF2B5EF4-FFF2-40B4-BE49-F238E27FC236}">
                <a16:creationId xmlns:a16="http://schemas.microsoft.com/office/drawing/2014/main" id="{8062ED9F-825C-4D6C-AF4F-A4078EC6AB6B}"/>
              </a:ext>
            </a:extLst>
          </p:cNvPr>
          <p:cNvSpPr txBox="1">
            <a:spLocks/>
          </p:cNvSpPr>
          <p:nvPr/>
        </p:nvSpPr>
        <p:spPr bwMode="auto">
          <a:xfrm>
            <a:off x="89326" y="203937"/>
            <a:ext cx="905467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a:lstStyle>
          <a:p>
            <a:pPr algn="l"/>
            <a:r>
              <a:rPr lang="en-US" sz="3600" dirty="0"/>
              <a:t>Performance Measure #40: </a:t>
            </a:r>
          </a:p>
          <a:p>
            <a:pPr algn="l"/>
            <a:r>
              <a:rPr lang="en-US" sz="3600" dirty="0"/>
              <a:t>A new, hierarchical risk-standardized model</a:t>
            </a:r>
          </a:p>
        </p:txBody>
      </p:sp>
    </p:spTree>
    <p:extLst>
      <p:ext uri="{BB962C8B-B14F-4D97-AF65-F5344CB8AC3E}">
        <p14:creationId xmlns:p14="http://schemas.microsoft.com/office/powerpoint/2010/main" val="323144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7100"/>
            <a:ext cx="7772400" cy="1021556"/>
          </a:xfrm>
        </p:spPr>
        <p:txBody>
          <a:bodyPr/>
          <a:lstStyle/>
          <a:p>
            <a:pPr algn="ctr"/>
            <a:br>
              <a:rPr lang="en-US" cap="none" dirty="0"/>
            </a:br>
            <a:r>
              <a:rPr lang="en-US" sz="3200" b="1" cap="none" dirty="0"/>
              <a:t>September 18, 2018</a:t>
            </a:r>
          </a:p>
        </p:txBody>
      </p:sp>
      <p:sp>
        <p:nvSpPr>
          <p:cNvPr id="4" name="TextBox 3">
            <a:extLst>
              <a:ext uri="{FF2B5EF4-FFF2-40B4-BE49-F238E27FC236}">
                <a16:creationId xmlns:a16="http://schemas.microsoft.com/office/drawing/2014/main" id="{F73E5DCF-C0D4-489E-9BC6-3BBE2F6C1BFD}"/>
              </a:ext>
            </a:extLst>
          </p:cNvPr>
          <p:cNvSpPr txBox="1"/>
          <p:nvPr/>
        </p:nvSpPr>
        <p:spPr>
          <a:xfrm>
            <a:off x="1295400" y="2456140"/>
            <a:ext cx="6705600" cy="1169551"/>
          </a:xfrm>
          <a:prstGeom prst="rect">
            <a:avLst/>
          </a:prstGeom>
          <a:noFill/>
        </p:spPr>
        <p:txBody>
          <a:bodyPr wrap="square" rtlCol="0">
            <a:spAutoFit/>
          </a:bodyPr>
          <a:lstStyle/>
          <a:p>
            <a:pPr algn="ctr"/>
            <a:r>
              <a:rPr lang="en-US" sz="2800" dirty="0"/>
              <a:t>Andrea Price, MS, CPHQ, RCIS, CCA</a:t>
            </a:r>
          </a:p>
          <a:p>
            <a:pPr algn="ctr"/>
            <a:r>
              <a:rPr lang="en-US" sz="2800" dirty="0"/>
              <a:t>Veronica Wilson, CPHQ</a:t>
            </a:r>
          </a:p>
          <a:p>
            <a:endParaRPr lang="en-US" dirty="0"/>
          </a:p>
        </p:txBody>
      </p:sp>
      <p:pic>
        <p:nvPicPr>
          <p:cNvPr id="5" name="Picture 4">
            <a:extLst>
              <a:ext uri="{FF2B5EF4-FFF2-40B4-BE49-F238E27FC236}">
                <a16:creationId xmlns:a16="http://schemas.microsoft.com/office/drawing/2014/main" id="{EA09BBC3-7B3C-4A52-86FC-9D367BDC4320}"/>
              </a:ext>
            </a:extLst>
          </p:cNvPr>
          <p:cNvPicPr>
            <a:picLocks noChangeAspect="1"/>
          </p:cNvPicPr>
          <p:nvPr/>
        </p:nvPicPr>
        <p:blipFill>
          <a:blip r:embed="rId3"/>
          <a:stretch>
            <a:fillRect/>
          </a:stretch>
        </p:blipFill>
        <p:spPr>
          <a:xfrm>
            <a:off x="0" y="66794"/>
            <a:ext cx="1958714" cy="2743200"/>
          </a:xfrm>
          <a:prstGeom prst="rect">
            <a:avLst/>
          </a:prstGeom>
        </p:spPr>
      </p:pic>
      <p:sp>
        <p:nvSpPr>
          <p:cNvPr id="3" name="Content Placeholder 2"/>
          <p:cNvSpPr>
            <a:spLocks noGrp="1"/>
          </p:cNvSpPr>
          <p:nvPr>
            <p:ph type="body" idx="1"/>
          </p:nvPr>
        </p:nvSpPr>
        <p:spPr>
          <a:xfrm>
            <a:off x="1447800" y="654844"/>
            <a:ext cx="7772400" cy="1125140"/>
          </a:xfrm>
        </p:spPr>
        <p:txBody>
          <a:bodyPr/>
          <a:lstStyle/>
          <a:p>
            <a:pPr algn="ctr"/>
            <a:r>
              <a:rPr lang="en-US" dirty="0"/>
              <a:t>ACC Reduce the Risk: PCI Bleed Campaign</a:t>
            </a:r>
          </a:p>
        </p:txBody>
      </p:sp>
    </p:spTree>
    <p:extLst>
      <p:ext uri="{BB962C8B-B14F-4D97-AF65-F5344CB8AC3E}">
        <p14:creationId xmlns:p14="http://schemas.microsoft.com/office/powerpoint/2010/main" val="31589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534400" cy="857250"/>
          </a:xfrm>
        </p:spPr>
        <p:txBody>
          <a:bodyPr/>
          <a:lstStyle/>
          <a:p>
            <a:r>
              <a:rPr lang="en-US" dirty="0"/>
              <a:t>Performance Measure #40: What’s new</a:t>
            </a:r>
          </a:p>
        </p:txBody>
      </p:sp>
      <p:sp>
        <p:nvSpPr>
          <p:cNvPr id="3" name="Content Placeholder 2"/>
          <p:cNvSpPr>
            <a:spLocks noGrp="1"/>
          </p:cNvSpPr>
          <p:nvPr>
            <p:ph idx="1"/>
          </p:nvPr>
        </p:nvSpPr>
        <p:spPr>
          <a:xfrm>
            <a:off x="609599" y="1123950"/>
            <a:ext cx="8353425" cy="3962400"/>
          </a:xfrm>
        </p:spPr>
        <p:txBody>
          <a:bodyPr/>
          <a:lstStyle/>
          <a:p>
            <a:r>
              <a:rPr lang="en-US" sz="2800" dirty="0"/>
              <a:t>Hierarchical model</a:t>
            </a:r>
          </a:p>
          <a:p>
            <a:endParaRPr lang="en-US" sz="1000" dirty="0"/>
          </a:p>
          <a:p>
            <a:r>
              <a:rPr lang="en-US" sz="2800" dirty="0"/>
              <a:t>Fewer patient variables</a:t>
            </a:r>
          </a:p>
          <a:p>
            <a:endParaRPr lang="en-US" sz="1000" dirty="0"/>
          </a:p>
          <a:p>
            <a:r>
              <a:rPr lang="en-US" sz="2800" dirty="0"/>
              <a:t>Risk relationships within and amongst hospitals</a:t>
            </a:r>
          </a:p>
          <a:p>
            <a:endParaRPr lang="en-US" sz="1000" dirty="0"/>
          </a:p>
          <a:p>
            <a:r>
              <a:rPr lang="en-US" sz="2800" dirty="0"/>
              <a:t>Absolute Hgb decrease from pre-PCI to post-PCI of 4g/dL (previously 3g/dL)</a:t>
            </a:r>
          </a:p>
          <a:p>
            <a:endParaRPr lang="en-US" sz="1800" dirty="0"/>
          </a:p>
          <a:p>
            <a:pPr marL="0" indent="0">
              <a:buNone/>
            </a:pPr>
            <a:endParaRPr lang="en-US" sz="1800" dirty="0"/>
          </a:p>
        </p:txBody>
      </p:sp>
    </p:spTree>
    <p:extLst>
      <p:ext uri="{BB962C8B-B14F-4D97-AF65-F5344CB8AC3E}">
        <p14:creationId xmlns:p14="http://schemas.microsoft.com/office/powerpoint/2010/main" val="1529157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259A6-D102-47DF-AA28-D3259DABB11F}"/>
              </a:ext>
            </a:extLst>
          </p:cNvPr>
          <p:cNvSpPr txBox="1"/>
          <p:nvPr/>
        </p:nvSpPr>
        <p:spPr>
          <a:xfrm>
            <a:off x="7239000" y="4286250"/>
            <a:ext cx="1828800" cy="85725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76200" y="-19050"/>
            <a:ext cx="8991600" cy="857250"/>
          </a:xfrm>
        </p:spPr>
        <p:txBody>
          <a:bodyPr/>
          <a:lstStyle/>
          <a:p>
            <a:r>
              <a:rPr lang="en-US" sz="3800" dirty="0"/>
              <a:t>Performance Measure #40: Model Details</a:t>
            </a:r>
          </a:p>
        </p:txBody>
      </p:sp>
      <p:sp>
        <p:nvSpPr>
          <p:cNvPr id="3" name="Content Placeholder 2"/>
          <p:cNvSpPr>
            <a:spLocks noGrp="1"/>
          </p:cNvSpPr>
          <p:nvPr>
            <p:ph idx="1"/>
          </p:nvPr>
        </p:nvSpPr>
        <p:spPr>
          <a:xfrm>
            <a:off x="204788" y="895350"/>
            <a:ext cx="8734424" cy="4067175"/>
          </a:xfrm>
        </p:spPr>
        <p:txBody>
          <a:bodyPr/>
          <a:lstStyle/>
          <a:p>
            <a:pPr marL="0" indent="0" algn="ctr">
              <a:buNone/>
            </a:pPr>
            <a:r>
              <a:rPr lang="en-US" sz="2800" u="sng" dirty="0"/>
              <a:t>Post-PCI bleeding defined as any ONE of the following:</a:t>
            </a:r>
          </a:p>
          <a:p>
            <a:pPr marL="0" indent="0">
              <a:buNone/>
            </a:pPr>
            <a:endParaRPr lang="en-US" sz="1000" dirty="0"/>
          </a:p>
          <a:p>
            <a:pPr marL="514350" indent="-514350">
              <a:buFont typeface="+mj-lt"/>
              <a:buAutoNum type="arabicPeriod"/>
            </a:pPr>
            <a:r>
              <a:rPr lang="en-US" sz="2400" dirty="0"/>
              <a:t>Bleeding event w/in 72 hours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Hemorrhagic stroke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Tamponade </a:t>
            </a:r>
            <a:r>
              <a:rPr lang="en-US" sz="2400" b="1" u="sng" dirty="0">
                <a:solidFill>
                  <a:schemeClr val="tx1">
                    <a:lumMod val="60000"/>
                    <a:lumOff val="40000"/>
                  </a:schemeClr>
                </a:solidFill>
              </a:rPr>
              <a:t>OR</a:t>
            </a:r>
          </a:p>
          <a:p>
            <a:pPr marL="514350" indent="-514350">
              <a:buFont typeface="+mj-lt"/>
              <a:buAutoNum type="arabicPeriod"/>
            </a:pPr>
            <a:endParaRPr lang="en-US" sz="1000" b="1" u="sng" dirty="0">
              <a:solidFill>
                <a:schemeClr val="tx1">
                  <a:lumMod val="60000"/>
                  <a:lumOff val="40000"/>
                </a:schemeClr>
              </a:solidFill>
            </a:endParaRPr>
          </a:p>
          <a:p>
            <a:pPr marL="514350" indent="-514350">
              <a:buFont typeface="+mj-lt"/>
              <a:buAutoNum type="arabicPeriod"/>
            </a:pPr>
            <a:r>
              <a:rPr lang="en-US" sz="2400" dirty="0"/>
              <a:t>Post-PCI transfusion for patients with a pre-procedure Hgb &gt;8 g/dL and pre-procedure Hgb not missing; </a:t>
            </a:r>
            <a:r>
              <a:rPr lang="en-US" sz="2400" b="1" u="sng" dirty="0">
                <a:solidFill>
                  <a:schemeClr val="tx1">
                    <a:lumMod val="60000"/>
                    <a:lumOff val="40000"/>
                  </a:schemeClr>
                </a:solidFill>
              </a:rPr>
              <a:t>OR</a:t>
            </a:r>
          </a:p>
          <a:p>
            <a:pPr marL="514350" indent="-514350">
              <a:buFont typeface="+mj-lt"/>
              <a:buAutoNum type="arabicPeriod"/>
            </a:pPr>
            <a:endParaRPr lang="en-US" sz="1000" dirty="0">
              <a:solidFill>
                <a:schemeClr val="tx1">
                  <a:lumMod val="60000"/>
                  <a:lumOff val="40000"/>
                </a:schemeClr>
              </a:solidFill>
            </a:endParaRPr>
          </a:p>
          <a:p>
            <a:pPr marL="514350" indent="-514350">
              <a:buFont typeface="+mj-lt"/>
              <a:buAutoNum type="arabicPeriod"/>
            </a:pPr>
            <a:r>
              <a:rPr lang="en-US" sz="2400" dirty="0"/>
              <a:t>Absolute Hgb decrease from pre-PCI to post-PCI of ≥ 4 g/dL</a:t>
            </a:r>
          </a:p>
        </p:txBody>
      </p:sp>
    </p:spTree>
    <p:extLst>
      <p:ext uri="{BB962C8B-B14F-4D97-AF65-F5344CB8AC3E}">
        <p14:creationId xmlns:p14="http://schemas.microsoft.com/office/powerpoint/2010/main" val="273674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857250"/>
          </a:xfrm>
        </p:spPr>
        <p:txBody>
          <a:bodyPr/>
          <a:lstStyle/>
          <a:p>
            <a:r>
              <a:rPr lang="en-US" sz="3800" dirty="0"/>
              <a:t>Performance Measure #40: Model Details</a:t>
            </a:r>
          </a:p>
        </p:txBody>
      </p:sp>
      <p:sp>
        <p:nvSpPr>
          <p:cNvPr id="3" name="Content Placeholder 2"/>
          <p:cNvSpPr>
            <a:spLocks noGrp="1"/>
          </p:cNvSpPr>
          <p:nvPr>
            <p:ph idx="1"/>
          </p:nvPr>
        </p:nvSpPr>
        <p:spPr>
          <a:xfrm>
            <a:off x="152401" y="666750"/>
            <a:ext cx="8991600" cy="4419600"/>
          </a:xfrm>
        </p:spPr>
        <p:txBody>
          <a:bodyPr/>
          <a:lstStyle/>
          <a:p>
            <a:pPr marL="0" indent="0">
              <a:spcBef>
                <a:spcPts val="200"/>
              </a:spcBef>
              <a:spcAft>
                <a:spcPts val="600"/>
              </a:spcAft>
              <a:buNone/>
            </a:pPr>
            <a:r>
              <a:rPr lang="en-US" sz="2800" b="1" u="sng" dirty="0"/>
              <a:t>Patient eligibility:</a:t>
            </a:r>
          </a:p>
          <a:p>
            <a:pPr marL="0" indent="0">
              <a:spcBef>
                <a:spcPts val="200"/>
              </a:spcBef>
              <a:spcAft>
                <a:spcPts val="600"/>
              </a:spcAft>
              <a:buNone/>
            </a:pPr>
            <a:endParaRPr lang="en-US" sz="1000" b="1" u="sng" dirty="0"/>
          </a:p>
          <a:p>
            <a:pPr marL="457200" indent="-457200">
              <a:spcBef>
                <a:spcPts val="200"/>
              </a:spcBef>
              <a:spcAft>
                <a:spcPts val="600"/>
              </a:spcAft>
              <a:buFont typeface="+mj-lt"/>
              <a:buAutoNum type="arabicPeriod"/>
            </a:pPr>
            <a:r>
              <a:rPr lang="en-US" sz="2400" dirty="0"/>
              <a:t>Patient’s with a PCI procedure performed during the Episode of Care.</a:t>
            </a:r>
            <a:endParaRPr lang="en-US" sz="900" dirty="0"/>
          </a:p>
          <a:p>
            <a:pPr marL="457200" indent="-457200">
              <a:spcBef>
                <a:spcPts val="200"/>
              </a:spcBef>
              <a:spcAft>
                <a:spcPts val="600"/>
              </a:spcAft>
              <a:buFont typeface="+mj-lt"/>
              <a:buAutoNum type="arabicPeriod"/>
            </a:pPr>
            <a:r>
              <a:rPr lang="en-US" sz="2400" dirty="0"/>
              <a:t>Patients with multiple PCI procedures Include only index PCI procedure. </a:t>
            </a:r>
            <a:endParaRPr lang="en-US" sz="1000" dirty="0"/>
          </a:p>
          <a:p>
            <a:pPr marL="457200" indent="-457200">
              <a:spcBef>
                <a:spcPts val="200"/>
              </a:spcBef>
              <a:spcAft>
                <a:spcPts val="600"/>
              </a:spcAft>
              <a:buFont typeface="+mj-lt"/>
              <a:buAutoNum type="arabicPeriod"/>
            </a:pPr>
            <a:r>
              <a:rPr lang="en-US" sz="2400" dirty="0"/>
              <a:t>Include patient procedures with non-missing values for outcome variables of bleeding event w/in 72 hours AND transfusion.</a:t>
            </a:r>
            <a:endParaRPr lang="en-US" sz="1000" dirty="0"/>
          </a:p>
          <a:p>
            <a:pPr marL="457200" indent="-457200">
              <a:spcBef>
                <a:spcPts val="200"/>
              </a:spcBef>
              <a:spcAft>
                <a:spcPts val="600"/>
              </a:spcAft>
              <a:buFont typeface="+mj-lt"/>
              <a:buAutoNum type="arabicPeriod"/>
            </a:pPr>
            <a:r>
              <a:rPr lang="en-US" sz="2400" dirty="0"/>
              <a:t>Exclude patients who died on the same day of the procedure.</a:t>
            </a:r>
            <a:endParaRPr lang="en-US" sz="1000" dirty="0"/>
          </a:p>
          <a:p>
            <a:pPr marL="457200" indent="-457200">
              <a:spcBef>
                <a:spcPts val="200"/>
              </a:spcBef>
              <a:spcAft>
                <a:spcPts val="600"/>
              </a:spcAft>
              <a:buFont typeface="+mj-lt"/>
              <a:buAutoNum type="arabicPeriod"/>
            </a:pPr>
            <a:r>
              <a:rPr lang="en-US" sz="2400" dirty="0"/>
              <a:t>Exclude patients with CABG.</a:t>
            </a:r>
          </a:p>
        </p:txBody>
      </p:sp>
    </p:spTree>
    <p:extLst>
      <p:ext uri="{BB962C8B-B14F-4D97-AF65-F5344CB8AC3E}">
        <p14:creationId xmlns:p14="http://schemas.microsoft.com/office/powerpoint/2010/main" val="243009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8"/>
            <a:ext cx="8229600" cy="857250"/>
          </a:xfrm>
        </p:spPr>
        <p:txBody>
          <a:bodyPr/>
          <a:lstStyle/>
          <a:p>
            <a:r>
              <a:rPr lang="en-US" altLang="en-US" dirty="0"/>
              <a:t>QII Participant Change Package</a:t>
            </a:r>
            <a:endParaRPr lang="en-US" dirty="0"/>
          </a:p>
        </p:txBody>
      </p:sp>
      <p:pic>
        <p:nvPicPr>
          <p:cNvPr id="3" name="Picture 2">
            <a:extLst>
              <a:ext uri="{FF2B5EF4-FFF2-40B4-BE49-F238E27FC236}">
                <a16:creationId xmlns:a16="http://schemas.microsoft.com/office/drawing/2014/main" id="{D003662D-D39A-4FB9-A355-9883875A469B}"/>
              </a:ext>
            </a:extLst>
          </p:cNvPr>
          <p:cNvPicPr>
            <a:picLocks noChangeAspect="1"/>
          </p:cNvPicPr>
          <p:nvPr/>
        </p:nvPicPr>
        <p:blipFill rotWithShape="1">
          <a:blip r:embed="rId3">
            <a:clrChange>
              <a:clrFrom>
                <a:srgbClr val="FFFFFF"/>
              </a:clrFrom>
              <a:clrTo>
                <a:srgbClr val="FFFFFF">
                  <a:alpha val="0"/>
                </a:srgbClr>
              </a:clrTo>
            </a:clrChange>
          </a:blip>
          <a:srcRect l="46667" t="6819" r="37499" b="11295"/>
          <a:stretch/>
        </p:blipFill>
        <p:spPr>
          <a:xfrm>
            <a:off x="2167297" y="763814"/>
            <a:ext cx="4233504" cy="4346758"/>
          </a:xfrm>
          <a:prstGeom prst="rect">
            <a:avLst/>
          </a:prstGeom>
        </p:spPr>
      </p:pic>
    </p:spTree>
    <p:extLst>
      <p:ext uri="{BB962C8B-B14F-4D97-AF65-F5344CB8AC3E}">
        <p14:creationId xmlns:p14="http://schemas.microsoft.com/office/powerpoint/2010/main" val="359501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F5C9CA-C52B-497B-994E-CC96FE3EC83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316A4DC-C5E4-47CD-B71E-762E567B4E21}"/>
              </a:ext>
            </a:extLst>
          </p:cNvPr>
          <p:cNvPicPr>
            <a:picLocks noChangeAspect="1"/>
          </p:cNvPicPr>
          <p:nvPr/>
        </p:nvPicPr>
        <p:blipFill rotWithShape="1">
          <a:blip r:embed="rId2"/>
          <a:srcRect l="40425" t="9452" r="2545" b="21852"/>
          <a:stretch/>
        </p:blipFill>
        <p:spPr>
          <a:xfrm>
            <a:off x="800100" y="57150"/>
            <a:ext cx="7429500" cy="5033934"/>
          </a:xfrm>
          <a:prstGeom prst="rect">
            <a:avLst/>
          </a:prstGeom>
        </p:spPr>
      </p:pic>
      <p:sp>
        <p:nvSpPr>
          <p:cNvPr id="4" name="TextBox 3">
            <a:extLst>
              <a:ext uri="{FF2B5EF4-FFF2-40B4-BE49-F238E27FC236}">
                <a16:creationId xmlns:a16="http://schemas.microsoft.com/office/drawing/2014/main" id="{FC403EA6-3A01-472E-800E-4B121BB06F8F}"/>
              </a:ext>
            </a:extLst>
          </p:cNvPr>
          <p:cNvSpPr txBox="1"/>
          <p:nvPr/>
        </p:nvSpPr>
        <p:spPr>
          <a:xfrm>
            <a:off x="7239000" y="895350"/>
            <a:ext cx="838200" cy="304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5082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67E09-2AA4-4B90-B074-007026374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8671">
            <a:off x="216930" y="1063938"/>
            <a:ext cx="3671484" cy="4751332"/>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8ABF87B-E5FC-43EB-BDFB-A534AD539AC4}"/>
              </a:ext>
            </a:extLst>
          </p:cNvPr>
          <p:cNvSpPr>
            <a:spLocks noGrp="1"/>
          </p:cNvSpPr>
          <p:nvPr>
            <p:ph type="title"/>
          </p:nvPr>
        </p:nvSpPr>
        <p:spPr>
          <a:xfrm>
            <a:off x="457200" y="19050"/>
            <a:ext cx="8229600" cy="857250"/>
          </a:xfrm>
        </p:spPr>
        <p:txBody>
          <a:bodyPr/>
          <a:lstStyle/>
          <a:p>
            <a:r>
              <a:rPr lang="en-US" dirty="0"/>
              <a:t>Toolkit Aligned to Metrics</a:t>
            </a:r>
          </a:p>
        </p:txBody>
      </p:sp>
      <p:pic>
        <p:nvPicPr>
          <p:cNvPr id="11" name="Picture 10">
            <a:extLst>
              <a:ext uri="{FF2B5EF4-FFF2-40B4-BE49-F238E27FC236}">
                <a16:creationId xmlns:a16="http://schemas.microsoft.com/office/drawing/2014/main" id="{60320EBB-BB9E-4522-A534-84DF3A7030E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7780" y="1504950"/>
            <a:ext cx="2656411" cy="3437707"/>
          </a:xfrm>
          <a:prstGeom prst="rect">
            <a:avLst/>
          </a:prstGeom>
        </p:spPr>
      </p:pic>
      <p:pic>
        <p:nvPicPr>
          <p:cNvPr id="7" name="Picture 6">
            <a:extLst>
              <a:ext uri="{FF2B5EF4-FFF2-40B4-BE49-F238E27FC236}">
                <a16:creationId xmlns:a16="http://schemas.microsoft.com/office/drawing/2014/main" id="{101FEF68-EA69-4958-ABA8-2DD987668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3361">
            <a:off x="3710452" y="1030566"/>
            <a:ext cx="5676613" cy="438647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CFF02CA7-9D54-4EBF-BB63-F38BD83141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386">
            <a:off x="5416541" y="1528039"/>
            <a:ext cx="3559357" cy="46062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26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51304D-58FF-4499-8955-7D95B312F858}"/>
              </a:ext>
            </a:extLst>
          </p:cNvPr>
          <p:cNvGrpSpPr/>
          <p:nvPr/>
        </p:nvGrpSpPr>
        <p:grpSpPr>
          <a:xfrm>
            <a:off x="0" y="142309"/>
            <a:ext cx="9098711" cy="4858881"/>
            <a:chOff x="30192" y="189746"/>
            <a:chExt cx="12131615" cy="6478508"/>
          </a:xfrm>
        </p:grpSpPr>
        <p:pic>
          <p:nvPicPr>
            <p:cNvPr id="6" name="Picture 5">
              <a:extLst>
                <a:ext uri="{FF2B5EF4-FFF2-40B4-BE49-F238E27FC236}">
                  <a16:creationId xmlns:a16="http://schemas.microsoft.com/office/drawing/2014/main" id="{4A9EADCC-BC47-4119-AEF2-10C8AF0A062C}"/>
                </a:ext>
              </a:extLst>
            </p:cNvPr>
            <p:cNvPicPr>
              <a:picLocks noChangeAspect="1"/>
            </p:cNvPicPr>
            <p:nvPr/>
          </p:nvPicPr>
          <p:blipFill rotWithShape="1">
            <a:blip r:embed="rId3"/>
            <a:srcRect l="496"/>
            <a:stretch/>
          </p:blipFill>
          <p:spPr>
            <a:xfrm>
              <a:off x="30192" y="189746"/>
              <a:ext cx="12131615" cy="6478508"/>
            </a:xfrm>
            <a:prstGeom prst="rect">
              <a:avLst/>
            </a:prstGeom>
          </p:spPr>
        </p:pic>
        <p:sp>
          <p:nvSpPr>
            <p:cNvPr id="7" name="Rectangle 6">
              <a:extLst>
                <a:ext uri="{FF2B5EF4-FFF2-40B4-BE49-F238E27FC236}">
                  <a16:creationId xmlns:a16="http://schemas.microsoft.com/office/drawing/2014/main" id="{B981DBD9-3EC5-4201-AB09-A37A7E96D738}"/>
                </a:ext>
              </a:extLst>
            </p:cNvPr>
            <p:cNvSpPr/>
            <p:nvPr/>
          </p:nvSpPr>
          <p:spPr>
            <a:xfrm>
              <a:off x="10209362" y="1302589"/>
              <a:ext cx="1952445" cy="17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Franklin Gothic Book"/>
              </a:endParaRPr>
            </a:p>
          </p:txBody>
        </p:sp>
      </p:grpSp>
      <p:sp>
        <p:nvSpPr>
          <p:cNvPr id="2" name="TextBox 1">
            <a:extLst>
              <a:ext uri="{FF2B5EF4-FFF2-40B4-BE49-F238E27FC236}">
                <a16:creationId xmlns:a16="http://schemas.microsoft.com/office/drawing/2014/main" id="{23DC7D37-6915-40A3-A563-0F9EECC4F37C}"/>
              </a:ext>
            </a:extLst>
          </p:cNvPr>
          <p:cNvSpPr txBox="1"/>
          <p:nvPr/>
        </p:nvSpPr>
        <p:spPr>
          <a:xfrm>
            <a:off x="1752600" y="-19050"/>
            <a:ext cx="121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8954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C8FEE-3280-4FF9-8C3F-7816032E3750}"/>
              </a:ext>
            </a:extLst>
          </p:cNvPr>
          <p:cNvSpPr>
            <a:spLocks noGrp="1"/>
          </p:cNvSpPr>
          <p:nvPr>
            <p:ph idx="1"/>
          </p:nvPr>
        </p:nvSpPr>
        <p:spPr>
          <a:xfrm>
            <a:off x="0" y="2419350"/>
            <a:ext cx="8686800" cy="3394075"/>
          </a:xfrm>
        </p:spPr>
        <p:txBody>
          <a:bodyPr/>
          <a:lstStyle/>
          <a:p>
            <a:pPr marL="0" lvl="0" indent="0" algn="ctr">
              <a:lnSpc>
                <a:spcPct val="150000"/>
              </a:lnSpc>
              <a:buNone/>
            </a:pPr>
            <a:r>
              <a:rPr lang="en-US" b="1" dirty="0"/>
              <a:t>Webinar #1: </a:t>
            </a:r>
            <a:r>
              <a:rPr lang="en-US" b="1" dirty="0">
                <a:latin typeface="Bodoni MT Black" panose="02070A03080606020203" pitchFamily="18" charset="0"/>
              </a:rPr>
              <a:t>TODAY!</a:t>
            </a:r>
          </a:p>
          <a:p>
            <a:pPr marL="0" lvl="0" indent="0" algn="ctr">
              <a:lnSpc>
                <a:spcPct val="150000"/>
              </a:lnSpc>
              <a:buNone/>
            </a:pPr>
            <a:r>
              <a:rPr lang="en-US" b="1" dirty="0"/>
              <a:t>Webinar #2: November 7, 2018</a:t>
            </a:r>
          </a:p>
          <a:p>
            <a:pPr marL="0" lvl="0" indent="0" algn="ctr">
              <a:lnSpc>
                <a:spcPct val="150000"/>
              </a:lnSpc>
              <a:buNone/>
            </a:pPr>
            <a:r>
              <a:rPr lang="en-US" b="1" dirty="0"/>
              <a:t>Webinar #3: January 23, 2019</a:t>
            </a:r>
          </a:p>
          <a:p>
            <a:endParaRPr lang="en-US" dirty="0"/>
          </a:p>
        </p:txBody>
      </p:sp>
      <p:pic>
        <p:nvPicPr>
          <p:cNvPr id="1030" name="Picture 6" descr="Image result for webinars">
            <a:extLst>
              <a:ext uri="{FF2B5EF4-FFF2-40B4-BE49-F238E27FC236}">
                <a16:creationId xmlns:a16="http://schemas.microsoft.com/office/drawing/2014/main" id="{4E26EE6D-D2A3-4C05-8889-BC05E2183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4" y="0"/>
            <a:ext cx="9289708" cy="237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FF784-2D40-4810-A681-E4E2299653A2}"/>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DE6421F8-3BBB-41BD-8716-51AF2D4321E4}"/>
              </a:ext>
            </a:extLst>
          </p:cNvPr>
          <p:cNvPicPr>
            <a:picLocks noChangeAspect="1"/>
          </p:cNvPicPr>
          <p:nvPr/>
        </p:nvPicPr>
        <p:blipFill>
          <a:blip r:embed="rId3"/>
          <a:stretch>
            <a:fillRect/>
          </a:stretch>
        </p:blipFill>
        <p:spPr>
          <a:xfrm>
            <a:off x="-22860" y="-57150"/>
            <a:ext cx="9144000" cy="5143500"/>
          </a:xfrm>
          <a:prstGeom prst="rect">
            <a:avLst/>
          </a:prstGeom>
        </p:spPr>
      </p:pic>
      <p:sp>
        <p:nvSpPr>
          <p:cNvPr id="2" name="TextBox 1">
            <a:extLst>
              <a:ext uri="{FF2B5EF4-FFF2-40B4-BE49-F238E27FC236}">
                <a16:creationId xmlns:a16="http://schemas.microsoft.com/office/drawing/2014/main" id="{BE86B6DB-2773-43F4-B075-1E01B13EA0F8}"/>
              </a:ext>
            </a:extLst>
          </p:cNvPr>
          <p:cNvSpPr txBox="1"/>
          <p:nvPr/>
        </p:nvSpPr>
        <p:spPr>
          <a:xfrm>
            <a:off x="76200" y="57150"/>
            <a:ext cx="3810000" cy="707886"/>
          </a:xfrm>
          <a:prstGeom prst="rect">
            <a:avLst/>
          </a:prstGeom>
          <a:noFill/>
        </p:spPr>
        <p:txBody>
          <a:bodyPr wrap="square" rtlCol="0">
            <a:spAutoFit/>
          </a:bodyPr>
          <a:lstStyle/>
          <a:p>
            <a:r>
              <a:rPr lang="en-US" sz="4000" b="1" i="1" dirty="0">
                <a:latin typeface="Arial Narrow" panose="020B0606020202030204" pitchFamily="34" charset="0"/>
              </a:rPr>
              <a:t>Join the Listserv</a:t>
            </a:r>
          </a:p>
        </p:txBody>
      </p:sp>
    </p:spTree>
    <p:extLst>
      <p:ext uri="{BB962C8B-B14F-4D97-AF65-F5344CB8AC3E}">
        <p14:creationId xmlns:p14="http://schemas.microsoft.com/office/powerpoint/2010/main" val="170840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macra hub">
            <a:extLst>
              <a:ext uri="{FF2B5EF4-FFF2-40B4-BE49-F238E27FC236}">
                <a16:creationId xmlns:a16="http://schemas.microsoft.com/office/drawing/2014/main" id="{9218D471-C194-4B54-AFFE-3BED14EDE2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48" y="0"/>
            <a:ext cx="9139052" cy="5143500"/>
          </a:xfrm>
          <a:prstGeom prst="rect">
            <a:avLst/>
          </a:prstGeom>
          <a:noFill/>
          <a:ln>
            <a:noFill/>
          </a:ln>
        </p:spPr>
      </p:pic>
      <p:sp>
        <p:nvSpPr>
          <p:cNvPr id="9" name="TextBox 8">
            <a:extLst>
              <a:ext uri="{FF2B5EF4-FFF2-40B4-BE49-F238E27FC236}">
                <a16:creationId xmlns:a16="http://schemas.microsoft.com/office/drawing/2014/main" id="{F4FA98E3-1685-47AA-A595-B56FDD9B3204}"/>
              </a:ext>
            </a:extLst>
          </p:cNvPr>
          <p:cNvSpPr txBox="1"/>
          <p:nvPr/>
        </p:nvSpPr>
        <p:spPr>
          <a:xfrm>
            <a:off x="6019800" y="2724150"/>
            <a:ext cx="2514600" cy="1431161"/>
          </a:xfrm>
          <a:prstGeom prst="rect">
            <a:avLst/>
          </a:prstGeom>
          <a:solidFill>
            <a:schemeClr val="bg1"/>
          </a:solidFill>
        </p:spPr>
        <p:txBody>
          <a:bodyPr wrap="square" rtlCol="0">
            <a:spAutoFit/>
          </a:bodyPr>
          <a:lstStyle/>
          <a:p>
            <a:r>
              <a:rPr lang="en-US" sz="2000" i="1" dirty="0">
                <a:solidFill>
                  <a:schemeClr val="accent3">
                    <a:lumMod val="50000"/>
                  </a:schemeClr>
                </a:solidFill>
              </a:rPr>
              <a:t>Earn</a:t>
            </a:r>
            <a:r>
              <a:rPr lang="en-US" sz="2000" dirty="0">
                <a:solidFill>
                  <a:schemeClr val="accent3">
                    <a:lumMod val="50000"/>
                  </a:schemeClr>
                </a:solidFill>
              </a:rPr>
              <a:t> “</a:t>
            </a:r>
            <a:r>
              <a:rPr lang="en-US" sz="2000" dirty="0">
                <a:solidFill>
                  <a:srgbClr val="FF0000"/>
                </a:solidFill>
              </a:rPr>
              <a:t>High</a:t>
            </a:r>
            <a:r>
              <a:rPr lang="en-US" sz="2000" dirty="0">
                <a:solidFill>
                  <a:schemeClr val="accent3">
                    <a:lumMod val="50000"/>
                  </a:schemeClr>
                </a:solidFill>
              </a:rPr>
              <a:t>” weighted credit for this MACRA MIPS Improvement Activity!</a:t>
            </a:r>
          </a:p>
          <a:p>
            <a:r>
              <a:rPr lang="en-US" sz="700" dirty="0">
                <a:solidFill>
                  <a:schemeClr val="bg1"/>
                </a:solidFill>
              </a:rPr>
              <a:t>.</a:t>
            </a:r>
            <a:endParaRPr lang="en-US" dirty="0">
              <a:solidFill>
                <a:schemeClr val="bg1"/>
              </a:solidFill>
            </a:endParaRPr>
          </a:p>
        </p:txBody>
      </p:sp>
      <p:sp>
        <p:nvSpPr>
          <p:cNvPr id="10" name="Arrow: Down 9">
            <a:extLst>
              <a:ext uri="{FF2B5EF4-FFF2-40B4-BE49-F238E27FC236}">
                <a16:creationId xmlns:a16="http://schemas.microsoft.com/office/drawing/2014/main" id="{67ADF3AD-B92D-4334-B0FA-DFD6AFAFD947}"/>
              </a:ext>
            </a:extLst>
          </p:cNvPr>
          <p:cNvSpPr/>
          <p:nvPr/>
        </p:nvSpPr>
        <p:spPr>
          <a:xfrm rot="2253263">
            <a:off x="7805989" y="1271235"/>
            <a:ext cx="457200" cy="12954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56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txBox="1">
            <a:spLocks/>
          </p:cNvSpPr>
          <p:nvPr/>
        </p:nvSpPr>
        <p:spPr bwMode="auto">
          <a:xfrm>
            <a:off x="1752600" y="2266950"/>
            <a:ext cx="6934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1841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273050" indent="1841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273050" indent="1841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7302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11874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16446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21018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b="1" i="1" dirty="0">
                <a:solidFill>
                  <a:srgbClr val="1F497D"/>
                </a:solidFill>
              </a:rPr>
              <a:t>Please submit your questions for the moderated question and answer session</a:t>
            </a:r>
          </a:p>
        </p:txBody>
      </p:sp>
      <p:pic>
        <p:nvPicPr>
          <p:cNvPr id="4" name="Picture 3">
            <a:extLst>
              <a:ext uri="{FF2B5EF4-FFF2-40B4-BE49-F238E27FC236}">
                <a16:creationId xmlns:a16="http://schemas.microsoft.com/office/drawing/2014/main" id="{C1E6045D-F0F8-4B7E-933E-4016DEC27EB2}"/>
              </a:ext>
            </a:extLst>
          </p:cNvPr>
          <p:cNvPicPr>
            <a:picLocks noChangeAspect="1"/>
          </p:cNvPicPr>
          <p:nvPr/>
        </p:nvPicPr>
        <p:blipFill>
          <a:blip r:embed="rId2"/>
          <a:stretch>
            <a:fillRect/>
          </a:stretch>
        </p:blipFill>
        <p:spPr>
          <a:xfrm>
            <a:off x="228600" y="361950"/>
            <a:ext cx="1958714" cy="2743200"/>
          </a:xfrm>
          <a:prstGeom prst="rect">
            <a:avLst/>
          </a:prstGeom>
        </p:spPr>
      </p:pic>
    </p:spTree>
    <p:extLst>
      <p:ext uri="{BB962C8B-B14F-4D97-AF65-F5344CB8AC3E}">
        <p14:creationId xmlns:p14="http://schemas.microsoft.com/office/powerpoint/2010/main" val="170802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0896-ECE5-44E4-8FA0-9998C60E51BC}"/>
              </a:ext>
            </a:extLst>
          </p:cNvPr>
          <p:cNvSpPr>
            <a:spLocks noGrp="1"/>
          </p:cNvSpPr>
          <p:nvPr>
            <p:ph type="title"/>
          </p:nvPr>
        </p:nvSpPr>
        <p:spPr>
          <a:xfrm>
            <a:off x="228600" y="21503"/>
            <a:ext cx="8686800" cy="857250"/>
          </a:xfrm>
        </p:spPr>
        <p:txBody>
          <a:bodyPr/>
          <a:lstStyle/>
          <a:p>
            <a:r>
              <a:rPr lang="en-US" dirty="0"/>
              <a:t>Why Should My Hospital Participate?</a:t>
            </a:r>
          </a:p>
        </p:txBody>
      </p:sp>
      <p:sp>
        <p:nvSpPr>
          <p:cNvPr id="3" name="Content Placeholder 2">
            <a:extLst>
              <a:ext uri="{FF2B5EF4-FFF2-40B4-BE49-F238E27FC236}">
                <a16:creationId xmlns:a16="http://schemas.microsoft.com/office/drawing/2014/main" id="{F6BC9B17-864C-4D3F-9559-2527FED565A6}"/>
              </a:ext>
            </a:extLst>
          </p:cNvPr>
          <p:cNvSpPr>
            <a:spLocks noGrp="1"/>
          </p:cNvSpPr>
          <p:nvPr>
            <p:ph idx="1"/>
          </p:nvPr>
        </p:nvSpPr>
        <p:spPr>
          <a:xfrm>
            <a:off x="4760794" y="874712"/>
            <a:ext cx="4419600" cy="4059238"/>
          </a:xfrm>
        </p:spPr>
        <p:txBody>
          <a:bodyPr/>
          <a:lstStyle/>
          <a:p>
            <a:pPr marL="0" indent="0">
              <a:buNone/>
            </a:pPr>
            <a:r>
              <a:rPr lang="en-US" sz="2400" b="1" dirty="0"/>
              <a:t>Efficiency:</a:t>
            </a:r>
          </a:p>
          <a:p>
            <a:pPr defTabSz="914400"/>
            <a:r>
              <a:rPr lang="en-US" sz="2400" dirty="0"/>
              <a:t>No additional data collection</a:t>
            </a:r>
          </a:p>
          <a:p>
            <a:pPr defTabSz="914400"/>
            <a:r>
              <a:rPr lang="en-US" sz="2400" dirty="0"/>
              <a:t>Custom data dashboard</a:t>
            </a:r>
          </a:p>
          <a:p>
            <a:pPr defTabSz="914400"/>
            <a:r>
              <a:rPr lang="en-US" sz="2400" dirty="0"/>
              <a:t>No cost to participate</a:t>
            </a:r>
          </a:p>
          <a:p>
            <a:pPr marL="0" indent="0">
              <a:spcBef>
                <a:spcPts val="1800"/>
              </a:spcBef>
              <a:buNone/>
            </a:pPr>
            <a:r>
              <a:rPr lang="en-US" sz="2400" b="1" dirty="0"/>
              <a:t>Reimbursement:</a:t>
            </a:r>
          </a:p>
          <a:p>
            <a:r>
              <a:rPr lang="en-US" sz="2400" dirty="0"/>
              <a:t>High-weight MIPS Improvement Activity credit</a:t>
            </a:r>
          </a:p>
          <a:p>
            <a:pPr marL="0" indent="0">
              <a:spcBef>
                <a:spcPts val="1800"/>
              </a:spcBef>
              <a:buNone/>
            </a:pPr>
            <a:endParaRPr lang="en-US" sz="2400" b="1" dirty="0"/>
          </a:p>
        </p:txBody>
      </p:sp>
      <p:sp>
        <p:nvSpPr>
          <p:cNvPr id="4" name="Content Placeholder 2">
            <a:extLst>
              <a:ext uri="{FF2B5EF4-FFF2-40B4-BE49-F238E27FC236}">
                <a16:creationId xmlns:a16="http://schemas.microsoft.com/office/drawing/2014/main" id="{A8893C73-2376-4720-8B3E-50B7DE5C451A}"/>
              </a:ext>
            </a:extLst>
          </p:cNvPr>
          <p:cNvSpPr txBox="1">
            <a:spLocks/>
          </p:cNvSpPr>
          <p:nvPr/>
        </p:nvSpPr>
        <p:spPr bwMode="auto">
          <a:xfrm>
            <a:off x="130791" y="874712"/>
            <a:ext cx="44196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2400" b="1" dirty="0"/>
              <a:t>Our Core Purpose: </a:t>
            </a:r>
          </a:p>
          <a:p>
            <a:pPr defTabSz="914400"/>
            <a:r>
              <a:rPr lang="en-US" sz="2400" dirty="0"/>
              <a:t>Improve Patient Outcomes</a:t>
            </a:r>
          </a:p>
          <a:p>
            <a:pPr defTabSz="914400"/>
            <a:r>
              <a:rPr lang="en-US" sz="2400" dirty="0"/>
              <a:t>Leader in QI process improvement.</a:t>
            </a:r>
          </a:p>
          <a:p>
            <a:pPr marL="0" indent="0">
              <a:spcBef>
                <a:spcPts val="1800"/>
              </a:spcBef>
              <a:buNone/>
            </a:pPr>
            <a:r>
              <a:rPr lang="en-US" sz="2400" b="1" dirty="0"/>
              <a:t>External recognition:</a:t>
            </a:r>
          </a:p>
          <a:p>
            <a:r>
              <a:rPr lang="en-US" sz="2400" dirty="0"/>
              <a:t>Support Accreditation </a:t>
            </a:r>
          </a:p>
          <a:p>
            <a:r>
              <a:rPr lang="en-US" sz="2400" dirty="0"/>
              <a:t>Strengthen MAGNET Recognition application</a:t>
            </a:r>
            <a:endParaRPr lang="en-US" sz="2400" b="1" dirty="0"/>
          </a:p>
          <a:p>
            <a:pPr marL="0" indent="0" defTabSz="914400">
              <a:buFont typeface="Arial" panose="020B0604020202020204" pitchFamily="34" charset="0"/>
              <a:buNone/>
            </a:pPr>
            <a:endParaRPr lang="en-US" sz="2400" dirty="0"/>
          </a:p>
        </p:txBody>
      </p:sp>
    </p:spTree>
    <p:extLst>
      <p:ext uri="{BB962C8B-B14F-4D97-AF65-F5344CB8AC3E}">
        <p14:creationId xmlns:p14="http://schemas.microsoft.com/office/powerpoint/2010/main" val="409635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F87B-E5FC-43EB-BDFB-A534AD539AC4}"/>
              </a:ext>
            </a:extLst>
          </p:cNvPr>
          <p:cNvSpPr>
            <a:spLocks noGrp="1"/>
          </p:cNvSpPr>
          <p:nvPr>
            <p:ph type="title"/>
          </p:nvPr>
        </p:nvSpPr>
        <p:spPr/>
        <p:txBody>
          <a:bodyPr/>
          <a:lstStyle/>
          <a:p>
            <a:r>
              <a:rPr lang="en-US" dirty="0" err="1"/>
              <a:t>Opt</a:t>
            </a:r>
            <a:r>
              <a:rPr lang="en-US" dirty="0"/>
              <a:t> in today!</a:t>
            </a:r>
          </a:p>
        </p:txBody>
      </p:sp>
      <p:sp>
        <p:nvSpPr>
          <p:cNvPr id="3" name="Content Placeholder 2">
            <a:extLst>
              <a:ext uri="{FF2B5EF4-FFF2-40B4-BE49-F238E27FC236}">
                <a16:creationId xmlns:a16="http://schemas.microsoft.com/office/drawing/2014/main" id="{A79892C6-240E-41EB-B778-64A0D0AC7D3E}"/>
              </a:ext>
            </a:extLst>
          </p:cNvPr>
          <p:cNvSpPr>
            <a:spLocks noGrp="1"/>
          </p:cNvSpPr>
          <p:nvPr>
            <p:ph idx="1"/>
          </p:nvPr>
        </p:nvSpPr>
        <p:spPr>
          <a:xfrm>
            <a:off x="445827" y="1063626"/>
            <a:ext cx="8229600" cy="3873499"/>
          </a:xfrm>
        </p:spPr>
        <p:txBody>
          <a:bodyPr/>
          <a:lstStyle/>
          <a:p>
            <a:pPr marL="0" indent="0">
              <a:buNone/>
            </a:pPr>
            <a:r>
              <a:rPr lang="en-US" sz="2800" dirty="0"/>
              <a:t>To become a Reduce the Risk: PCI Bleed facility”</a:t>
            </a:r>
          </a:p>
          <a:p>
            <a:pPr marL="400050" lvl="1" indent="0">
              <a:buNone/>
            </a:pPr>
            <a:r>
              <a:rPr lang="en-US" sz="2400" dirty="0"/>
              <a:t>1.	Log into NCDR</a:t>
            </a:r>
          </a:p>
          <a:p>
            <a:pPr marL="400050" lvl="1" indent="0">
              <a:buNone/>
            </a:pPr>
            <a:r>
              <a:rPr lang="en-US" sz="2400" dirty="0"/>
              <a:t>2.	Go to your </a:t>
            </a:r>
            <a:r>
              <a:rPr lang="en-US" sz="2400" dirty="0" err="1"/>
              <a:t>CathPCI</a:t>
            </a:r>
            <a:r>
              <a:rPr lang="en-US" sz="2400" dirty="0"/>
              <a:t> Registry® home page</a:t>
            </a:r>
          </a:p>
          <a:p>
            <a:pPr marL="400050" lvl="1" indent="0">
              <a:buNone/>
            </a:pPr>
            <a:r>
              <a:rPr lang="en-US" sz="2400" dirty="0"/>
              <a:t>3.	Click “Start Here” on the left navigation bar</a:t>
            </a:r>
          </a:p>
          <a:p>
            <a:pPr marL="400050" lvl="1" indent="0">
              <a:buNone/>
            </a:pPr>
            <a:r>
              <a:rPr lang="en-US" sz="2400" dirty="0"/>
              <a:t>4.	</a:t>
            </a:r>
            <a:r>
              <a:rPr lang="en-US" sz="2400" dirty="0" err="1"/>
              <a:t>Opt</a:t>
            </a:r>
            <a:r>
              <a:rPr lang="en-US" sz="2400" dirty="0"/>
              <a:t> in!</a:t>
            </a:r>
          </a:p>
          <a:p>
            <a:pPr marL="0" indent="0">
              <a:buNone/>
            </a:pPr>
            <a:endParaRPr lang="en-US" sz="2800" dirty="0"/>
          </a:p>
          <a:p>
            <a:pPr marL="0" indent="0">
              <a:buNone/>
            </a:pPr>
            <a:r>
              <a:rPr lang="en-US" sz="2400" dirty="0"/>
              <a:t>The Registry Site Manager will be required to log in to opt your facility into the program.</a:t>
            </a:r>
          </a:p>
        </p:txBody>
      </p:sp>
    </p:spTree>
    <p:extLst>
      <p:ext uri="{BB962C8B-B14F-4D97-AF65-F5344CB8AC3E}">
        <p14:creationId xmlns:p14="http://schemas.microsoft.com/office/powerpoint/2010/main" val="5722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7553A-EF77-4D93-B927-CB47BC95A333}"/>
              </a:ext>
            </a:extLst>
          </p:cNvPr>
          <p:cNvPicPr>
            <a:picLocks noChangeAspect="1"/>
          </p:cNvPicPr>
          <p:nvPr/>
        </p:nvPicPr>
        <p:blipFill>
          <a:blip r:embed="rId3"/>
          <a:stretch>
            <a:fillRect/>
          </a:stretch>
        </p:blipFill>
        <p:spPr>
          <a:xfrm>
            <a:off x="-22860" y="-285750"/>
            <a:ext cx="9144000" cy="1752600"/>
          </a:xfrm>
          <a:prstGeom prst="rect">
            <a:avLst/>
          </a:prstGeom>
        </p:spPr>
      </p:pic>
      <p:sp>
        <p:nvSpPr>
          <p:cNvPr id="6" name="Rectangle 5">
            <a:extLst>
              <a:ext uri="{FF2B5EF4-FFF2-40B4-BE49-F238E27FC236}">
                <a16:creationId xmlns:a16="http://schemas.microsoft.com/office/drawing/2014/main" id="{68E17379-0DA5-4864-9EB7-7E5A95F39EE3}"/>
              </a:ext>
            </a:extLst>
          </p:cNvPr>
          <p:cNvSpPr/>
          <p:nvPr/>
        </p:nvSpPr>
        <p:spPr>
          <a:xfrm>
            <a:off x="5562600" y="590550"/>
            <a:ext cx="3467791" cy="461665"/>
          </a:xfrm>
          <a:prstGeom prst="rect">
            <a:avLst/>
          </a:prstGeom>
        </p:spPr>
        <p:txBody>
          <a:bodyPr wrap="square">
            <a:spAutoFit/>
          </a:bodyPr>
          <a:lstStyle/>
          <a:p>
            <a:r>
              <a:rPr lang="en-US" altLang="en-US" sz="2400" b="1" dirty="0"/>
              <a:t>https://cvquality.acc.org</a:t>
            </a:r>
            <a:endParaRPr lang="en-US" sz="2400" dirty="0"/>
          </a:p>
        </p:txBody>
      </p:sp>
      <p:pic>
        <p:nvPicPr>
          <p:cNvPr id="7" name="Picture 6">
            <a:extLst>
              <a:ext uri="{FF2B5EF4-FFF2-40B4-BE49-F238E27FC236}">
                <a16:creationId xmlns:a16="http://schemas.microsoft.com/office/drawing/2014/main" id="{DC861929-9461-4D45-A3C4-06A7C07D1A8F}"/>
              </a:ext>
            </a:extLst>
          </p:cNvPr>
          <p:cNvPicPr>
            <a:picLocks noChangeAspect="1"/>
          </p:cNvPicPr>
          <p:nvPr/>
        </p:nvPicPr>
        <p:blipFill>
          <a:blip r:embed="rId4"/>
          <a:stretch>
            <a:fillRect/>
          </a:stretch>
        </p:blipFill>
        <p:spPr>
          <a:xfrm>
            <a:off x="22860" y="1123950"/>
            <a:ext cx="9144000" cy="3998828"/>
          </a:xfrm>
          <a:prstGeom prst="rect">
            <a:avLst/>
          </a:prstGeom>
        </p:spPr>
      </p:pic>
    </p:spTree>
    <p:extLst>
      <p:ext uri="{BB962C8B-B14F-4D97-AF65-F5344CB8AC3E}">
        <p14:creationId xmlns:p14="http://schemas.microsoft.com/office/powerpoint/2010/main" val="1828977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E0BFB-2E7F-4DAD-8D3D-F4938B2EDED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AAFEDF4-F82D-49C6-82C0-F9785595F308}"/>
              </a:ext>
            </a:extLst>
          </p:cNvPr>
          <p:cNvPicPr>
            <a:picLocks noChangeAspect="1"/>
          </p:cNvPicPr>
          <p:nvPr/>
        </p:nvPicPr>
        <p:blipFill>
          <a:blip r:embed="rId2"/>
          <a:stretch>
            <a:fillRect/>
          </a:stretch>
        </p:blipFill>
        <p:spPr>
          <a:xfrm>
            <a:off x="-50762" y="209550"/>
            <a:ext cx="12573838" cy="4876800"/>
          </a:xfrm>
          <a:prstGeom prst="rect">
            <a:avLst/>
          </a:prstGeom>
        </p:spPr>
      </p:pic>
      <p:sp>
        <p:nvSpPr>
          <p:cNvPr id="5" name="Oval 4">
            <a:extLst>
              <a:ext uri="{FF2B5EF4-FFF2-40B4-BE49-F238E27FC236}">
                <a16:creationId xmlns:a16="http://schemas.microsoft.com/office/drawing/2014/main" id="{7B436D9B-7DF5-417B-A1DA-45F63DEA73B7}"/>
              </a:ext>
            </a:extLst>
          </p:cNvPr>
          <p:cNvSpPr/>
          <p:nvPr/>
        </p:nvSpPr>
        <p:spPr>
          <a:xfrm>
            <a:off x="76200" y="1880038"/>
            <a:ext cx="19812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E219F9-ADB3-4B7D-A638-80EA88865554}"/>
              </a:ext>
            </a:extLst>
          </p:cNvPr>
          <p:cNvSpPr txBox="1"/>
          <p:nvPr/>
        </p:nvSpPr>
        <p:spPr>
          <a:xfrm>
            <a:off x="304800" y="1988426"/>
            <a:ext cx="1524000" cy="400110"/>
          </a:xfrm>
          <a:prstGeom prst="rect">
            <a:avLst/>
          </a:prstGeom>
          <a:noFill/>
        </p:spPr>
        <p:txBody>
          <a:bodyPr wrap="square" rtlCol="0">
            <a:spAutoFit/>
          </a:bodyPr>
          <a:lstStyle/>
          <a:p>
            <a:r>
              <a:rPr lang="en-US" sz="2000" b="1" dirty="0">
                <a:solidFill>
                  <a:srgbClr val="FF0000"/>
                </a:solidFill>
                <a:latin typeface="Arial Narrow" panose="020B0606020202030204" pitchFamily="34" charset="0"/>
              </a:rPr>
              <a:t>START HERE</a:t>
            </a:r>
          </a:p>
        </p:txBody>
      </p:sp>
      <p:sp>
        <p:nvSpPr>
          <p:cNvPr id="7" name="TextBox 6">
            <a:extLst>
              <a:ext uri="{FF2B5EF4-FFF2-40B4-BE49-F238E27FC236}">
                <a16:creationId xmlns:a16="http://schemas.microsoft.com/office/drawing/2014/main" id="{03BA98F8-9AB8-4553-9E96-435754E199C8}"/>
              </a:ext>
            </a:extLst>
          </p:cNvPr>
          <p:cNvSpPr txBox="1"/>
          <p:nvPr/>
        </p:nvSpPr>
        <p:spPr>
          <a:xfrm>
            <a:off x="8600090" y="819150"/>
            <a:ext cx="3962400" cy="304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9163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4D6CD-9892-4736-868A-45C4A70B396D}"/>
              </a:ext>
            </a:extLst>
          </p:cNvPr>
          <p:cNvPicPr>
            <a:picLocks noChangeAspect="1"/>
          </p:cNvPicPr>
          <p:nvPr/>
        </p:nvPicPr>
        <p:blipFill>
          <a:blip r:embed="rId2"/>
          <a:stretch>
            <a:fillRect/>
          </a:stretch>
        </p:blipFill>
        <p:spPr>
          <a:xfrm>
            <a:off x="76200" y="1657348"/>
            <a:ext cx="9144000" cy="2640293"/>
          </a:xfrm>
          <a:prstGeom prst="rect">
            <a:avLst/>
          </a:prstGeom>
        </p:spPr>
      </p:pic>
      <p:sp>
        <p:nvSpPr>
          <p:cNvPr id="5" name="Rectangle 4">
            <a:extLst>
              <a:ext uri="{FF2B5EF4-FFF2-40B4-BE49-F238E27FC236}">
                <a16:creationId xmlns:a16="http://schemas.microsoft.com/office/drawing/2014/main" id="{80CCED82-CA76-41E0-84D9-29FA964D3B4E}"/>
              </a:ext>
            </a:extLst>
          </p:cNvPr>
          <p:cNvSpPr/>
          <p:nvPr/>
        </p:nvSpPr>
        <p:spPr>
          <a:xfrm>
            <a:off x="152400" y="1764698"/>
            <a:ext cx="8657563" cy="523220"/>
          </a:xfrm>
          <a:prstGeom prst="rect">
            <a:avLst/>
          </a:prstGeom>
          <a:solidFill>
            <a:schemeClr val="bg1"/>
          </a:solidFill>
        </p:spPr>
        <p:txBody>
          <a:bodyPr wrap="none">
            <a:spAutoFit/>
          </a:bodyPr>
          <a:lstStyle/>
          <a:p>
            <a:pPr algn="ctr"/>
            <a:r>
              <a:rPr lang="en-US" sz="2800" b="1" dirty="0">
                <a:solidFill>
                  <a:srgbClr val="050C15"/>
                </a:solidFill>
              </a:rPr>
              <a:t>      ACC Reduce the Risk: PCI Bleed Campaign Opt in      </a:t>
            </a:r>
          </a:p>
        </p:txBody>
      </p:sp>
      <p:pic>
        <p:nvPicPr>
          <p:cNvPr id="6" name="Picture 5">
            <a:extLst>
              <a:ext uri="{FF2B5EF4-FFF2-40B4-BE49-F238E27FC236}">
                <a16:creationId xmlns:a16="http://schemas.microsoft.com/office/drawing/2014/main" id="{A153A877-50A6-4D99-8370-E150E528F06D}"/>
              </a:ext>
            </a:extLst>
          </p:cNvPr>
          <p:cNvPicPr>
            <a:picLocks noChangeAspect="1"/>
          </p:cNvPicPr>
          <p:nvPr/>
        </p:nvPicPr>
        <p:blipFill>
          <a:blip r:embed="rId3"/>
          <a:stretch>
            <a:fillRect/>
          </a:stretch>
        </p:blipFill>
        <p:spPr>
          <a:xfrm>
            <a:off x="304800" y="288579"/>
            <a:ext cx="1828800" cy="1013600"/>
          </a:xfrm>
          <a:prstGeom prst="rect">
            <a:avLst/>
          </a:prstGeom>
        </p:spPr>
      </p:pic>
      <p:sp>
        <p:nvSpPr>
          <p:cNvPr id="7" name="Rectangle 6">
            <a:extLst>
              <a:ext uri="{FF2B5EF4-FFF2-40B4-BE49-F238E27FC236}">
                <a16:creationId xmlns:a16="http://schemas.microsoft.com/office/drawing/2014/main" id="{6DFA3126-7BEC-4C96-9CC2-0049D71CBFE0}"/>
              </a:ext>
            </a:extLst>
          </p:cNvPr>
          <p:cNvSpPr/>
          <p:nvPr/>
        </p:nvSpPr>
        <p:spPr>
          <a:xfrm>
            <a:off x="4073057" y="486945"/>
            <a:ext cx="1473480" cy="707886"/>
          </a:xfrm>
          <a:prstGeom prst="rect">
            <a:avLst/>
          </a:prstGeom>
        </p:spPr>
        <p:txBody>
          <a:bodyPr wrap="none">
            <a:spAutoFit/>
          </a:bodyPr>
          <a:lstStyle/>
          <a:p>
            <a:r>
              <a:rPr lang="en-US" altLang="en-US" sz="4000" b="1" dirty="0"/>
              <a:t>Opt In</a:t>
            </a:r>
            <a:endParaRPr lang="en-US" sz="4000" b="1" dirty="0"/>
          </a:p>
        </p:txBody>
      </p:sp>
      <p:sp>
        <p:nvSpPr>
          <p:cNvPr id="8" name="Arrow: Left 7">
            <a:extLst>
              <a:ext uri="{FF2B5EF4-FFF2-40B4-BE49-F238E27FC236}">
                <a16:creationId xmlns:a16="http://schemas.microsoft.com/office/drawing/2014/main" id="{C4F9A4E7-6019-48FC-867E-BEBC56EFD46F}"/>
              </a:ext>
            </a:extLst>
          </p:cNvPr>
          <p:cNvSpPr/>
          <p:nvPr/>
        </p:nvSpPr>
        <p:spPr>
          <a:xfrm rot="16200000">
            <a:off x="25569" y="3134815"/>
            <a:ext cx="659697" cy="1012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2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BF19-E0D0-406B-AFA0-69AFA7625758}"/>
              </a:ext>
            </a:extLst>
          </p:cNvPr>
          <p:cNvSpPr>
            <a:spLocks noGrp="1"/>
          </p:cNvSpPr>
          <p:nvPr>
            <p:ph type="title"/>
          </p:nvPr>
        </p:nvSpPr>
        <p:spPr>
          <a:xfrm>
            <a:off x="504485" y="165462"/>
            <a:ext cx="8229600" cy="857250"/>
          </a:xfrm>
        </p:spPr>
        <p:txBody>
          <a:bodyPr/>
          <a:lstStyle/>
          <a:p>
            <a:pPr algn="l"/>
            <a:r>
              <a:rPr lang="en-US" sz="4000" b="1" dirty="0">
                <a:latin typeface="Calibri" panose="020F0502020204030204" pitchFamily="34" charset="0"/>
                <a:cs typeface="Calibri" panose="020F0502020204030204" pitchFamily="34" charset="0"/>
              </a:rPr>
              <a:t>Build Your</a:t>
            </a:r>
          </a:p>
        </p:txBody>
      </p:sp>
      <p:sp>
        <p:nvSpPr>
          <p:cNvPr id="13" name="TextBox 12">
            <a:extLst>
              <a:ext uri="{FF2B5EF4-FFF2-40B4-BE49-F238E27FC236}">
                <a16:creationId xmlns:a16="http://schemas.microsoft.com/office/drawing/2014/main" id="{6FD424A9-4B8C-4F14-AAB5-B6218826209F}"/>
              </a:ext>
            </a:extLst>
          </p:cNvPr>
          <p:cNvSpPr txBox="1"/>
          <p:nvPr/>
        </p:nvSpPr>
        <p:spPr>
          <a:xfrm>
            <a:off x="225110" y="1638209"/>
            <a:ext cx="4800901" cy="2000548"/>
          </a:xfrm>
          <a:prstGeom prst="rect">
            <a:avLst/>
          </a:prstGeom>
          <a:noFill/>
        </p:spPr>
        <p:txBody>
          <a:bodyPr wrap="square" rtlCol="0">
            <a:spAutoFit/>
          </a:bodyPr>
          <a:lstStyle/>
          <a:p>
            <a:pPr lvl="0"/>
            <a:r>
              <a:rPr lang="en-US" sz="2800" b="1" dirty="0">
                <a:solidFill>
                  <a:srgbClr val="00386B"/>
                </a:solidFill>
              </a:rPr>
              <a:t>Core Team</a:t>
            </a:r>
          </a:p>
          <a:p>
            <a:pPr marL="214313" lvl="0" indent="-214313">
              <a:buFont typeface="Arial" panose="020B0604020202020204" pitchFamily="34" charset="0"/>
              <a:buChar char="•"/>
            </a:pPr>
            <a:r>
              <a:rPr lang="en-US" sz="2400" dirty="0">
                <a:solidFill>
                  <a:srgbClr val="00386B"/>
                </a:solidFill>
              </a:rPr>
              <a:t>Facilitator</a:t>
            </a:r>
          </a:p>
          <a:p>
            <a:pPr marL="214313" lvl="0" indent="-214313">
              <a:buFont typeface="Arial" panose="020B0604020202020204" pitchFamily="34" charset="0"/>
              <a:buChar char="•"/>
            </a:pPr>
            <a:r>
              <a:rPr lang="en-US" sz="2400" dirty="0">
                <a:solidFill>
                  <a:srgbClr val="00386B"/>
                </a:solidFill>
              </a:rPr>
              <a:t>Physician Medical Director</a:t>
            </a:r>
          </a:p>
          <a:p>
            <a:pPr marL="214313" lvl="0" indent="-214313">
              <a:buFont typeface="Arial" panose="020B0604020202020204" pitchFamily="34" charset="0"/>
              <a:buChar char="•"/>
            </a:pPr>
            <a:r>
              <a:rPr lang="en-US" sz="2400" dirty="0">
                <a:solidFill>
                  <a:srgbClr val="00386B"/>
                </a:solidFill>
              </a:rPr>
              <a:t>Hospital Administration Team Sponsor</a:t>
            </a:r>
          </a:p>
        </p:txBody>
      </p:sp>
      <p:grpSp>
        <p:nvGrpSpPr>
          <p:cNvPr id="10" name="Group 9">
            <a:extLst>
              <a:ext uri="{FF2B5EF4-FFF2-40B4-BE49-F238E27FC236}">
                <a16:creationId xmlns:a16="http://schemas.microsoft.com/office/drawing/2014/main" id="{2FD5EB95-2212-4B89-8942-8B8558C09656}"/>
              </a:ext>
            </a:extLst>
          </p:cNvPr>
          <p:cNvGrpSpPr/>
          <p:nvPr/>
        </p:nvGrpSpPr>
        <p:grpSpPr>
          <a:xfrm>
            <a:off x="1816262" y="3862167"/>
            <a:ext cx="5109520" cy="857250"/>
            <a:chOff x="2999848" y="1745500"/>
            <a:chExt cx="6409040" cy="1087376"/>
          </a:xfrm>
        </p:grpSpPr>
        <p:pic>
          <p:nvPicPr>
            <p:cNvPr id="12" name="Graphic 11" descr="Medical">
              <a:extLst>
                <a:ext uri="{FF2B5EF4-FFF2-40B4-BE49-F238E27FC236}">
                  <a16:creationId xmlns:a16="http://schemas.microsoft.com/office/drawing/2014/main" id="{4E65409C-1A43-4BED-BF4A-799A8614F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99848" y="1745500"/>
              <a:ext cx="1086936" cy="1086936"/>
            </a:xfrm>
            <a:prstGeom prst="rect">
              <a:avLst/>
            </a:prstGeom>
          </p:spPr>
        </p:pic>
        <p:pic>
          <p:nvPicPr>
            <p:cNvPr id="14" name="Graphic 13" descr="Medicine">
              <a:extLst>
                <a:ext uri="{FF2B5EF4-FFF2-40B4-BE49-F238E27FC236}">
                  <a16:creationId xmlns:a16="http://schemas.microsoft.com/office/drawing/2014/main" id="{169406FE-4A14-4A81-B629-961BE4CEA8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0212" y="1745940"/>
              <a:ext cx="1086936" cy="1086936"/>
            </a:xfrm>
            <a:prstGeom prst="rect">
              <a:avLst/>
            </a:prstGeom>
          </p:spPr>
        </p:pic>
        <p:pic>
          <p:nvPicPr>
            <p:cNvPr id="16" name="Graphic 15" descr="Stethoscope">
              <a:extLst>
                <a:ext uri="{FF2B5EF4-FFF2-40B4-BE49-F238E27FC236}">
                  <a16:creationId xmlns:a16="http://schemas.microsoft.com/office/drawing/2014/main" id="{992B1E3A-9290-43DB-B9EE-D52D3A3C9A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1082" y="1745500"/>
              <a:ext cx="1086936" cy="1086936"/>
            </a:xfrm>
            <a:prstGeom prst="rect">
              <a:avLst/>
            </a:prstGeom>
          </p:spPr>
        </p:pic>
        <p:pic>
          <p:nvPicPr>
            <p:cNvPr id="18" name="Graphic 17" descr="Handshake">
              <a:extLst>
                <a:ext uri="{FF2B5EF4-FFF2-40B4-BE49-F238E27FC236}">
                  <a16:creationId xmlns:a16="http://schemas.microsoft.com/office/drawing/2014/main" id="{AE028A83-3DEE-4A7C-8569-1A61FF9326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60030" y="1745500"/>
              <a:ext cx="1086936" cy="1086936"/>
            </a:xfrm>
            <a:prstGeom prst="rect">
              <a:avLst/>
            </a:prstGeom>
          </p:spPr>
        </p:pic>
        <p:pic>
          <p:nvPicPr>
            <p:cNvPr id="20" name="Graphic 19" descr="Upward trend">
              <a:extLst>
                <a:ext uri="{FF2B5EF4-FFF2-40B4-BE49-F238E27FC236}">
                  <a16:creationId xmlns:a16="http://schemas.microsoft.com/office/drawing/2014/main" id="{A6F3B020-9FC0-4CC4-8B22-6FEBC874EF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952" y="1745500"/>
              <a:ext cx="1086936" cy="1086936"/>
            </a:xfrm>
            <a:prstGeom prst="rect">
              <a:avLst/>
            </a:prstGeom>
          </p:spPr>
        </p:pic>
      </p:grpSp>
      <p:sp>
        <p:nvSpPr>
          <p:cNvPr id="3" name="TextBox 2">
            <a:extLst>
              <a:ext uri="{FF2B5EF4-FFF2-40B4-BE49-F238E27FC236}">
                <a16:creationId xmlns:a16="http://schemas.microsoft.com/office/drawing/2014/main" id="{C6061419-A8AF-4F79-A5F3-88CE9560D013}"/>
              </a:ext>
            </a:extLst>
          </p:cNvPr>
          <p:cNvSpPr txBox="1"/>
          <p:nvPr/>
        </p:nvSpPr>
        <p:spPr>
          <a:xfrm>
            <a:off x="2682807" y="3338947"/>
            <a:ext cx="4114800" cy="523220"/>
          </a:xfrm>
          <a:prstGeom prst="rect">
            <a:avLst/>
          </a:prstGeom>
          <a:noFill/>
        </p:spPr>
        <p:txBody>
          <a:bodyPr wrap="square" rtlCol="0">
            <a:spAutoFit/>
          </a:bodyPr>
          <a:lstStyle/>
          <a:p>
            <a:pPr algn="ctr"/>
            <a:r>
              <a:rPr lang="en-US" sz="2800" dirty="0"/>
              <a:t>Multidisciplinary Team</a:t>
            </a:r>
          </a:p>
        </p:txBody>
      </p:sp>
      <p:pic>
        <p:nvPicPr>
          <p:cNvPr id="2050" name="Picture 2" descr="Image result for multidisciplinary team">
            <a:extLst>
              <a:ext uri="{FF2B5EF4-FFF2-40B4-BE49-F238E27FC236}">
                <a16:creationId xmlns:a16="http://schemas.microsoft.com/office/drawing/2014/main" id="{9FAB3449-8AFE-4559-BCDF-A969B8115D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2213" y="261619"/>
            <a:ext cx="289761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08BB01-4013-47D6-BA38-BFCCBE422B35}"/>
              </a:ext>
            </a:extLst>
          </p:cNvPr>
          <p:cNvPicPr>
            <a:picLocks noChangeAspect="1"/>
          </p:cNvPicPr>
          <p:nvPr/>
        </p:nvPicPr>
        <p:blipFill>
          <a:blip r:embed="rId2"/>
          <a:stretch>
            <a:fillRect/>
          </a:stretch>
        </p:blipFill>
        <p:spPr>
          <a:xfrm>
            <a:off x="0" y="-19050"/>
            <a:ext cx="9144000" cy="1480230"/>
          </a:xfrm>
          <a:prstGeom prst="rect">
            <a:avLst/>
          </a:prstGeom>
        </p:spPr>
      </p:pic>
      <p:pic>
        <p:nvPicPr>
          <p:cNvPr id="5" name="Content Placeholder 4">
            <a:extLst>
              <a:ext uri="{FF2B5EF4-FFF2-40B4-BE49-F238E27FC236}">
                <a16:creationId xmlns:a16="http://schemas.microsoft.com/office/drawing/2014/main" id="{DA2F3A9D-F619-4423-93F7-04E2C5304195}"/>
              </a:ext>
            </a:extLst>
          </p:cNvPr>
          <p:cNvPicPr>
            <a:picLocks noGrp="1" noChangeAspect="1"/>
          </p:cNvPicPr>
          <p:nvPr>
            <p:ph idx="1"/>
          </p:nvPr>
        </p:nvPicPr>
        <p:blipFill>
          <a:blip r:embed="rId3"/>
          <a:stretch>
            <a:fillRect/>
          </a:stretch>
        </p:blipFill>
        <p:spPr>
          <a:xfrm>
            <a:off x="77492" y="1480230"/>
            <a:ext cx="9105254" cy="4210434"/>
          </a:xfrm>
          <a:prstGeom prst="rect">
            <a:avLst/>
          </a:prstGeom>
        </p:spPr>
      </p:pic>
      <p:pic>
        <p:nvPicPr>
          <p:cNvPr id="9" name="Picture 8">
            <a:extLst>
              <a:ext uri="{FF2B5EF4-FFF2-40B4-BE49-F238E27FC236}">
                <a16:creationId xmlns:a16="http://schemas.microsoft.com/office/drawing/2014/main" id="{DF7E020C-9448-44E6-9AE6-04CD92A1F0C7}"/>
              </a:ext>
            </a:extLst>
          </p:cNvPr>
          <p:cNvPicPr>
            <a:picLocks noChangeAspect="1"/>
          </p:cNvPicPr>
          <p:nvPr/>
        </p:nvPicPr>
        <p:blipFill>
          <a:blip r:embed="rId4"/>
          <a:stretch>
            <a:fillRect/>
          </a:stretch>
        </p:blipFill>
        <p:spPr>
          <a:xfrm>
            <a:off x="3086100" y="1809750"/>
            <a:ext cx="3316741" cy="1857375"/>
          </a:xfrm>
          <a:prstGeom prst="rect">
            <a:avLst/>
          </a:prstGeom>
        </p:spPr>
      </p:pic>
      <p:sp>
        <p:nvSpPr>
          <p:cNvPr id="10" name="Rectangle 9">
            <a:extLst>
              <a:ext uri="{FF2B5EF4-FFF2-40B4-BE49-F238E27FC236}">
                <a16:creationId xmlns:a16="http://schemas.microsoft.com/office/drawing/2014/main" id="{16B0FECD-37D2-413A-A905-EE9486C3BB13}"/>
              </a:ext>
            </a:extLst>
          </p:cNvPr>
          <p:cNvSpPr/>
          <p:nvPr/>
        </p:nvSpPr>
        <p:spPr>
          <a:xfrm>
            <a:off x="3124200" y="3257550"/>
            <a:ext cx="26670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73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CE31C-47A8-49B0-905F-5DA3E2C9C17D}"/>
              </a:ext>
            </a:extLst>
          </p:cNvPr>
          <p:cNvPicPr>
            <a:picLocks noChangeAspect="1"/>
          </p:cNvPicPr>
          <p:nvPr/>
        </p:nvPicPr>
        <p:blipFill>
          <a:blip r:embed="rId2"/>
          <a:stretch>
            <a:fillRect/>
          </a:stretch>
        </p:blipFill>
        <p:spPr>
          <a:xfrm>
            <a:off x="76200" y="742950"/>
            <a:ext cx="9144000" cy="3024512"/>
          </a:xfrm>
          <a:prstGeom prst="rect">
            <a:avLst/>
          </a:prstGeom>
        </p:spPr>
      </p:pic>
      <p:sp>
        <p:nvSpPr>
          <p:cNvPr id="5" name="Rectangle 4">
            <a:extLst>
              <a:ext uri="{FF2B5EF4-FFF2-40B4-BE49-F238E27FC236}">
                <a16:creationId xmlns:a16="http://schemas.microsoft.com/office/drawing/2014/main" id="{EF02E15E-FABF-4A85-AD81-2CA1819D2EFB}"/>
              </a:ext>
            </a:extLst>
          </p:cNvPr>
          <p:cNvSpPr/>
          <p:nvPr/>
        </p:nvSpPr>
        <p:spPr>
          <a:xfrm>
            <a:off x="76200" y="2114550"/>
            <a:ext cx="1828800" cy="457200"/>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Reduces the Risk Features</a:t>
            </a:r>
          </a:p>
        </p:txBody>
      </p:sp>
    </p:spTree>
    <p:extLst>
      <p:ext uri="{BB962C8B-B14F-4D97-AF65-F5344CB8AC3E}">
        <p14:creationId xmlns:p14="http://schemas.microsoft.com/office/powerpoint/2010/main" val="204283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F560-09DC-4911-82CD-ADD5313EDB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7A7E35-7C7E-443A-AC1C-40CA4E4CEE6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D73C84-9509-451E-87E1-51D63BF76C66}"/>
              </a:ext>
            </a:extLst>
          </p:cNvPr>
          <p:cNvPicPr>
            <a:picLocks noChangeAspect="1"/>
          </p:cNvPicPr>
          <p:nvPr/>
        </p:nvPicPr>
        <p:blipFill rotWithShape="1">
          <a:blip r:embed="rId2"/>
          <a:srcRect l="14094" t="6776" r="15436" b="20045"/>
          <a:stretch/>
        </p:blipFill>
        <p:spPr>
          <a:xfrm>
            <a:off x="0" y="-19050"/>
            <a:ext cx="9144000" cy="5143500"/>
          </a:xfrm>
          <a:prstGeom prst="rect">
            <a:avLst/>
          </a:prstGeom>
        </p:spPr>
      </p:pic>
      <p:sp>
        <p:nvSpPr>
          <p:cNvPr id="6" name="TextBox 5">
            <a:extLst>
              <a:ext uri="{FF2B5EF4-FFF2-40B4-BE49-F238E27FC236}">
                <a16:creationId xmlns:a16="http://schemas.microsoft.com/office/drawing/2014/main" id="{23801BC6-952A-4377-9AC5-F708F94136F3}"/>
              </a:ext>
            </a:extLst>
          </p:cNvPr>
          <p:cNvSpPr txBox="1"/>
          <p:nvPr/>
        </p:nvSpPr>
        <p:spPr>
          <a:xfrm>
            <a:off x="2362200" y="262950"/>
            <a:ext cx="5562600" cy="1077218"/>
          </a:xfrm>
          <a:prstGeom prst="rect">
            <a:avLst/>
          </a:prstGeom>
          <a:solidFill>
            <a:schemeClr val="bg1"/>
          </a:solidFill>
        </p:spPr>
        <p:txBody>
          <a:bodyPr wrap="square" rtlCol="0">
            <a:spAutoFit/>
          </a:bodyPr>
          <a:lstStyle/>
          <a:p>
            <a:pPr algn="ctr"/>
            <a:endParaRPr lang="en-US" sz="3200" b="1" dirty="0"/>
          </a:p>
          <a:p>
            <a:pPr algn="ctr"/>
            <a:r>
              <a:rPr lang="en-US" sz="3200" b="1" dirty="0"/>
              <a:t>Facility Assessment</a:t>
            </a:r>
          </a:p>
        </p:txBody>
      </p:sp>
      <p:sp>
        <p:nvSpPr>
          <p:cNvPr id="8" name="TextBox 7">
            <a:extLst>
              <a:ext uri="{FF2B5EF4-FFF2-40B4-BE49-F238E27FC236}">
                <a16:creationId xmlns:a16="http://schemas.microsoft.com/office/drawing/2014/main" id="{B3E1C522-E314-44DE-8798-77663AFA8A87}"/>
              </a:ext>
            </a:extLst>
          </p:cNvPr>
          <p:cNvSpPr txBox="1"/>
          <p:nvPr/>
        </p:nvSpPr>
        <p:spPr>
          <a:xfrm>
            <a:off x="1915886" y="49044"/>
            <a:ext cx="449580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3B66F598-59C5-426B-A96A-9BFCEA138AEF}"/>
              </a:ext>
            </a:extLst>
          </p:cNvPr>
          <p:cNvPicPr>
            <a:picLocks noChangeAspect="1"/>
          </p:cNvPicPr>
          <p:nvPr/>
        </p:nvPicPr>
        <p:blipFill>
          <a:blip r:embed="rId3"/>
          <a:stretch>
            <a:fillRect/>
          </a:stretch>
        </p:blipFill>
        <p:spPr>
          <a:xfrm>
            <a:off x="600892" y="-20880"/>
            <a:ext cx="1456508" cy="807259"/>
          </a:xfrm>
          <a:prstGeom prst="rect">
            <a:avLst/>
          </a:prstGeom>
        </p:spPr>
      </p:pic>
    </p:spTree>
    <p:extLst>
      <p:ext uri="{BB962C8B-B14F-4D97-AF65-F5344CB8AC3E}">
        <p14:creationId xmlns:p14="http://schemas.microsoft.com/office/powerpoint/2010/main" val="324356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7448" y="1117497"/>
            <a:ext cx="5715000" cy="2908506"/>
          </a:xfrm>
        </p:spPr>
        <p:txBody>
          <a:bodyPr/>
          <a:lstStyle/>
          <a:p>
            <a:r>
              <a:rPr lang="en-US" u="sng" dirty="0"/>
              <a:t>NO Cost </a:t>
            </a:r>
            <a:r>
              <a:rPr lang="en-US" dirty="0"/>
              <a:t>to participate  </a:t>
            </a:r>
          </a:p>
          <a:p>
            <a:r>
              <a:rPr lang="en-US" dirty="0"/>
              <a:t>No Additional data collection                                                      </a:t>
            </a:r>
          </a:p>
          <a:p>
            <a:r>
              <a:rPr lang="en-US" dirty="0"/>
              <a:t>15 minute Delay </a:t>
            </a:r>
          </a:p>
          <a:p>
            <a:r>
              <a:rPr lang="en-US" dirty="0"/>
              <a:t>MIPS is annual for 2 years</a:t>
            </a:r>
          </a:p>
          <a:p>
            <a:pPr marL="0" indent="0">
              <a:buNone/>
            </a:pPr>
            <a:endParaRPr lang="en-US" dirty="0"/>
          </a:p>
          <a:p>
            <a:endParaRPr lang="en-US" dirty="0"/>
          </a:p>
        </p:txBody>
      </p:sp>
      <p:sp>
        <p:nvSpPr>
          <p:cNvPr id="4" name="AutoShape 2" descr="Image result for question mark"/>
          <p:cNvSpPr>
            <a:spLocks noChangeAspect="1" noChangeArrowheads="1"/>
          </p:cNvSpPr>
          <p:nvPr/>
        </p:nvSpPr>
        <p:spPr bwMode="auto">
          <a:xfrm>
            <a:off x="152400" y="-144463"/>
            <a:ext cx="307975" cy="2611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CAB3CDCE-EB84-4739-A47C-480C1D8A64A7}"/>
              </a:ext>
            </a:extLst>
          </p:cNvPr>
          <p:cNvSpPr/>
          <p:nvPr/>
        </p:nvSpPr>
        <p:spPr>
          <a:xfrm>
            <a:off x="1" y="0"/>
            <a:ext cx="3416792" cy="51435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accent5"/>
                </a:solidFill>
                <a:latin typeface="Abadi Extra Light" panose="020B0604020202020204" pitchFamily="34" charset="0"/>
              </a:rPr>
              <a:t>    </a:t>
            </a:r>
          </a:p>
          <a:p>
            <a:r>
              <a:rPr lang="en-US" sz="5400" dirty="0">
                <a:solidFill>
                  <a:schemeClr val="accent5"/>
                </a:solidFill>
                <a:latin typeface="Abadi Extra Light" panose="020B0604020202020204" pitchFamily="34" charset="0"/>
              </a:rPr>
              <a:t>      </a:t>
            </a:r>
          </a:p>
          <a:p>
            <a:r>
              <a:rPr lang="en-US" sz="5400" dirty="0">
                <a:solidFill>
                  <a:schemeClr val="accent5"/>
                </a:solidFill>
                <a:latin typeface="Abadi Extra Light" panose="020B0604020202020204" pitchFamily="34" charset="0"/>
              </a:rPr>
              <a:t>    </a:t>
            </a:r>
          </a:p>
        </p:txBody>
      </p:sp>
      <p:sp>
        <p:nvSpPr>
          <p:cNvPr id="13" name="Oval 12">
            <a:extLst>
              <a:ext uri="{FF2B5EF4-FFF2-40B4-BE49-F238E27FC236}">
                <a16:creationId xmlns:a16="http://schemas.microsoft.com/office/drawing/2014/main" id="{1C6FDAFC-4003-4F7D-9F06-B304C5547261}"/>
              </a:ext>
            </a:extLst>
          </p:cNvPr>
          <p:cNvSpPr/>
          <p:nvPr/>
        </p:nvSpPr>
        <p:spPr>
          <a:xfrm rot="20959092">
            <a:off x="76705" y="1884940"/>
            <a:ext cx="685800" cy="1096187"/>
          </a:xfrm>
          <a:prstGeom prst="ellipse">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Castellar" panose="020A0402060406010301" pitchFamily="18" charset="0"/>
              </a:rPr>
              <a:t>A</a:t>
            </a:r>
          </a:p>
        </p:txBody>
      </p:sp>
      <p:sp>
        <p:nvSpPr>
          <p:cNvPr id="14" name="Oval 13">
            <a:extLst>
              <a:ext uri="{FF2B5EF4-FFF2-40B4-BE49-F238E27FC236}">
                <a16:creationId xmlns:a16="http://schemas.microsoft.com/office/drawing/2014/main" id="{6AAC0F17-5C0D-4A72-B5D1-B6100EAAFBE7}"/>
              </a:ext>
            </a:extLst>
          </p:cNvPr>
          <p:cNvSpPr/>
          <p:nvPr/>
        </p:nvSpPr>
        <p:spPr>
          <a:xfrm rot="20890951">
            <a:off x="128993" y="3188938"/>
            <a:ext cx="685800" cy="1066800"/>
          </a:xfrm>
          <a:prstGeom prst="ellipse">
            <a:avLst/>
          </a:prstGeom>
          <a:solidFill>
            <a:srgbClr val="C0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Castellar" panose="020A0402060406010301" pitchFamily="18" charset="0"/>
              </a:rPr>
              <a:t>Q</a:t>
            </a:r>
          </a:p>
        </p:txBody>
      </p:sp>
      <p:sp>
        <p:nvSpPr>
          <p:cNvPr id="17" name="Oval 16">
            <a:extLst>
              <a:ext uri="{FF2B5EF4-FFF2-40B4-BE49-F238E27FC236}">
                <a16:creationId xmlns:a16="http://schemas.microsoft.com/office/drawing/2014/main" id="{5E68B4EB-C1BB-4117-84E2-600E68B850D5}"/>
              </a:ext>
            </a:extLst>
          </p:cNvPr>
          <p:cNvSpPr/>
          <p:nvPr/>
        </p:nvSpPr>
        <p:spPr>
          <a:xfrm rot="20970976">
            <a:off x="101626" y="591573"/>
            <a:ext cx="685800" cy="1066800"/>
          </a:xfrm>
          <a:prstGeom prst="ellipse">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Castellar" panose="020A0402060406010301" pitchFamily="18" charset="0"/>
              </a:rPr>
              <a:t>F</a:t>
            </a:r>
          </a:p>
        </p:txBody>
      </p:sp>
      <p:sp>
        <p:nvSpPr>
          <p:cNvPr id="16" name="TextBox 15">
            <a:extLst>
              <a:ext uri="{FF2B5EF4-FFF2-40B4-BE49-F238E27FC236}">
                <a16:creationId xmlns:a16="http://schemas.microsoft.com/office/drawing/2014/main" id="{A7D9930A-B551-48B2-B144-D15E590EC835}"/>
              </a:ext>
            </a:extLst>
          </p:cNvPr>
          <p:cNvSpPr txBox="1"/>
          <p:nvPr/>
        </p:nvSpPr>
        <p:spPr>
          <a:xfrm>
            <a:off x="762000" y="742950"/>
            <a:ext cx="2654792" cy="769441"/>
          </a:xfrm>
          <a:prstGeom prst="rect">
            <a:avLst/>
          </a:prstGeom>
          <a:noFill/>
        </p:spPr>
        <p:txBody>
          <a:bodyPr wrap="square" rtlCol="0">
            <a:spAutoFit/>
          </a:bodyPr>
          <a:lstStyle/>
          <a:p>
            <a:r>
              <a:rPr lang="en-US" sz="4400" dirty="0">
                <a:latin typeface="MV Boli" panose="02000500030200090000" pitchFamily="2" charset="0"/>
                <a:cs typeface="MV Boli" panose="02000500030200090000" pitchFamily="2" charset="0"/>
              </a:rPr>
              <a:t>requently</a:t>
            </a:r>
          </a:p>
        </p:txBody>
      </p:sp>
      <p:sp>
        <p:nvSpPr>
          <p:cNvPr id="19" name="TextBox 18">
            <a:extLst>
              <a:ext uri="{FF2B5EF4-FFF2-40B4-BE49-F238E27FC236}">
                <a16:creationId xmlns:a16="http://schemas.microsoft.com/office/drawing/2014/main" id="{F1FCD864-7E42-4847-B7A4-95B6306680DA}"/>
              </a:ext>
            </a:extLst>
          </p:cNvPr>
          <p:cNvSpPr txBox="1"/>
          <p:nvPr/>
        </p:nvSpPr>
        <p:spPr>
          <a:xfrm>
            <a:off x="839210" y="2115888"/>
            <a:ext cx="2654792" cy="769441"/>
          </a:xfrm>
          <a:prstGeom prst="rect">
            <a:avLst/>
          </a:prstGeom>
          <a:noFill/>
        </p:spPr>
        <p:txBody>
          <a:bodyPr wrap="square" rtlCol="0">
            <a:spAutoFit/>
          </a:bodyPr>
          <a:lstStyle/>
          <a:p>
            <a:r>
              <a:rPr lang="en-US" sz="4400" dirty="0">
                <a:latin typeface="MV Boli" panose="02000500030200090000" pitchFamily="2" charset="0"/>
                <a:cs typeface="MV Boli" panose="02000500030200090000" pitchFamily="2" charset="0"/>
              </a:rPr>
              <a:t>sked</a:t>
            </a:r>
          </a:p>
        </p:txBody>
      </p:sp>
      <p:sp>
        <p:nvSpPr>
          <p:cNvPr id="20" name="TextBox 19">
            <a:extLst>
              <a:ext uri="{FF2B5EF4-FFF2-40B4-BE49-F238E27FC236}">
                <a16:creationId xmlns:a16="http://schemas.microsoft.com/office/drawing/2014/main" id="{8D20853D-45FE-434B-820C-D2E080D1D306}"/>
              </a:ext>
            </a:extLst>
          </p:cNvPr>
          <p:cNvSpPr txBox="1"/>
          <p:nvPr/>
        </p:nvSpPr>
        <p:spPr>
          <a:xfrm>
            <a:off x="772409" y="3311133"/>
            <a:ext cx="2654792" cy="769441"/>
          </a:xfrm>
          <a:prstGeom prst="rect">
            <a:avLst/>
          </a:prstGeom>
          <a:noFill/>
        </p:spPr>
        <p:txBody>
          <a:bodyPr wrap="square" rtlCol="0">
            <a:spAutoFit/>
          </a:bodyPr>
          <a:lstStyle/>
          <a:p>
            <a:r>
              <a:rPr lang="en-US" sz="4400" dirty="0" err="1">
                <a:latin typeface="MV Boli" panose="02000500030200090000" pitchFamily="2" charset="0"/>
                <a:cs typeface="MV Boli" panose="02000500030200090000" pitchFamily="2" charset="0"/>
              </a:rPr>
              <a:t>uestions</a:t>
            </a:r>
            <a:endParaRPr lang="en-US" sz="44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8945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74F0-3DB9-4D8F-8431-7AE5C79B6D83}"/>
              </a:ext>
            </a:extLst>
          </p:cNvPr>
          <p:cNvSpPr>
            <a:spLocks noGrp="1"/>
          </p:cNvSpPr>
          <p:nvPr>
            <p:ph type="title"/>
          </p:nvPr>
        </p:nvSpPr>
        <p:spPr/>
        <p:txBody>
          <a:bodyPr/>
          <a:lstStyle/>
          <a:p>
            <a:r>
              <a:rPr lang="en-US" dirty="0"/>
              <a:t>Webinar Objectives</a:t>
            </a:r>
          </a:p>
        </p:txBody>
      </p:sp>
      <p:sp>
        <p:nvSpPr>
          <p:cNvPr id="3" name="Content Placeholder 2">
            <a:extLst>
              <a:ext uri="{FF2B5EF4-FFF2-40B4-BE49-F238E27FC236}">
                <a16:creationId xmlns:a16="http://schemas.microsoft.com/office/drawing/2014/main" id="{8CDFD50D-1DEF-47CF-B607-E41EB4AF3FAB}"/>
              </a:ext>
            </a:extLst>
          </p:cNvPr>
          <p:cNvSpPr>
            <a:spLocks noGrp="1"/>
          </p:cNvSpPr>
          <p:nvPr>
            <p:ph idx="1"/>
          </p:nvPr>
        </p:nvSpPr>
        <p:spPr>
          <a:xfrm>
            <a:off x="381000" y="1352550"/>
            <a:ext cx="8229600" cy="3394075"/>
          </a:xfrm>
        </p:spPr>
        <p:txBody>
          <a:bodyPr/>
          <a:lstStyle/>
          <a:p>
            <a:r>
              <a:rPr lang="en-US" dirty="0"/>
              <a:t>Describe the goal of the ACC Reduce the Risk: PCI Bleed Quality Campaign</a:t>
            </a:r>
          </a:p>
          <a:p>
            <a:endParaRPr lang="en-US" sz="800" dirty="0"/>
          </a:p>
          <a:p>
            <a:r>
              <a:rPr lang="en-US" dirty="0"/>
              <a:t>Verbalize an understanding of next steps for getting started.</a:t>
            </a:r>
          </a:p>
        </p:txBody>
      </p:sp>
    </p:spTree>
    <p:extLst>
      <p:ext uri="{BB962C8B-B14F-4D97-AF65-F5344CB8AC3E}">
        <p14:creationId xmlns:p14="http://schemas.microsoft.com/office/powerpoint/2010/main" val="4212500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txBox="1">
            <a:spLocks/>
          </p:cNvSpPr>
          <p:nvPr/>
        </p:nvSpPr>
        <p:spPr bwMode="auto">
          <a:xfrm>
            <a:off x="1752600" y="2254885"/>
            <a:ext cx="6934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1841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273050" indent="1841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273050" indent="1841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7302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11874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16446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21018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b="1" i="1" dirty="0">
                <a:solidFill>
                  <a:srgbClr val="1F497D"/>
                </a:solidFill>
              </a:rPr>
              <a:t>Please submit your questions for the moderated question and answer session</a:t>
            </a:r>
            <a:endParaRPr lang="en-US" altLang="en-US" sz="2800" b="1" dirty="0">
              <a:solidFill>
                <a:srgbClr val="1F497D"/>
              </a:solidFill>
            </a:endParaRPr>
          </a:p>
        </p:txBody>
      </p:sp>
      <p:sp>
        <p:nvSpPr>
          <p:cNvPr id="2" name="Title 1"/>
          <p:cNvSpPr>
            <a:spLocks noGrp="1"/>
          </p:cNvSpPr>
          <p:nvPr>
            <p:ph type="title"/>
          </p:nvPr>
        </p:nvSpPr>
        <p:spPr>
          <a:xfrm>
            <a:off x="449580" y="209550"/>
            <a:ext cx="8229600" cy="857250"/>
          </a:xfrm>
        </p:spPr>
        <p:txBody>
          <a:bodyPr/>
          <a:lstStyle/>
          <a:p>
            <a:pPr indent="-165497">
              <a:defRPr/>
            </a:pPr>
            <a:r>
              <a:rPr lang="en-US" b="1" dirty="0">
                <a:latin typeface="+mn-lt"/>
              </a:rPr>
              <a:t>Q&amp;A</a:t>
            </a:r>
          </a:p>
        </p:txBody>
      </p:sp>
      <p:pic>
        <p:nvPicPr>
          <p:cNvPr id="4" name="Picture 3">
            <a:extLst>
              <a:ext uri="{FF2B5EF4-FFF2-40B4-BE49-F238E27FC236}">
                <a16:creationId xmlns:a16="http://schemas.microsoft.com/office/drawing/2014/main" id="{C1E6045D-F0F8-4B7E-933E-4016DEC27EB2}"/>
              </a:ext>
            </a:extLst>
          </p:cNvPr>
          <p:cNvPicPr>
            <a:picLocks noChangeAspect="1"/>
          </p:cNvPicPr>
          <p:nvPr/>
        </p:nvPicPr>
        <p:blipFill>
          <a:blip r:embed="rId2"/>
          <a:stretch>
            <a:fillRect/>
          </a:stretch>
        </p:blipFill>
        <p:spPr>
          <a:xfrm>
            <a:off x="228600" y="438150"/>
            <a:ext cx="1958714" cy="2743200"/>
          </a:xfrm>
          <a:prstGeom prst="rect">
            <a:avLst/>
          </a:prstGeom>
        </p:spPr>
      </p:pic>
    </p:spTree>
    <p:extLst>
      <p:ext uri="{BB962C8B-B14F-4D97-AF65-F5344CB8AC3E}">
        <p14:creationId xmlns:p14="http://schemas.microsoft.com/office/powerpoint/2010/main" val="3676631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66800" y="2143125"/>
            <a:ext cx="8229600" cy="857250"/>
          </a:xfrm>
        </p:spPr>
        <p:txBody>
          <a:bodyPr/>
          <a:lstStyle/>
          <a:p>
            <a:r>
              <a:rPr lang="en-US" altLang="en-US" dirty="0"/>
              <a:t>Opt In </a:t>
            </a:r>
            <a:br>
              <a:rPr lang="en-US" altLang="en-US" dirty="0"/>
            </a:br>
            <a:r>
              <a:rPr lang="en-US" altLang="en-US" dirty="0"/>
              <a:t>NOW!</a:t>
            </a:r>
          </a:p>
        </p:txBody>
      </p:sp>
      <p:pic>
        <p:nvPicPr>
          <p:cNvPr id="3" name="Content Placeholder 2">
            <a:extLst>
              <a:ext uri="{FF2B5EF4-FFF2-40B4-BE49-F238E27FC236}">
                <a16:creationId xmlns:a16="http://schemas.microsoft.com/office/drawing/2014/main" id="{9BEED9DE-CF32-4354-8380-F0801232762D}"/>
              </a:ext>
            </a:extLst>
          </p:cNvPr>
          <p:cNvPicPr>
            <a:picLocks noGrp="1" noChangeAspect="1"/>
          </p:cNvPicPr>
          <p:nvPr>
            <p:ph idx="1"/>
          </p:nvPr>
        </p:nvPicPr>
        <p:blipFill>
          <a:blip r:embed="rId3"/>
          <a:stretch>
            <a:fillRect/>
          </a:stretch>
        </p:blipFill>
        <p:spPr>
          <a:xfrm>
            <a:off x="213360" y="26670"/>
            <a:ext cx="3952875" cy="2371725"/>
          </a:xfrm>
          <a:prstGeom prst="rect">
            <a:avLst/>
          </a:prstGeom>
        </p:spPr>
      </p:pic>
    </p:spTree>
    <p:extLst>
      <p:ext uri="{BB962C8B-B14F-4D97-AF65-F5344CB8AC3E}">
        <p14:creationId xmlns:p14="http://schemas.microsoft.com/office/powerpoint/2010/main" val="46403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 y="4760641"/>
            <a:ext cx="7086600" cy="292388"/>
          </a:xfrm>
          <a:prstGeom prst="rect">
            <a:avLst/>
          </a:prstGeom>
        </p:spPr>
        <p:txBody>
          <a:bodyPr vert="horz" wrap="square" lIns="0" tIns="0" rIns="0" bIns="0" rtlCol="0">
            <a:spAutoFit/>
          </a:bodyPr>
          <a:lstStyle/>
          <a:p>
            <a:pPr marL="10175" marR="4070"/>
            <a:r>
              <a:rPr sz="1000" dirty="0">
                <a:latin typeface="Calibri"/>
                <a:cs typeface="Calibri"/>
              </a:rPr>
              <a:t>*</a:t>
            </a:r>
            <a:r>
              <a:rPr sz="900" spc="4" dirty="0">
                <a:latin typeface="Calibri"/>
                <a:cs typeface="Calibri"/>
              </a:rPr>
              <a:t>B</a:t>
            </a:r>
            <a:r>
              <a:rPr sz="900" dirty="0">
                <a:latin typeface="Calibri"/>
                <a:cs typeface="Calibri"/>
              </a:rPr>
              <a:t>ra</a:t>
            </a:r>
            <a:r>
              <a:rPr sz="900" spc="-8" dirty="0">
                <a:latin typeface="Calibri"/>
                <a:cs typeface="Calibri"/>
              </a:rPr>
              <a:t>d</a:t>
            </a:r>
            <a:r>
              <a:rPr sz="900" dirty="0">
                <a:latin typeface="Calibri"/>
                <a:cs typeface="Calibri"/>
              </a:rPr>
              <a:t>le</a:t>
            </a:r>
            <a:r>
              <a:rPr sz="900" spc="-4" dirty="0">
                <a:latin typeface="Calibri"/>
                <a:cs typeface="Calibri"/>
              </a:rPr>
              <a:t>y</a:t>
            </a:r>
            <a:r>
              <a:rPr sz="900" dirty="0">
                <a:latin typeface="Calibri"/>
                <a:cs typeface="Calibri"/>
              </a:rPr>
              <a:t>,</a:t>
            </a:r>
            <a:r>
              <a:rPr sz="900" spc="-32" dirty="0">
                <a:latin typeface="Calibri"/>
                <a:cs typeface="Calibri"/>
              </a:rPr>
              <a:t> </a:t>
            </a:r>
            <a:r>
              <a:rPr sz="900" dirty="0">
                <a:latin typeface="Calibri"/>
                <a:cs typeface="Calibri"/>
              </a:rPr>
              <a:t>E. </a:t>
            </a:r>
            <a:r>
              <a:rPr sz="900" spc="-4" dirty="0">
                <a:latin typeface="Calibri"/>
                <a:cs typeface="Calibri"/>
              </a:rPr>
              <a:t>H.</a:t>
            </a:r>
            <a:r>
              <a:rPr sz="900" dirty="0">
                <a:latin typeface="Calibri"/>
                <a:cs typeface="Calibri"/>
              </a:rPr>
              <a:t>,</a:t>
            </a:r>
            <a:r>
              <a:rPr sz="900" spc="-12" dirty="0">
                <a:latin typeface="Calibri"/>
                <a:cs typeface="Calibri"/>
              </a:rPr>
              <a:t> </a:t>
            </a:r>
            <a:r>
              <a:rPr sz="900" spc="4" dirty="0">
                <a:latin typeface="Calibri"/>
                <a:cs typeface="Calibri"/>
              </a:rPr>
              <a:t>N</a:t>
            </a:r>
            <a:r>
              <a:rPr sz="900" dirty="0">
                <a:latin typeface="Calibri"/>
                <a:cs typeface="Calibri"/>
              </a:rPr>
              <a:t>e</a:t>
            </a:r>
            <a:r>
              <a:rPr sz="900" spc="-8" dirty="0">
                <a:latin typeface="Calibri"/>
                <a:cs typeface="Calibri"/>
              </a:rPr>
              <a:t>mb</a:t>
            </a:r>
            <a:r>
              <a:rPr sz="900" spc="4" dirty="0">
                <a:latin typeface="Calibri"/>
                <a:cs typeface="Calibri"/>
              </a:rPr>
              <a:t>h</a:t>
            </a:r>
            <a:r>
              <a:rPr sz="900" spc="-8" dirty="0">
                <a:latin typeface="Calibri"/>
                <a:cs typeface="Calibri"/>
              </a:rPr>
              <a:t>a</a:t>
            </a:r>
            <a:r>
              <a:rPr sz="900" spc="8" dirty="0">
                <a:latin typeface="Calibri"/>
                <a:cs typeface="Calibri"/>
              </a:rPr>
              <a:t>r</a:t>
            </a:r>
            <a:r>
              <a:rPr sz="900" spc="-8" dirty="0">
                <a:latin typeface="Calibri"/>
                <a:cs typeface="Calibri"/>
              </a:rPr>
              <a:t>d</a:t>
            </a:r>
            <a:r>
              <a:rPr sz="900" dirty="0">
                <a:latin typeface="Calibri"/>
                <a:cs typeface="Calibri"/>
              </a:rPr>
              <a:t>,</a:t>
            </a:r>
            <a:r>
              <a:rPr sz="900" spc="-32" dirty="0">
                <a:latin typeface="Calibri"/>
                <a:cs typeface="Calibri"/>
              </a:rPr>
              <a:t> </a:t>
            </a:r>
            <a:r>
              <a:rPr sz="900" spc="-4" dirty="0">
                <a:latin typeface="Calibri"/>
                <a:cs typeface="Calibri"/>
              </a:rPr>
              <a:t>I</a:t>
            </a:r>
            <a:r>
              <a:rPr sz="900" dirty="0">
                <a:latin typeface="Calibri"/>
                <a:cs typeface="Calibri"/>
              </a:rPr>
              <a:t>. </a:t>
            </a:r>
            <a:r>
              <a:rPr sz="900" spc="-4" dirty="0">
                <a:latin typeface="Calibri"/>
                <a:cs typeface="Calibri"/>
              </a:rPr>
              <a:t>M.</a:t>
            </a:r>
            <a:r>
              <a:rPr sz="900" dirty="0">
                <a:latin typeface="Calibri"/>
                <a:cs typeface="Calibri"/>
              </a:rPr>
              <a:t>,</a:t>
            </a:r>
            <a:r>
              <a:rPr sz="900" spc="-4" dirty="0">
                <a:latin typeface="Calibri"/>
                <a:cs typeface="Calibri"/>
              </a:rPr>
              <a:t> </a:t>
            </a:r>
            <a:r>
              <a:rPr sz="900" dirty="0">
                <a:latin typeface="Calibri"/>
                <a:cs typeface="Calibri"/>
              </a:rPr>
              <a:t>Y</a:t>
            </a:r>
            <a:r>
              <a:rPr sz="900" spc="-8" dirty="0">
                <a:latin typeface="Calibri"/>
                <a:cs typeface="Calibri"/>
              </a:rPr>
              <a:t>u</a:t>
            </a:r>
            <a:r>
              <a:rPr sz="900" dirty="0">
                <a:latin typeface="Calibri"/>
                <a:cs typeface="Calibri"/>
              </a:rPr>
              <a:t>a</a:t>
            </a:r>
            <a:r>
              <a:rPr sz="900" spc="-8" dirty="0">
                <a:latin typeface="Calibri"/>
                <a:cs typeface="Calibri"/>
              </a:rPr>
              <a:t>n</a:t>
            </a:r>
            <a:r>
              <a:rPr sz="900" dirty="0">
                <a:latin typeface="Calibri"/>
                <a:cs typeface="Calibri"/>
              </a:rPr>
              <a:t>,</a:t>
            </a:r>
            <a:r>
              <a:rPr sz="900" spc="-4" dirty="0">
                <a:latin typeface="Calibri"/>
                <a:cs typeface="Calibri"/>
              </a:rPr>
              <a:t> C</a:t>
            </a:r>
            <a:r>
              <a:rPr sz="900" dirty="0">
                <a:latin typeface="Calibri"/>
                <a:cs typeface="Calibri"/>
              </a:rPr>
              <a:t>.</a:t>
            </a:r>
            <a:r>
              <a:rPr sz="900" spc="-8" dirty="0">
                <a:latin typeface="Calibri"/>
                <a:cs typeface="Calibri"/>
              </a:rPr>
              <a:t> T</a:t>
            </a:r>
            <a:r>
              <a:rPr sz="900" spc="-4" dirty="0">
                <a:latin typeface="Calibri"/>
                <a:cs typeface="Calibri"/>
              </a:rPr>
              <a:t>.</a:t>
            </a:r>
            <a:r>
              <a:rPr sz="900" dirty="0">
                <a:latin typeface="Calibri"/>
                <a:cs typeface="Calibri"/>
              </a:rPr>
              <a:t>,</a:t>
            </a:r>
            <a:r>
              <a:rPr sz="900" spc="4" dirty="0">
                <a:latin typeface="Calibri"/>
                <a:cs typeface="Calibri"/>
              </a:rPr>
              <a:t> </a:t>
            </a:r>
            <a:r>
              <a:rPr sz="900" dirty="0">
                <a:latin typeface="Calibri"/>
                <a:cs typeface="Calibri"/>
              </a:rPr>
              <a:t>S</a:t>
            </a:r>
            <a:r>
              <a:rPr sz="900" spc="-4" dirty="0">
                <a:latin typeface="Calibri"/>
                <a:cs typeface="Calibri"/>
              </a:rPr>
              <a:t>t</a:t>
            </a:r>
            <a:r>
              <a:rPr sz="900" dirty="0">
                <a:latin typeface="Calibri"/>
                <a:cs typeface="Calibri"/>
              </a:rPr>
              <a:t>er</a:t>
            </a:r>
            <a:r>
              <a:rPr sz="900" spc="-8" dirty="0">
                <a:latin typeface="Calibri"/>
                <a:cs typeface="Calibri"/>
              </a:rPr>
              <a:t>n</a:t>
            </a:r>
            <a:r>
              <a:rPr sz="900" dirty="0">
                <a:latin typeface="Calibri"/>
                <a:cs typeface="Calibri"/>
              </a:rPr>
              <a:t>,</a:t>
            </a:r>
            <a:r>
              <a:rPr sz="900" spc="-4" dirty="0">
                <a:latin typeface="Calibri"/>
                <a:cs typeface="Calibri"/>
              </a:rPr>
              <a:t> </a:t>
            </a:r>
            <a:r>
              <a:rPr sz="900" dirty="0">
                <a:latin typeface="Calibri"/>
                <a:cs typeface="Calibri"/>
              </a:rPr>
              <a:t>A.</a:t>
            </a:r>
            <a:r>
              <a:rPr sz="900" spc="-8" dirty="0">
                <a:latin typeface="Calibri"/>
                <a:cs typeface="Calibri"/>
              </a:rPr>
              <a:t> </a:t>
            </a:r>
            <a:r>
              <a:rPr sz="900" dirty="0">
                <a:latin typeface="Calibri"/>
                <a:cs typeface="Calibri"/>
              </a:rPr>
              <a:t>F</a:t>
            </a:r>
            <a:r>
              <a:rPr sz="900" spc="-4" dirty="0">
                <a:latin typeface="Calibri"/>
                <a:cs typeface="Calibri"/>
              </a:rPr>
              <a:t>.</a:t>
            </a:r>
            <a:r>
              <a:rPr sz="900" dirty="0">
                <a:latin typeface="Calibri"/>
                <a:cs typeface="Calibri"/>
              </a:rPr>
              <a:t>,</a:t>
            </a:r>
            <a:r>
              <a:rPr sz="900" spc="-4" dirty="0">
                <a:latin typeface="Calibri"/>
                <a:cs typeface="Calibri"/>
              </a:rPr>
              <a:t> </a:t>
            </a:r>
            <a:r>
              <a:rPr sz="900" spc="4" dirty="0">
                <a:latin typeface="Calibri"/>
                <a:cs typeface="Calibri"/>
              </a:rPr>
              <a:t>C</a:t>
            </a:r>
            <a:r>
              <a:rPr sz="900" spc="-8" dirty="0">
                <a:latin typeface="Calibri"/>
                <a:cs typeface="Calibri"/>
              </a:rPr>
              <a:t>u</a:t>
            </a:r>
            <a:r>
              <a:rPr sz="900" dirty="0">
                <a:latin typeface="Calibri"/>
                <a:cs typeface="Calibri"/>
              </a:rPr>
              <a:t>r</a:t>
            </a:r>
            <a:r>
              <a:rPr sz="900" spc="-4" dirty="0">
                <a:latin typeface="Calibri"/>
                <a:cs typeface="Calibri"/>
              </a:rPr>
              <a:t>t</a:t>
            </a:r>
            <a:r>
              <a:rPr sz="900" dirty="0">
                <a:latin typeface="Calibri"/>
                <a:cs typeface="Calibri"/>
              </a:rPr>
              <a:t>i</a:t>
            </a:r>
            <a:r>
              <a:rPr sz="900" spc="-4" dirty="0">
                <a:latin typeface="Calibri"/>
                <a:cs typeface="Calibri"/>
              </a:rPr>
              <a:t>s</a:t>
            </a:r>
            <a:r>
              <a:rPr sz="900" dirty="0">
                <a:latin typeface="Calibri"/>
                <a:cs typeface="Calibri"/>
              </a:rPr>
              <a:t>,</a:t>
            </a:r>
            <a:r>
              <a:rPr sz="900" spc="-12" dirty="0">
                <a:latin typeface="Calibri"/>
                <a:cs typeface="Calibri"/>
              </a:rPr>
              <a:t> </a:t>
            </a:r>
            <a:r>
              <a:rPr sz="900" dirty="0">
                <a:latin typeface="Calibri"/>
                <a:cs typeface="Calibri"/>
              </a:rPr>
              <a:t>J. </a:t>
            </a:r>
            <a:r>
              <a:rPr sz="900" spc="-8" dirty="0">
                <a:latin typeface="Calibri"/>
                <a:cs typeface="Calibri"/>
              </a:rPr>
              <a:t>P</a:t>
            </a:r>
            <a:r>
              <a:rPr sz="900" spc="-4" dirty="0">
                <a:latin typeface="Calibri"/>
                <a:cs typeface="Calibri"/>
              </a:rPr>
              <a:t>.</a:t>
            </a:r>
            <a:r>
              <a:rPr sz="900" dirty="0">
                <a:latin typeface="Calibri"/>
                <a:cs typeface="Calibri"/>
              </a:rPr>
              <a:t>,</a:t>
            </a:r>
            <a:r>
              <a:rPr sz="900" spc="-4" dirty="0">
                <a:latin typeface="Calibri"/>
                <a:cs typeface="Calibri"/>
              </a:rPr>
              <a:t> </a:t>
            </a:r>
            <a:r>
              <a:rPr sz="900" spc="-8" dirty="0">
                <a:latin typeface="Calibri"/>
                <a:cs typeface="Calibri"/>
              </a:rPr>
              <a:t>N</a:t>
            </a:r>
            <a:r>
              <a:rPr sz="900" dirty="0">
                <a:latin typeface="Calibri"/>
                <a:cs typeface="Calibri"/>
              </a:rPr>
              <a:t>all</a:t>
            </a:r>
            <a:r>
              <a:rPr sz="900" spc="-8" dirty="0">
                <a:latin typeface="Calibri"/>
                <a:cs typeface="Calibri"/>
              </a:rPr>
              <a:t>a</a:t>
            </a:r>
            <a:r>
              <a:rPr sz="900" dirty="0">
                <a:latin typeface="Calibri"/>
                <a:cs typeface="Calibri"/>
              </a:rPr>
              <a:t>m</a:t>
            </a:r>
            <a:r>
              <a:rPr sz="900" spc="-8" dirty="0">
                <a:latin typeface="Calibri"/>
                <a:cs typeface="Calibri"/>
              </a:rPr>
              <a:t>o</a:t>
            </a:r>
            <a:r>
              <a:rPr sz="900" spc="-4" dirty="0">
                <a:latin typeface="Calibri"/>
                <a:cs typeface="Calibri"/>
              </a:rPr>
              <a:t>t</a:t>
            </a:r>
            <a:r>
              <a:rPr sz="900" spc="-8" dirty="0">
                <a:latin typeface="Calibri"/>
                <a:cs typeface="Calibri"/>
              </a:rPr>
              <a:t>h</a:t>
            </a:r>
            <a:r>
              <a:rPr sz="900" spc="4" dirty="0">
                <a:latin typeface="Calibri"/>
                <a:cs typeface="Calibri"/>
              </a:rPr>
              <a:t>u</a:t>
            </a:r>
            <a:r>
              <a:rPr sz="900" dirty="0">
                <a:latin typeface="Calibri"/>
                <a:cs typeface="Calibri"/>
              </a:rPr>
              <a:t>,</a:t>
            </a:r>
            <a:r>
              <a:rPr sz="900" spc="-32" dirty="0">
                <a:latin typeface="Calibri"/>
                <a:cs typeface="Calibri"/>
              </a:rPr>
              <a:t> </a:t>
            </a:r>
            <a:r>
              <a:rPr sz="900" spc="-4" dirty="0">
                <a:latin typeface="Calibri"/>
                <a:cs typeface="Calibri"/>
              </a:rPr>
              <a:t>B</a:t>
            </a:r>
            <a:r>
              <a:rPr sz="900" dirty="0">
                <a:latin typeface="Calibri"/>
                <a:cs typeface="Calibri"/>
              </a:rPr>
              <a:t>. K</a:t>
            </a:r>
            <a:r>
              <a:rPr sz="900" spc="-4" dirty="0">
                <a:latin typeface="Calibri"/>
                <a:cs typeface="Calibri"/>
              </a:rPr>
              <a:t>.</a:t>
            </a:r>
            <a:r>
              <a:rPr sz="900" dirty="0">
                <a:latin typeface="Calibri"/>
                <a:cs typeface="Calibri"/>
              </a:rPr>
              <a:t>,</a:t>
            </a:r>
            <a:r>
              <a:rPr sz="900" spc="-4" dirty="0">
                <a:latin typeface="Calibri"/>
                <a:cs typeface="Calibri"/>
              </a:rPr>
              <a:t> </a:t>
            </a:r>
            <a:r>
              <a:rPr sz="900" dirty="0">
                <a:latin typeface="Calibri"/>
                <a:cs typeface="Calibri"/>
              </a:rPr>
              <a:t>&amp;</a:t>
            </a:r>
            <a:r>
              <a:rPr sz="900" spc="-8" dirty="0">
                <a:latin typeface="Calibri"/>
                <a:cs typeface="Calibri"/>
              </a:rPr>
              <a:t> </a:t>
            </a:r>
            <a:r>
              <a:rPr sz="900" spc="-4" dirty="0">
                <a:latin typeface="Calibri"/>
                <a:cs typeface="Calibri"/>
              </a:rPr>
              <a:t>..</a:t>
            </a:r>
            <a:r>
              <a:rPr sz="900" dirty="0">
                <a:latin typeface="Calibri"/>
                <a:cs typeface="Calibri"/>
              </a:rPr>
              <a:t>. Kr</a:t>
            </a:r>
            <a:r>
              <a:rPr sz="900" spc="-8" dirty="0">
                <a:latin typeface="Calibri"/>
                <a:cs typeface="Calibri"/>
              </a:rPr>
              <a:t>u</a:t>
            </a:r>
            <a:r>
              <a:rPr sz="900" dirty="0">
                <a:latin typeface="Calibri"/>
                <a:cs typeface="Calibri"/>
              </a:rPr>
              <a:t>m</a:t>
            </a:r>
            <a:r>
              <a:rPr sz="900" spc="-8" dirty="0">
                <a:latin typeface="Calibri"/>
                <a:cs typeface="Calibri"/>
              </a:rPr>
              <a:t>ho</a:t>
            </a:r>
            <a:r>
              <a:rPr sz="900" dirty="0">
                <a:latin typeface="Calibri"/>
                <a:cs typeface="Calibri"/>
              </a:rPr>
              <a:t>l</a:t>
            </a:r>
            <a:r>
              <a:rPr sz="900" spc="4" dirty="0">
                <a:latin typeface="Calibri"/>
                <a:cs typeface="Calibri"/>
              </a:rPr>
              <a:t>z</a:t>
            </a:r>
            <a:r>
              <a:rPr sz="900" dirty="0">
                <a:latin typeface="Calibri"/>
                <a:cs typeface="Calibri"/>
              </a:rPr>
              <a:t>,</a:t>
            </a:r>
            <a:r>
              <a:rPr sz="900" spc="-32" dirty="0">
                <a:latin typeface="Calibri"/>
                <a:cs typeface="Calibri"/>
              </a:rPr>
              <a:t> </a:t>
            </a:r>
            <a:r>
              <a:rPr sz="900" spc="4" dirty="0">
                <a:latin typeface="Calibri"/>
                <a:cs typeface="Calibri"/>
              </a:rPr>
              <a:t>H</a:t>
            </a:r>
            <a:r>
              <a:rPr sz="900" dirty="0">
                <a:latin typeface="Calibri"/>
                <a:cs typeface="Calibri"/>
              </a:rPr>
              <a:t>.</a:t>
            </a:r>
            <a:r>
              <a:rPr sz="900" spc="-16" dirty="0">
                <a:latin typeface="Calibri"/>
                <a:cs typeface="Calibri"/>
              </a:rPr>
              <a:t> </a:t>
            </a:r>
            <a:r>
              <a:rPr sz="900" spc="4" dirty="0">
                <a:latin typeface="Calibri"/>
                <a:cs typeface="Calibri"/>
              </a:rPr>
              <a:t>M</a:t>
            </a:r>
            <a:r>
              <a:rPr sz="900" dirty="0">
                <a:latin typeface="Calibri"/>
                <a:cs typeface="Calibri"/>
              </a:rPr>
              <a:t>.</a:t>
            </a:r>
            <a:r>
              <a:rPr sz="900" spc="-16" dirty="0">
                <a:latin typeface="Calibri"/>
                <a:cs typeface="Calibri"/>
              </a:rPr>
              <a:t> </a:t>
            </a:r>
            <a:r>
              <a:rPr sz="900" spc="4" dirty="0">
                <a:latin typeface="Calibri"/>
                <a:cs typeface="Calibri"/>
              </a:rPr>
              <a:t>(</a:t>
            </a:r>
            <a:r>
              <a:rPr sz="900" dirty="0">
                <a:latin typeface="Calibri"/>
                <a:cs typeface="Calibri"/>
              </a:rPr>
              <a:t>2010</a:t>
            </a:r>
            <a:r>
              <a:rPr sz="900" spc="4" dirty="0">
                <a:latin typeface="Calibri"/>
                <a:cs typeface="Calibri"/>
              </a:rPr>
              <a:t>)</a:t>
            </a:r>
            <a:r>
              <a:rPr sz="900" dirty="0">
                <a:latin typeface="Calibri"/>
                <a:cs typeface="Calibri"/>
              </a:rPr>
              <a:t>.</a:t>
            </a:r>
            <a:r>
              <a:rPr sz="900" spc="-32" dirty="0">
                <a:latin typeface="Calibri"/>
                <a:cs typeface="Calibri"/>
              </a:rPr>
              <a:t> </a:t>
            </a:r>
            <a:r>
              <a:rPr sz="900" dirty="0">
                <a:latin typeface="Calibri"/>
                <a:cs typeface="Calibri"/>
              </a:rPr>
              <a:t>W</a:t>
            </a:r>
            <a:r>
              <a:rPr sz="900" spc="-8" dirty="0">
                <a:latin typeface="Calibri"/>
                <a:cs typeface="Calibri"/>
              </a:rPr>
              <a:t>h</a:t>
            </a:r>
            <a:r>
              <a:rPr sz="900" dirty="0">
                <a:latin typeface="Calibri"/>
                <a:cs typeface="Calibri"/>
              </a:rPr>
              <a:t>at </a:t>
            </a:r>
            <a:r>
              <a:rPr sz="900" spc="-4" dirty="0">
                <a:latin typeface="Calibri"/>
                <a:cs typeface="Calibri"/>
              </a:rPr>
              <a:t>I</a:t>
            </a:r>
            <a:r>
              <a:rPr sz="900" dirty="0">
                <a:latin typeface="Calibri"/>
                <a:cs typeface="Calibri"/>
              </a:rPr>
              <a:t>s</a:t>
            </a:r>
            <a:r>
              <a:rPr sz="900" spc="-8" dirty="0">
                <a:latin typeface="Calibri"/>
                <a:cs typeface="Calibri"/>
              </a:rPr>
              <a:t> </a:t>
            </a:r>
            <a:r>
              <a:rPr sz="900" spc="-4" dirty="0">
                <a:latin typeface="Calibri"/>
                <a:cs typeface="Calibri"/>
              </a:rPr>
              <a:t>t</a:t>
            </a:r>
            <a:r>
              <a:rPr sz="900" spc="-8" dirty="0">
                <a:latin typeface="Calibri"/>
                <a:cs typeface="Calibri"/>
              </a:rPr>
              <a:t>h</a:t>
            </a:r>
            <a:r>
              <a:rPr sz="900" dirty="0">
                <a:latin typeface="Calibri"/>
                <a:cs typeface="Calibri"/>
              </a:rPr>
              <a:t>e</a:t>
            </a:r>
            <a:r>
              <a:rPr sz="900" spc="-4" dirty="0">
                <a:latin typeface="Calibri"/>
                <a:cs typeface="Calibri"/>
              </a:rPr>
              <a:t> </a:t>
            </a:r>
            <a:r>
              <a:rPr sz="900" dirty="0">
                <a:latin typeface="Calibri"/>
                <a:cs typeface="Calibri"/>
              </a:rPr>
              <a:t>E</a:t>
            </a:r>
            <a:r>
              <a:rPr sz="900" spc="-4" dirty="0">
                <a:latin typeface="Calibri"/>
                <a:cs typeface="Calibri"/>
              </a:rPr>
              <a:t>x</a:t>
            </a:r>
            <a:r>
              <a:rPr sz="900" spc="-8" dirty="0">
                <a:latin typeface="Calibri"/>
                <a:cs typeface="Calibri"/>
              </a:rPr>
              <a:t>p</a:t>
            </a:r>
            <a:r>
              <a:rPr sz="900" dirty="0">
                <a:latin typeface="Calibri"/>
                <a:cs typeface="Calibri"/>
              </a:rPr>
              <a:t>erie</a:t>
            </a:r>
            <a:r>
              <a:rPr sz="900" spc="-8" dirty="0">
                <a:latin typeface="Calibri"/>
                <a:cs typeface="Calibri"/>
              </a:rPr>
              <a:t>n</a:t>
            </a:r>
            <a:r>
              <a:rPr sz="900" spc="-4" dirty="0">
                <a:latin typeface="Calibri"/>
                <a:cs typeface="Calibri"/>
              </a:rPr>
              <a:t>c</a:t>
            </a:r>
            <a:r>
              <a:rPr sz="900" dirty="0">
                <a:latin typeface="Calibri"/>
                <a:cs typeface="Calibri"/>
              </a:rPr>
              <a:t>e</a:t>
            </a:r>
            <a:r>
              <a:rPr sz="900" spc="-12" dirty="0">
                <a:latin typeface="Calibri"/>
                <a:cs typeface="Calibri"/>
              </a:rPr>
              <a:t> </a:t>
            </a:r>
            <a:r>
              <a:rPr sz="900" spc="-8" dirty="0">
                <a:latin typeface="Calibri"/>
                <a:cs typeface="Calibri"/>
              </a:rPr>
              <a:t>o</a:t>
            </a:r>
            <a:r>
              <a:rPr sz="900" dirty="0">
                <a:latin typeface="Calibri"/>
                <a:cs typeface="Calibri"/>
              </a:rPr>
              <a:t>f</a:t>
            </a:r>
            <a:r>
              <a:rPr sz="900" spc="8" dirty="0">
                <a:latin typeface="Calibri"/>
                <a:cs typeface="Calibri"/>
              </a:rPr>
              <a:t> </a:t>
            </a:r>
            <a:r>
              <a:rPr sz="900" spc="-8" dirty="0">
                <a:latin typeface="Calibri"/>
                <a:cs typeface="Calibri"/>
              </a:rPr>
              <a:t>N</a:t>
            </a:r>
            <a:r>
              <a:rPr sz="900" dirty="0">
                <a:latin typeface="Calibri"/>
                <a:cs typeface="Calibri"/>
              </a:rPr>
              <a:t>a</a:t>
            </a:r>
            <a:r>
              <a:rPr sz="900" spc="-4" dirty="0">
                <a:latin typeface="Calibri"/>
                <a:cs typeface="Calibri"/>
              </a:rPr>
              <a:t>t</a:t>
            </a:r>
            <a:r>
              <a:rPr sz="900" dirty="0">
                <a:latin typeface="Calibri"/>
                <a:cs typeface="Calibri"/>
              </a:rPr>
              <a:t>i</a:t>
            </a:r>
            <a:r>
              <a:rPr sz="900" spc="-8" dirty="0">
                <a:latin typeface="Calibri"/>
                <a:cs typeface="Calibri"/>
              </a:rPr>
              <a:t>on</a:t>
            </a:r>
            <a:r>
              <a:rPr sz="900" dirty="0">
                <a:latin typeface="Calibri"/>
                <a:cs typeface="Calibri"/>
              </a:rPr>
              <a:t>al </a:t>
            </a:r>
            <a:r>
              <a:rPr sz="900" spc="-4" dirty="0">
                <a:latin typeface="Calibri"/>
                <a:cs typeface="Calibri"/>
              </a:rPr>
              <a:t>Q</a:t>
            </a:r>
            <a:r>
              <a:rPr sz="900" spc="-8" dirty="0">
                <a:latin typeface="Calibri"/>
                <a:cs typeface="Calibri"/>
              </a:rPr>
              <a:t>u</a:t>
            </a:r>
            <a:r>
              <a:rPr sz="900" dirty="0">
                <a:latin typeface="Calibri"/>
                <a:cs typeface="Calibri"/>
              </a:rPr>
              <a:t>ali</a:t>
            </a:r>
            <a:r>
              <a:rPr sz="900" spc="-12" dirty="0">
                <a:latin typeface="Calibri"/>
                <a:cs typeface="Calibri"/>
              </a:rPr>
              <a:t>t</a:t>
            </a:r>
            <a:r>
              <a:rPr sz="900" dirty="0">
                <a:latin typeface="Calibri"/>
                <a:cs typeface="Calibri"/>
              </a:rPr>
              <a:t>y </a:t>
            </a:r>
            <a:r>
              <a:rPr sz="900" spc="-4" dirty="0">
                <a:latin typeface="Calibri"/>
                <a:cs typeface="Calibri"/>
              </a:rPr>
              <a:t>C</a:t>
            </a:r>
            <a:r>
              <a:rPr sz="900" dirty="0">
                <a:latin typeface="Calibri"/>
                <a:cs typeface="Calibri"/>
              </a:rPr>
              <a:t>a</a:t>
            </a:r>
            <a:r>
              <a:rPr sz="900" spc="-8" dirty="0">
                <a:latin typeface="Calibri"/>
                <a:cs typeface="Calibri"/>
              </a:rPr>
              <a:t>mp</a:t>
            </a:r>
            <a:r>
              <a:rPr sz="900" dirty="0">
                <a:latin typeface="Calibri"/>
                <a:cs typeface="Calibri"/>
              </a:rPr>
              <a:t>aig</a:t>
            </a:r>
            <a:r>
              <a:rPr sz="900" spc="-8" dirty="0">
                <a:latin typeface="Calibri"/>
                <a:cs typeface="Calibri"/>
              </a:rPr>
              <a:t>n</a:t>
            </a:r>
            <a:r>
              <a:rPr sz="900" spc="-12" dirty="0">
                <a:latin typeface="Calibri"/>
                <a:cs typeface="Calibri"/>
              </a:rPr>
              <a:t>s</a:t>
            </a:r>
            <a:r>
              <a:rPr sz="900" dirty="0">
                <a:latin typeface="Calibri"/>
                <a:cs typeface="Calibri"/>
              </a:rPr>
              <a:t>? </a:t>
            </a:r>
            <a:r>
              <a:rPr sz="900" spc="-8" dirty="0">
                <a:latin typeface="Calibri"/>
                <a:cs typeface="Calibri"/>
              </a:rPr>
              <a:t>V</a:t>
            </a:r>
            <a:r>
              <a:rPr sz="900" dirty="0">
                <a:latin typeface="Calibri"/>
                <a:cs typeface="Calibri"/>
              </a:rPr>
              <a:t>ie</a:t>
            </a:r>
            <a:r>
              <a:rPr sz="900" spc="4" dirty="0">
                <a:latin typeface="Calibri"/>
                <a:cs typeface="Calibri"/>
              </a:rPr>
              <a:t>w</a:t>
            </a:r>
            <a:r>
              <a:rPr sz="900" dirty="0">
                <a:latin typeface="Calibri"/>
                <a:cs typeface="Calibri"/>
              </a:rPr>
              <a:t>s</a:t>
            </a:r>
            <a:r>
              <a:rPr sz="900" spc="-16" dirty="0">
                <a:latin typeface="Calibri"/>
                <a:cs typeface="Calibri"/>
              </a:rPr>
              <a:t> </a:t>
            </a:r>
            <a:r>
              <a:rPr sz="900" spc="4" dirty="0">
                <a:latin typeface="Calibri"/>
                <a:cs typeface="Calibri"/>
              </a:rPr>
              <a:t>f</a:t>
            </a:r>
            <a:r>
              <a:rPr sz="900" dirty="0">
                <a:latin typeface="Calibri"/>
                <a:cs typeface="Calibri"/>
              </a:rPr>
              <a:t>r</a:t>
            </a:r>
            <a:r>
              <a:rPr sz="900" spc="-8" dirty="0">
                <a:latin typeface="Calibri"/>
                <a:cs typeface="Calibri"/>
              </a:rPr>
              <a:t>o</a:t>
            </a:r>
            <a:r>
              <a:rPr sz="900" dirty="0">
                <a:latin typeface="Calibri"/>
                <a:cs typeface="Calibri"/>
              </a:rPr>
              <a:t>m</a:t>
            </a:r>
            <a:r>
              <a:rPr sz="900" spc="-12" dirty="0">
                <a:latin typeface="Calibri"/>
                <a:cs typeface="Calibri"/>
              </a:rPr>
              <a:t> </a:t>
            </a:r>
            <a:r>
              <a:rPr sz="900" spc="-4" dirty="0">
                <a:latin typeface="Calibri"/>
                <a:cs typeface="Calibri"/>
              </a:rPr>
              <a:t>t</a:t>
            </a:r>
            <a:r>
              <a:rPr sz="900" spc="4" dirty="0">
                <a:latin typeface="Calibri"/>
                <a:cs typeface="Calibri"/>
              </a:rPr>
              <a:t>h</a:t>
            </a:r>
            <a:r>
              <a:rPr sz="900" dirty="0">
                <a:latin typeface="Calibri"/>
                <a:cs typeface="Calibri"/>
              </a:rPr>
              <a:t>e</a:t>
            </a:r>
            <a:r>
              <a:rPr sz="900" spc="-12" dirty="0">
                <a:latin typeface="Calibri"/>
                <a:cs typeface="Calibri"/>
              </a:rPr>
              <a:t> </a:t>
            </a:r>
            <a:r>
              <a:rPr sz="900" dirty="0">
                <a:latin typeface="Calibri"/>
                <a:cs typeface="Calibri"/>
              </a:rPr>
              <a:t>F</a:t>
            </a:r>
            <a:r>
              <a:rPr sz="900" spc="-8" dirty="0">
                <a:latin typeface="Calibri"/>
                <a:cs typeface="Calibri"/>
              </a:rPr>
              <a:t>i</a:t>
            </a:r>
            <a:r>
              <a:rPr sz="900" dirty="0">
                <a:latin typeface="Calibri"/>
                <a:cs typeface="Calibri"/>
              </a:rPr>
              <a:t>eld W</a:t>
            </a:r>
            <a:r>
              <a:rPr sz="900" spc="-8" dirty="0">
                <a:latin typeface="Calibri"/>
                <a:cs typeface="Calibri"/>
              </a:rPr>
              <a:t>h</a:t>
            </a:r>
            <a:r>
              <a:rPr sz="900" dirty="0">
                <a:latin typeface="Calibri"/>
                <a:cs typeface="Calibri"/>
              </a:rPr>
              <a:t>at</a:t>
            </a:r>
            <a:r>
              <a:rPr sz="900" spc="-8" dirty="0">
                <a:latin typeface="Calibri"/>
                <a:cs typeface="Calibri"/>
              </a:rPr>
              <a:t> </a:t>
            </a:r>
            <a:r>
              <a:rPr sz="900" spc="-4" dirty="0">
                <a:latin typeface="Calibri"/>
                <a:cs typeface="Calibri"/>
              </a:rPr>
              <a:t>I</a:t>
            </a:r>
            <a:r>
              <a:rPr sz="900" dirty="0">
                <a:latin typeface="Calibri"/>
                <a:cs typeface="Calibri"/>
              </a:rPr>
              <a:t>s </a:t>
            </a:r>
            <a:r>
              <a:rPr sz="900" spc="-4" dirty="0">
                <a:latin typeface="Calibri"/>
                <a:cs typeface="Calibri"/>
              </a:rPr>
              <a:t>t</a:t>
            </a:r>
            <a:r>
              <a:rPr sz="900" spc="-8" dirty="0">
                <a:latin typeface="Calibri"/>
                <a:cs typeface="Calibri"/>
              </a:rPr>
              <a:t>h</a:t>
            </a:r>
            <a:r>
              <a:rPr sz="900" dirty="0">
                <a:latin typeface="Calibri"/>
                <a:cs typeface="Calibri"/>
              </a:rPr>
              <a:t>e</a:t>
            </a:r>
            <a:r>
              <a:rPr sz="900" spc="-4" dirty="0">
                <a:latin typeface="Calibri"/>
                <a:cs typeface="Calibri"/>
              </a:rPr>
              <a:t> </a:t>
            </a:r>
            <a:r>
              <a:rPr sz="900" spc="-8" dirty="0">
                <a:latin typeface="Calibri"/>
                <a:cs typeface="Calibri"/>
              </a:rPr>
              <a:t>E</a:t>
            </a:r>
            <a:r>
              <a:rPr sz="900" spc="4" dirty="0">
                <a:latin typeface="Calibri"/>
                <a:cs typeface="Calibri"/>
              </a:rPr>
              <a:t>x</a:t>
            </a:r>
            <a:r>
              <a:rPr sz="900" spc="-8" dirty="0">
                <a:latin typeface="Calibri"/>
                <a:cs typeface="Calibri"/>
              </a:rPr>
              <a:t>p</a:t>
            </a:r>
            <a:r>
              <a:rPr sz="900" dirty="0">
                <a:latin typeface="Calibri"/>
                <a:cs typeface="Calibri"/>
              </a:rPr>
              <a:t>erie</a:t>
            </a:r>
            <a:r>
              <a:rPr sz="900" spc="-8" dirty="0">
                <a:latin typeface="Calibri"/>
                <a:cs typeface="Calibri"/>
              </a:rPr>
              <a:t>n</a:t>
            </a:r>
            <a:r>
              <a:rPr sz="900" spc="-4" dirty="0">
                <a:latin typeface="Calibri"/>
                <a:cs typeface="Calibri"/>
              </a:rPr>
              <a:t>c</a:t>
            </a:r>
            <a:r>
              <a:rPr sz="900" dirty="0">
                <a:latin typeface="Calibri"/>
                <a:cs typeface="Calibri"/>
              </a:rPr>
              <a:t>e</a:t>
            </a:r>
            <a:r>
              <a:rPr sz="900" spc="-12" dirty="0">
                <a:latin typeface="Calibri"/>
                <a:cs typeface="Calibri"/>
              </a:rPr>
              <a:t> </a:t>
            </a:r>
            <a:r>
              <a:rPr sz="900" spc="-8" dirty="0">
                <a:latin typeface="Calibri"/>
                <a:cs typeface="Calibri"/>
              </a:rPr>
              <a:t>o</a:t>
            </a:r>
            <a:r>
              <a:rPr sz="900" dirty="0">
                <a:latin typeface="Calibri"/>
                <a:cs typeface="Calibri"/>
              </a:rPr>
              <a:t>f</a:t>
            </a:r>
            <a:r>
              <a:rPr sz="900" spc="-12" dirty="0">
                <a:latin typeface="Calibri"/>
                <a:cs typeface="Calibri"/>
              </a:rPr>
              <a:t> </a:t>
            </a:r>
            <a:r>
              <a:rPr sz="900" spc="4" dirty="0">
                <a:latin typeface="Calibri"/>
                <a:cs typeface="Calibri"/>
              </a:rPr>
              <a:t>N</a:t>
            </a:r>
            <a:r>
              <a:rPr sz="900" dirty="0">
                <a:latin typeface="Calibri"/>
                <a:cs typeface="Calibri"/>
              </a:rPr>
              <a:t>a</a:t>
            </a:r>
            <a:r>
              <a:rPr sz="900" spc="-4" dirty="0">
                <a:latin typeface="Calibri"/>
                <a:cs typeface="Calibri"/>
              </a:rPr>
              <a:t>t</a:t>
            </a:r>
            <a:r>
              <a:rPr sz="900" spc="-8" dirty="0">
                <a:latin typeface="Calibri"/>
                <a:cs typeface="Calibri"/>
              </a:rPr>
              <a:t>i</a:t>
            </a:r>
            <a:r>
              <a:rPr sz="900" dirty="0">
                <a:latin typeface="Calibri"/>
                <a:cs typeface="Calibri"/>
              </a:rPr>
              <a:t>o</a:t>
            </a:r>
            <a:r>
              <a:rPr sz="900" spc="-8" dirty="0">
                <a:latin typeface="Calibri"/>
                <a:cs typeface="Calibri"/>
              </a:rPr>
              <a:t>n</a:t>
            </a:r>
            <a:r>
              <a:rPr sz="900" dirty="0">
                <a:latin typeface="Calibri"/>
                <a:cs typeface="Calibri"/>
              </a:rPr>
              <a:t>al</a:t>
            </a:r>
            <a:r>
              <a:rPr sz="900" spc="-20" dirty="0">
                <a:latin typeface="Calibri"/>
                <a:cs typeface="Calibri"/>
              </a:rPr>
              <a:t> </a:t>
            </a:r>
            <a:r>
              <a:rPr sz="900" spc="-4" dirty="0">
                <a:latin typeface="Calibri"/>
                <a:cs typeface="Calibri"/>
              </a:rPr>
              <a:t>Q</a:t>
            </a:r>
            <a:r>
              <a:rPr sz="900" spc="-8" dirty="0">
                <a:latin typeface="Calibri"/>
                <a:cs typeface="Calibri"/>
              </a:rPr>
              <a:t>u</a:t>
            </a:r>
            <a:r>
              <a:rPr sz="900" dirty="0">
                <a:latin typeface="Calibri"/>
                <a:cs typeface="Calibri"/>
              </a:rPr>
              <a:t>al</a:t>
            </a:r>
            <a:r>
              <a:rPr sz="900" spc="-8" dirty="0">
                <a:latin typeface="Calibri"/>
                <a:cs typeface="Calibri"/>
              </a:rPr>
              <a:t>i</a:t>
            </a:r>
            <a:r>
              <a:rPr sz="900" spc="-4" dirty="0">
                <a:latin typeface="Calibri"/>
                <a:cs typeface="Calibri"/>
              </a:rPr>
              <a:t>t</a:t>
            </a:r>
            <a:r>
              <a:rPr sz="900" dirty="0">
                <a:latin typeface="Calibri"/>
                <a:cs typeface="Calibri"/>
              </a:rPr>
              <a:t>y</a:t>
            </a:r>
            <a:r>
              <a:rPr sz="900" spc="-8" dirty="0">
                <a:latin typeface="Calibri"/>
                <a:cs typeface="Calibri"/>
              </a:rPr>
              <a:t> </a:t>
            </a:r>
            <a:r>
              <a:rPr sz="900" spc="4" dirty="0">
                <a:latin typeface="Calibri"/>
                <a:cs typeface="Calibri"/>
              </a:rPr>
              <a:t>C</a:t>
            </a:r>
            <a:r>
              <a:rPr sz="900" spc="-8" dirty="0">
                <a:latin typeface="Calibri"/>
                <a:cs typeface="Calibri"/>
              </a:rPr>
              <a:t>a</a:t>
            </a:r>
            <a:r>
              <a:rPr sz="900" dirty="0">
                <a:latin typeface="Calibri"/>
                <a:cs typeface="Calibri"/>
              </a:rPr>
              <a:t>m</a:t>
            </a:r>
            <a:r>
              <a:rPr sz="900" spc="-8" dirty="0">
                <a:latin typeface="Calibri"/>
                <a:cs typeface="Calibri"/>
              </a:rPr>
              <a:t>p</a:t>
            </a:r>
            <a:r>
              <a:rPr sz="900" dirty="0">
                <a:latin typeface="Calibri"/>
                <a:cs typeface="Calibri"/>
              </a:rPr>
              <a:t>ai</a:t>
            </a:r>
            <a:r>
              <a:rPr sz="900" spc="-12" dirty="0">
                <a:latin typeface="Calibri"/>
                <a:cs typeface="Calibri"/>
              </a:rPr>
              <a:t>g</a:t>
            </a:r>
            <a:r>
              <a:rPr sz="900" spc="4" dirty="0">
                <a:latin typeface="Calibri"/>
                <a:cs typeface="Calibri"/>
              </a:rPr>
              <a:t>n</a:t>
            </a:r>
            <a:r>
              <a:rPr sz="900" spc="-12" dirty="0">
                <a:latin typeface="Calibri"/>
                <a:cs typeface="Calibri"/>
              </a:rPr>
              <a:t>s</a:t>
            </a:r>
            <a:r>
              <a:rPr sz="900" spc="4" dirty="0">
                <a:latin typeface="Calibri"/>
                <a:cs typeface="Calibri"/>
              </a:rPr>
              <a:t>?</a:t>
            </a:r>
            <a:r>
              <a:rPr sz="900" dirty="0">
                <a:latin typeface="Calibri"/>
                <a:cs typeface="Calibri"/>
              </a:rPr>
              <a:t>.</a:t>
            </a:r>
            <a:r>
              <a:rPr sz="900" spc="-12" dirty="0">
                <a:latin typeface="Calibri"/>
                <a:cs typeface="Calibri"/>
              </a:rPr>
              <a:t> </a:t>
            </a:r>
            <a:r>
              <a:rPr sz="900" spc="-84" dirty="0">
                <a:latin typeface="Times New Roman"/>
                <a:cs typeface="Times New Roman"/>
              </a:rPr>
              <a:t>H</a:t>
            </a:r>
            <a:r>
              <a:rPr sz="900" spc="20" dirty="0">
                <a:latin typeface="Times New Roman"/>
                <a:cs typeface="Times New Roman"/>
              </a:rPr>
              <a:t>e</a:t>
            </a:r>
            <a:r>
              <a:rPr sz="900" spc="52" dirty="0">
                <a:latin typeface="Times New Roman"/>
                <a:cs typeface="Times New Roman"/>
              </a:rPr>
              <a:t>a</a:t>
            </a:r>
            <a:r>
              <a:rPr sz="900" spc="-44" dirty="0">
                <a:latin typeface="Times New Roman"/>
                <a:cs typeface="Times New Roman"/>
              </a:rPr>
              <a:t>l</a:t>
            </a:r>
            <a:r>
              <a:rPr sz="900" spc="40" dirty="0">
                <a:latin typeface="Times New Roman"/>
                <a:cs typeface="Times New Roman"/>
              </a:rPr>
              <a:t>t</a:t>
            </a:r>
            <a:r>
              <a:rPr sz="900" spc="12" dirty="0">
                <a:latin typeface="Times New Roman"/>
                <a:cs typeface="Times New Roman"/>
              </a:rPr>
              <a:t>h</a:t>
            </a:r>
            <a:r>
              <a:rPr sz="900" spc="-36" dirty="0">
                <a:latin typeface="Times New Roman"/>
                <a:cs typeface="Times New Roman"/>
              </a:rPr>
              <a:t> </a:t>
            </a:r>
            <a:r>
              <a:rPr sz="900" spc="-96" dirty="0">
                <a:latin typeface="Times New Roman"/>
                <a:cs typeface="Times New Roman"/>
              </a:rPr>
              <a:t>S</a:t>
            </a:r>
            <a:r>
              <a:rPr sz="900" spc="28" dirty="0">
                <a:latin typeface="Times New Roman"/>
                <a:cs typeface="Times New Roman"/>
              </a:rPr>
              <a:t>e</a:t>
            </a:r>
            <a:r>
              <a:rPr sz="900" spc="4" dirty="0">
                <a:latin typeface="Times New Roman"/>
                <a:cs typeface="Times New Roman"/>
              </a:rPr>
              <a:t>r</a:t>
            </a:r>
            <a:r>
              <a:rPr sz="900" spc="-56" dirty="0">
                <a:latin typeface="Times New Roman"/>
                <a:cs typeface="Times New Roman"/>
              </a:rPr>
              <a:t>v</a:t>
            </a:r>
            <a:r>
              <a:rPr sz="900" spc="-44" dirty="0">
                <a:latin typeface="Times New Roman"/>
                <a:cs typeface="Times New Roman"/>
              </a:rPr>
              <a:t>i</a:t>
            </a:r>
            <a:r>
              <a:rPr sz="900" spc="-24" dirty="0">
                <a:latin typeface="Times New Roman"/>
                <a:cs typeface="Times New Roman"/>
              </a:rPr>
              <a:t>c</a:t>
            </a:r>
            <a:r>
              <a:rPr sz="900" spc="28" dirty="0">
                <a:latin typeface="Times New Roman"/>
                <a:cs typeface="Times New Roman"/>
              </a:rPr>
              <a:t>e</a:t>
            </a:r>
            <a:r>
              <a:rPr sz="900" dirty="0">
                <a:latin typeface="Times New Roman"/>
                <a:cs typeface="Times New Roman"/>
              </a:rPr>
              <a:t>s</a:t>
            </a:r>
            <a:r>
              <a:rPr sz="900" spc="-44" dirty="0">
                <a:latin typeface="Times New Roman"/>
                <a:cs typeface="Times New Roman"/>
              </a:rPr>
              <a:t> </a:t>
            </a:r>
            <a:r>
              <a:rPr sz="900" spc="-112" dirty="0">
                <a:latin typeface="Times New Roman"/>
                <a:cs typeface="Times New Roman"/>
              </a:rPr>
              <a:t>R</a:t>
            </a:r>
            <a:r>
              <a:rPr sz="900" spc="28" dirty="0">
                <a:latin typeface="Times New Roman"/>
                <a:cs typeface="Times New Roman"/>
              </a:rPr>
              <a:t>e</a:t>
            </a:r>
            <a:r>
              <a:rPr sz="900" dirty="0">
                <a:latin typeface="Times New Roman"/>
                <a:cs typeface="Times New Roman"/>
              </a:rPr>
              <a:t>s</a:t>
            </a:r>
            <a:r>
              <a:rPr sz="900" spc="20" dirty="0">
                <a:latin typeface="Times New Roman"/>
                <a:cs typeface="Times New Roman"/>
              </a:rPr>
              <a:t>e</a:t>
            </a:r>
            <a:r>
              <a:rPr sz="900" spc="60" dirty="0">
                <a:latin typeface="Times New Roman"/>
                <a:cs typeface="Times New Roman"/>
              </a:rPr>
              <a:t>a</a:t>
            </a:r>
            <a:r>
              <a:rPr sz="900" spc="4" dirty="0">
                <a:latin typeface="Times New Roman"/>
                <a:cs typeface="Times New Roman"/>
              </a:rPr>
              <a:t>r</a:t>
            </a:r>
            <a:r>
              <a:rPr sz="900" spc="-24" dirty="0">
                <a:latin typeface="Times New Roman"/>
                <a:cs typeface="Times New Roman"/>
              </a:rPr>
              <a:t>c</a:t>
            </a:r>
            <a:r>
              <a:rPr sz="900" spc="4" dirty="0">
                <a:latin typeface="Times New Roman"/>
                <a:cs typeface="Times New Roman"/>
              </a:rPr>
              <a:t>h</a:t>
            </a:r>
            <a:r>
              <a:rPr sz="900" dirty="0">
                <a:latin typeface="Calibri"/>
                <a:cs typeface="Calibri"/>
              </a:rPr>
              <a:t>,</a:t>
            </a:r>
            <a:r>
              <a:rPr sz="900" spc="-8" dirty="0">
                <a:latin typeface="Calibri"/>
                <a:cs typeface="Calibri"/>
              </a:rPr>
              <a:t> </a:t>
            </a:r>
            <a:r>
              <a:rPr sz="900" spc="4" dirty="0">
                <a:latin typeface="Times New Roman"/>
                <a:cs typeface="Times New Roman"/>
              </a:rPr>
              <a:t>4</a:t>
            </a:r>
            <a:r>
              <a:rPr sz="900" spc="8" dirty="0">
                <a:latin typeface="Times New Roman"/>
                <a:cs typeface="Times New Roman"/>
              </a:rPr>
              <a:t>5</a:t>
            </a:r>
            <a:r>
              <a:rPr sz="900" spc="4" dirty="0">
                <a:latin typeface="Calibri"/>
                <a:cs typeface="Calibri"/>
              </a:rPr>
              <a:t>(</a:t>
            </a:r>
            <a:r>
              <a:rPr sz="900" dirty="0">
                <a:latin typeface="Calibri"/>
                <a:cs typeface="Calibri"/>
              </a:rPr>
              <a:t>6</a:t>
            </a:r>
            <a:r>
              <a:rPr sz="900" spc="-8" dirty="0">
                <a:latin typeface="Calibri"/>
                <a:cs typeface="Calibri"/>
              </a:rPr>
              <a:t>p</a:t>
            </a:r>
            <a:r>
              <a:rPr sz="900" dirty="0">
                <a:latin typeface="Calibri"/>
                <a:cs typeface="Calibri"/>
              </a:rPr>
              <a:t>1</a:t>
            </a:r>
            <a:r>
              <a:rPr sz="900" spc="4" dirty="0">
                <a:latin typeface="Calibri"/>
                <a:cs typeface="Calibri"/>
              </a:rPr>
              <a:t>)</a:t>
            </a:r>
            <a:r>
              <a:rPr sz="900" dirty="0">
                <a:latin typeface="Calibri"/>
                <a:cs typeface="Calibri"/>
              </a:rPr>
              <a:t>,</a:t>
            </a:r>
            <a:r>
              <a:rPr sz="900" spc="-40" dirty="0">
                <a:latin typeface="Calibri"/>
                <a:cs typeface="Calibri"/>
              </a:rPr>
              <a:t> </a:t>
            </a:r>
            <a:r>
              <a:rPr sz="900" dirty="0">
                <a:latin typeface="Calibri"/>
                <a:cs typeface="Calibri"/>
              </a:rPr>
              <a:t>16</a:t>
            </a:r>
            <a:r>
              <a:rPr sz="900" spc="8" dirty="0">
                <a:latin typeface="Calibri"/>
                <a:cs typeface="Calibri"/>
              </a:rPr>
              <a:t>5</a:t>
            </a:r>
            <a:r>
              <a:rPr sz="900" dirty="0">
                <a:latin typeface="Calibri"/>
                <a:cs typeface="Calibri"/>
              </a:rPr>
              <a:t>1</a:t>
            </a:r>
            <a:r>
              <a:rPr sz="900" spc="-8" dirty="0">
                <a:latin typeface="Calibri"/>
                <a:cs typeface="Calibri"/>
              </a:rPr>
              <a:t>-</a:t>
            </a:r>
            <a:r>
              <a:rPr sz="900" dirty="0">
                <a:latin typeface="Calibri"/>
                <a:cs typeface="Calibri"/>
              </a:rPr>
              <a:t>1</a:t>
            </a:r>
            <a:r>
              <a:rPr sz="900" spc="8" dirty="0">
                <a:latin typeface="Calibri"/>
                <a:cs typeface="Calibri"/>
              </a:rPr>
              <a:t>6</a:t>
            </a:r>
            <a:r>
              <a:rPr sz="900" dirty="0">
                <a:latin typeface="Calibri"/>
                <a:cs typeface="Calibri"/>
              </a:rPr>
              <a:t>69.</a:t>
            </a:r>
          </a:p>
        </p:txBody>
      </p:sp>
      <p:sp>
        <p:nvSpPr>
          <p:cNvPr id="6" name="object 6"/>
          <p:cNvSpPr/>
          <p:nvPr/>
        </p:nvSpPr>
        <p:spPr>
          <a:xfrm>
            <a:off x="1828800" y="304838"/>
            <a:ext cx="6781800" cy="4191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280432" y="1598238"/>
            <a:ext cx="2071914" cy="2400657"/>
          </a:xfrm>
          <a:prstGeom prst="rect">
            <a:avLst/>
          </a:prstGeom>
          <a:solidFill>
            <a:schemeClr val="bg1">
              <a:lumMod val="85000"/>
            </a:schemeClr>
          </a:solidFill>
          <a:ln>
            <a:noFill/>
            <a:prstDash val="lgDash"/>
          </a:ln>
        </p:spPr>
        <p:txBody>
          <a:bodyPr vert="horz" wrap="square" lIns="0" tIns="0" rIns="0" bIns="0" rtlCol="0">
            <a:spAutoFit/>
          </a:bodyPr>
          <a:lstStyle/>
          <a:p>
            <a:pPr marL="10175" algn="ctr">
              <a:tabLst>
                <a:tab pos="240136" algn="l"/>
              </a:tabLst>
            </a:pPr>
            <a:r>
              <a:rPr lang="en-US" sz="1300" b="1" spc="-16" dirty="0">
                <a:latin typeface="Calibri" panose="020F0502020204030204" pitchFamily="34" charset="0"/>
                <a:cs typeface="Calibri" panose="020F0502020204030204" pitchFamily="34" charset="0"/>
              </a:rPr>
              <a:t>*Key characteristics of a successful  QI program</a:t>
            </a:r>
          </a:p>
          <a:p>
            <a:pPr marL="239627" indent="-229452">
              <a:buFont typeface="Times New Roman"/>
              <a:buChar char="•"/>
              <a:tabLst>
                <a:tab pos="240136" algn="l"/>
              </a:tabLst>
            </a:pPr>
            <a:endParaRPr lang="en-US" sz="13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300" dirty="0">
                <a:latin typeface="Calibri" panose="020F0502020204030204" pitchFamily="34" charset="0"/>
                <a:cs typeface="Calibri" panose="020F0502020204030204" pitchFamily="34" charset="0"/>
              </a:rPr>
              <a:t>I</a:t>
            </a:r>
            <a:r>
              <a:rPr sz="1300" spc="-28" dirty="0">
                <a:latin typeface="Calibri" panose="020F0502020204030204" pitchFamily="34" charset="0"/>
                <a:cs typeface="Calibri" panose="020F0502020204030204" pitchFamily="34" charset="0"/>
              </a:rPr>
              <a:t>n</a:t>
            </a:r>
            <a:r>
              <a:rPr sz="1300" dirty="0">
                <a:latin typeface="Calibri" panose="020F0502020204030204" pitchFamily="34" charset="0"/>
                <a:cs typeface="Calibri" panose="020F0502020204030204" pitchFamily="34" charset="0"/>
              </a:rPr>
              <a:t>f</a:t>
            </a:r>
            <a:r>
              <a:rPr sz="1300" spc="4" dirty="0">
                <a:latin typeface="Calibri" panose="020F0502020204030204" pitchFamily="34" charset="0"/>
                <a:cs typeface="Calibri" panose="020F0502020204030204" pitchFamily="34" charset="0"/>
              </a:rPr>
              <a:t>l</a:t>
            </a:r>
            <a:r>
              <a:rPr sz="1300" spc="-16" dirty="0">
                <a:latin typeface="Calibri" panose="020F0502020204030204" pitchFamily="34" charset="0"/>
                <a:cs typeface="Calibri" panose="020F0502020204030204" pitchFamily="34" charset="0"/>
              </a:rPr>
              <a:t>u</a:t>
            </a:r>
            <a:r>
              <a:rPr sz="1300" spc="-8" dirty="0">
                <a:latin typeface="Calibri" panose="020F0502020204030204" pitchFamily="34" charset="0"/>
                <a:cs typeface="Calibri" panose="020F0502020204030204" pitchFamily="34" charset="0"/>
              </a:rPr>
              <a:t>e</a:t>
            </a:r>
            <a:r>
              <a:rPr sz="1300" spc="-16" dirty="0">
                <a:latin typeface="Calibri" panose="020F0502020204030204" pitchFamily="34" charset="0"/>
                <a:cs typeface="Calibri" panose="020F0502020204030204" pitchFamily="34" charset="0"/>
              </a:rPr>
              <a:t>n</a:t>
            </a:r>
            <a:r>
              <a:rPr sz="1300" spc="-4" dirty="0">
                <a:latin typeface="Calibri" panose="020F0502020204030204" pitchFamily="34" charset="0"/>
                <a:cs typeface="Calibri" panose="020F0502020204030204" pitchFamily="34" charset="0"/>
              </a:rPr>
              <a:t>tial</a:t>
            </a:r>
            <a:endParaRPr sz="13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300" spc="-12" dirty="0">
                <a:latin typeface="Calibri" panose="020F0502020204030204" pitchFamily="34" charset="0"/>
                <a:cs typeface="Calibri" panose="020F0502020204030204" pitchFamily="34" charset="0"/>
              </a:rPr>
              <a:t>C</a:t>
            </a:r>
            <a:r>
              <a:rPr sz="1300" spc="-32" dirty="0">
                <a:latin typeface="Calibri" panose="020F0502020204030204" pitchFamily="34" charset="0"/>
                <a:cs typeface="Calibri" panose="020F0502020204030204" pitchFamily="34" charset="0"/>
              </a:rPr>
              <a:t>r</a:t>
            </a:r>
            <a:r>
              <a:rPr sz="1300" spc="-8" dirty="0">
                <a:latin typeface="Calibri" panose="020F0502020204030204" pitchFamily="34" charset="0"/>
                <a:cs typeface="Calibri" panose="020F0502020204030204" pitchFamily="34" charset="0"/>
              </a:rPr>
              <a:t>e</a:t>
            </a:r>
            <a:r>
              <a:rPr sz="1300" spc="-4" dirty="0">
                <a:latin typeface="Calibri" panose="020F0502020204030204" pitchFamily="34" charset="0"/>
                <a:cs typeface="Calibri" panose="020F0502020204030204" pitchFamily="34" charset="0"/>
              </a:rPr>
              <a:t>dib</a:t>
            </a:r>
            <a:r>
              <a:rPr lang="en-US" sz="1300" spc="-4" dirty="0">
                <a:latin typeface="Calibri" panose="020F0502020204030204" pitchFamily="34" charset="0"/>
                <a:cs typeface="Calibri" panose="020F0502020204030204" pitchFamily="34" charset="0"/>
              </a:rPr>
              <a:t>le</a:t>
            </a:r>
            <a:endParaRPr sz="1300" dirty="0">
              <a:latin typeface="Calibri" panose="020F0502020204030204" pitchFamily="34" charset="0"/>
              <a:cs typeface="Calibri" panose="020F0502020204030204" pitchFamily="34" charset="0"/>
            </a:endParaRPr>
          </a:p>
          <a:p>
            <a:pPr marL="238125" indent="-119063">
              <a:buFont typeface="Times New Roman"/>
              <a:buChar char="•"/>
              <a:tabLst>
                <a:tab pos="228600" algn="l"/>
              </a:tabLst>
            </a:pPr>
            <a:r>
              <a:rPr sz="1300" spc="-8" dirty="0">
                <a:latin typeface="Calibri" panose="020F0502020204030204" pitchFamily="34" charset="0"/>
                <a:cs typeface="Calibri" panose="020F0502020204030204" pitchFamily="34" charset="0"/>
              </a:rPr>
              <a:t>Sim</a:t>
            </a:r>
            <a:r>
              <a:rPr sz="1300" spc="-4" dirty="0">
                <a:latin typeface="Calibri" panose="020F0502020204030204" pitchFamily="34" charset="0"/>
                <a:cs typeface="Calibri" panose="020F0502020204030204" pitchFamily="34" charset="0"/>
              </a:rPr>
              <a:t>p</a:t>
            </a:r>
            <a:r>
              <a:rPr sz="1300" spc="-8" dirty="0">
                <a:latin typeface="Calibri" panose="020F0502020204030204" pitchFamily="34" charset="0"/>
                <a:cs typeface="Calibri" panose="020F0502020204030204" pitchFamily="34" charset="0"/>
              </a:rPr>
              <a:t>le</a:t>
            </a:r>
            <a:endParaRPr sz="1300" dirty="0">
              <a:latin typeface="Calibri" panose="020F0502020204030204" pitchFamily="34" charset="0"/>
              <a:cs typeface="Calibri" panose="020F0502020204030204" pitchFamily="34" charset="0"/>
            </a:endParaRPr>
          </a:p>
          <a:p>
            <a:pPr marL="238125" marR="156190" indent="-119063">
              <a:buFont typeface="Times New Roman"/>
              <a:buChar char="•"/>
              <a:tabLst>
                <a:tab pos="228600" algn="l"/>
              </a:tabLst>
            </a:pPr>
            <a:r>
              <a:rPr sz="1300" dirty="0">
                <a:latin typeface="Calibri" panose="020F0502020204030204" pitchFamily="34" charset="0"/>
                <a:cs typeface="Calibri" panose="020F0502020204030204" pitchFamily="34" charset="0"/>
              </a:rPr>
              <a:t>Strategic</a:t>
            </a:r>
            <a:r>
              <a:rPr lang="en-US" sz="1300" dirty="0">
                <a:latin typeface="Calibri" panose="020F0502020204030204" pitchFamily="34" charset="0"/>
                <a:cs typeface="Calibri" panose="020F0502020204030204" pitchFamily="34" charset="0"/>
              </a:rPr>
              <a:t>ally aligned </a:t>
            </a:r>
            <a:r>
              <a:rPr sz="1300" dirty="0">
                <a:latin typeface="Calibri" panose="020F0502020204030204" pitchFamily="34" charset="0"/>
                <a:cs typeface="Calibri" panose="020F0502020204030204" pitchFamily="34" charset="0"/>
              </a:rPr>
              <a:t>for participant</a:t>
            </a:r>
            <a:endParaRPr lang="en-US" sz="1300" dirty="0">
              <a:latin typeface="Calibri" panose="020F0502020204030204" pitchFamily="34" charset="0"/>
              <a:cs typeface="Calibri" panose="020F0502020204030204" pitchFamily="34" charset="0"/>
            </a:endParaRPr>
          </a:p>
          <a:p>
            <a:pPr marL="238125" marR="4070" indent="-119063">
              <a:buFont typeface="Times New Roman"/>
              <a:buChar char="•"/>
              <a:tabLst>
                <a:tab pos="228600" algn="l"/>
              </a:tabLst>
            </a:pPr>
            <a:r>
              <a:rPr lang="en-US" sz="1300" dirty="0">
                <a:latin typeface="Calibri" panose="020F0502020204030204" pitchFamily="34" charset="0"/>
                <a:cs typeface="Calibri" panose="020F0502020204030204" pitchFamily="34" charset="0"/>
              </a:rPr>
              <a:t>Offers p</a:t>
            </a:r>
            <a:r>
              <a:rPr sz="1300" dirty="0">
                <a:latin typeface="Calibri" panose="020F0502020204030204" pitchFamily="34" charset="0"/>
                <a:cs typeface="Calibri" panose="020F0502020204030204" pitchFamily="34" charset="0"/>
              </a:rPr>
              <a:t>ractical implementation tools</a:t>
            </a:r>
          </a:p>
          <a:p>
            <a:pPr marL="238125" indent="-119063">
              <a:buFont typeface="Times New Roman"/>
              <a:buChar char="•"/>
              <a:tabLst>
                <a:tab pos="228600" algn="l"/>
              </a:tabLst>
            </a:pPr>
            <a:r>
              <a:rPr lang="en-US" sz="1300" dirty="0">
                <a:latin typeface="Calibri" panose="020F0502020204030204" pitchFamily="34" charset="0"/>
                <a:cs typeface="Calibri" panose="020F0502020204030204" pitchFamily="34" charset="0"/>
              </a:rPr>
              <a:t>Offers </a:t>
            </a:r>
            <a:r>
              <a:rPr sz="1300" dirty="0">
                <a:latin typeface="Calibri" panose="020F0502020204030204" pitchFamily="34" charset="0"/>
                <a:cs typeface="Calibri" panose="020F0502020204030204" pitchFamily="34" charset="0"/>
              </a:rPr>
              <a:t>Networking</a:t>
            </a:r>
          </a:p>
          <a:p>
            <a:pPr marL="238125" indent="-119063">
              <a:buFont typeface="Times New Roman"/>
              <a:buChar char="•"/>
              <a:tabLst>
                <a:tab pos="228600" algn="l"/>
              </a:tabLst>
            </a:pPr>
            <a:r>
              <a:rPr lang="en-US" sz="1300" dirty="0">
                <a:latin typeface="Calibri" panose="020F0502020204030204" pitchFamily="34" charset="0"/>
                <a:cs typeface="Calibri" panose="020F0502020204030204" pitchFamily="34" charset="0"/>
              </a:rPr>
              <a:t>Sets </a:t>
            </a:r>
            <a:r>
              <a:rPr sz="1300" dirty="0">
                <a:latin typeface="Calibri" panose="020F0502020204030204" pitchFamily="34" charset="0"/>
                <a:cs typeface="Calibri" panose="020F0502020204030204" pitchFamily="34" charset="0"/>
              </a:rPr>
              <a:t>Attainable goals</a:t>
            </a:r>
          </a:p>
        </p:txBody>
      </p:sp>
      <p:sp>
        <p:nvSpPr>
          <p:cNvPr id="7" name="TextBox 6"/>
          <p:cNvSpPr txBox="1"/>
          <p:nvPr/>
        </p:nvSpPr>
        <p:spPr>
          <a:xfrm>
            <a:off x="2850053" y="647662"/>
            <a:ext cx="1721946" cy="400110"/>
          </a:xfrm>
          <a:prstGeom prst="rect">
            <a:avLst/>
          </a:prstGeom>
          <a:noFill/>
        </p:spPr>
        <p:txBody>
          <a:bodyPr wrap="none" rtlCol="0">
            <a:spAutoFit/>
          </a:bodyPr>
          <a:lstStyle/>
          <a:p>
            <a:pPr algn="r"/>
            <a:r>
              <a:rPr lang="en-US" sz="2000" b="1" dirty="0">
                <a:solidFill>
                  <a:srgbClr val="00B050"/>
                </a:solidFill>
                <a:latin typeface="Calibri" panose="020F0502020204030204" pitchFamily="34" charset="0"/>
                <a:cs typeface="Calibri" panose="020F0502020204030204" pitchFamily="34" charset="0"/>
              </a:rPr>
              <a:t>NCDR QI Need</a:t>
            </a:r>
          </a:p>
        </p:txBody>
      </p:sp>
      <p:sp>
        <p:nvSpPr>
          <p:cNvPr id="10" name="Bent Arrow 9"/>
          <p:cNvSpPr/>
          <p:nvPr/>
        </p:nvSpPr>
        <p:spPr>
          <a:xfrm rot="5400000">
            <a:off x="4664821" y="653641"/>
            <a:ext cx="602619" cy="788262"/>
          </a:xfrm>
          <a:prstGeom prst="bentArrow">
            <a:avLst>
              <a:gd name="adj1" fmla="val 25000"/>
              <a:gd name="adj2" fmla="val 1934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6534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FE184-09E7-49F7-A420-680FB73BFCFC}"/>
              </a:ext>
            </a:extLst>
          </p:cNvPr>
          <p:cNvSpPr txBox="1"/>
          <p:nvPr/>
        </p:nvSpPr>
        <p:spPr>
          <a:xfrm>
            <a:off x="7315200" y="4476750"/>
            <a:ext cx="1752600" cy="533400"/>
          </a:xfrm>
          <a:prstGeom prst="rect">
            <a:avLst/>
          </a:prstGeom>
          <a:solidFill>
            <a:schemeClr val="bg1"/>
          </a:solidFill>
          <a:ln>
            <a:noFill/>
          </a:ln>
        </p:spPr>
        <p:txBody>
          <a:bodyPr wrap="square" rtlCol="0">
            <a:spAutoFit/>
          </a:bodyPr>
          <a:lstStyle/>
          <a:p>
            <a:endParaRPr lang="en-US" dirty="0"/>
          </a:p>
        </p:txBody>
      </p:sp>
      <p:sp>
        <p:nvSpPr>
          <p:cNvPr id="2" name="Title 1">
            <a:extLst>
              <a:ext uri="{FF2B5EF4-FFF2-40B4-BE49-F238E27FC236}">
                <a16:creationId xmlns:a16="http://schemas.microsoft.com/office/drawing/2014/main" id="{1B0EA2FA-8EEB-474C-A5E7-3F639BECB3DC}"/>
              </a:ext>
            </a:extLst>
          </p:cNvPr>
          <p:cNvSpPr>
            <a:spLocks noGrp="1"/>
          </p:cNvSpPr>
          <p:nvPr>
            <p:ph type="title"/>
          </p:nvPr>
        </p:nvSpPr>
        <p:spPr>
          <a:xfrm>
            <a:off x="457200" y="-18473"/>
            <a:ext cx="8229600" cy="857250"/>
          </a:xfrm>
        </p:spPr>
        <p:txBody>
          <a:bodyPr/>
          <a:lstStyle/>
          <a:p>
            <a:pPr eaLnBrk="1" fontAlgn="t" hangingPunct="1"/>
            <a:br>
              <a:rPr lang="en-US" dirty="0"/>
            </a:br>
            <a:br>
              <a:rPr lang="en-US" dirty="0"/>
            </a:br>
            <a:r>
              <a:rPr lang="en-US" dirty="0"/>
              <a:t>Steering Committee Members</a:t>
            </a:r>
            <a:br>
              <a:rPr lang="en-US" dirty="0"/>
            </a:br>
            <a:br>
              <a:rPr lang="en-US" b="0" dirty="0"/>
            </a:br>
            <a:endParaRPr lang="en-US" dirty="0"/>
          </a:p>
        </p:txBody>
      </p:sp>
      <p:graphicFrame>
        <p:nvGraphicFramePr>
          <p:cNvPr id="4" name="Content Placeholder 3">
            <a:extLst>
              <a:ext uri="{FF2B5EF4-FFF2-40B4-BE49-F238E27FC236}">
                <a16:creationId xmlns:a16="http://schemas.microsoft.com/office/drawing/2014/main" id="{9F25743D-E22E-404A-8157-608F534B01DB}"/>
              </a:ext>
            </a:extLst>
          </p:cNvPr>
          <p:cNvGraphicFramePr>
            <a:graphicFrameLocks noGrp="1"/>
          </p:cNvGraphicFramePr>
          <p:nvPr>
            <p:ph idx="1"/>
            <p:extLst>
              <p:ext uri="{D42A27DB-BD31-4B8C-83A1-F6EECF244321}">
                <p14:modId xmlns:p14="http://schemas.microsoft.com/office/powerpoint/2010/main" val="1864291905"/>
              </p:ext>
            </p:extLst>
          </p:nvPr>
        </p:nvGraphicFramePr>
        <p:xfrm>
          <a:off x="304800" y="819150"/>
          <a:ext cx="8763000" cy="4340182"/>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3780655207"/>
                    </a:ext>
                  </a:extLst>
                </a:gridCol>
                <a:gridCol w="4724400">
                  <a:extLst>
                    <a:ext uri="{9D8B030D-6E8A-4147-A177-3AD203B41FA5}">
                      <a16:colId xmlns:a16="http://schemas.microsoft.com/office/drawing/2014/main" val="2841356079"/>
                    </a:ext>
                  </a:extLst>
                </a:gridCol>
              </a:tblGrid>
              <a:tr h="914400">
                <a:tc>
                  <a:txBody>
                    <a:bodyPr/>
                    <a:lstStyle/>
                    <a:p>
                      <a:pPr marL="0" marR="0">
                        <a:lnSpc>
                          <a:spcPct val="115000"/>
                        </a:lnSpc>
                        <a:spcBef>
                          <a:spcPts val="0"/>
                        </a:spcBef>
                        <a:spcAft>
                          <a:spcPts val="0"/>
                        </a:spcAft>
                      </a:pPr>
                      <a:r>
                        <a:rPr lang="en-US" sz="2200" dirty="0">
                          <a:solidFill>
                            <a:schemeClr val="accent5">
                              <a:lumMod val="50000"/>
                              <a:lumOff val="50000"/>
                            </a:schemeClr>
                          </a:solidFill>
                          <a:effectLst/>
                        </a:rPr>
                        <a:t>Andrea Price, MS, RCIS, CCA, CPHQ  </a:t>
                      </a:r>
                      <a:r>
                        <a:rPr lang="en-US" sz="2200"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Committee Chair</a:t>
                      </a: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rPr>
                        <a:t>Indiana University Health</a:t>
                      </a:r>
                      <a:endParaRPr lang="en-US" sz="2200" b="1"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04866333"/>
                  </a:ext>
                </a:extLst>
              </a:tr>
              <a:tr h="569763">
                <a:tc>
                  <a:txBody>
                    <a:bodyPr/>
                    <a:lstStyle/>
                    <a:p>
                      <a:pPr marL="0" marR="0">
                        <a:lnSpc>
                          <a:spcPct val="115000"/>
                        </a:lnSpc>
                        <a:spcBef>
                          <a:spcPts val="0"/>
                        </a:spcBef>
                        <a:spcAft>
                          <a:spcPts val="0"/>
                        </a:spcAft>
                      </a:pPr>
                      <a:r>
                        <a:rPr lang="en-US" sz="2200" dirty="0">
                          <a:solidFill>
                            <a:schemeClr val="accent5">
                              <a:lumMod val="50000"/>
                              <a:lumOff val="50000"/>
                            </a:schemeClr>
                          </a:solidFill>
                          <a:effectLst/>
                          <a:latin typeface="+mn-lt"/>
                          <a:ea typeface="Calibri" panose="020F0502020204030204" pitchFamily="34" charset="0"/>
                          <a:cs typeface="Times New Roman" panose="02020603050405020304" pitchFamily="18" charset="0"/>
                        </a:rPr>
                        <a:t>Amit Amin, MD, FACC </a:t>
                      </a: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latin typeface="+mn-lt"/>
                          <a:ea typeface="Calibri" panose="020F0502020204030204" pitchFamily="34" charset="0"/>
                          <a:cs typeface="Times New Roman" panose="02020603050405020304" pitchFamily="18" charset="0"/>
                        </a:rPr>
                        <a:t>Barnes Jewish Hospital</a:t>
                      </a:r>
                    </a:p>
                  </a:txBody>
                  <a:tcPr marL="68580" marR="68580" marT="0" marB="0">
                    <a:noFill/>
                  </a:tcPr>
                </a:tc>
                <a:extLst>
                  <a:ext uri="{0D108BD9-81ED-4DB2-BD59-A6C34878D82A}">
                    <a16:rowId xmlns:a16="http://schemas.microsoft.com/office/drawing/2014/main" val="3630973631"/>
                  </a:ext>
                </a:extLst>
              </a:tr>
              <a:tr h="497037">
                <a:tc>
                  <a:txBody>
                    <a:bodyPr/>
                    <a:lstStyle/>
                    <a:p>
                      <a:pPr marL="0" marR="0">
                        <a:lnSpc>
                          <a:spcPct val="115000"/>
                        </a:lnSpc>
                        <a:spcBef>
                          <a:spcPts val="0"/>
                        </a:spcBef>
                        <a:spcAft>
                          <a:spcPts val="0"/>
                        </a:spcAft>
                      </a:pPr>
                      <a:r>
                        <a:rPr lang="en-US" sz="2200" dirty="0">
                          <a:solidFill>
                            <a:schemeClr val="accent5">
                              <a:lumMod val="50000"/>
                              <a:lumOff val="50000"/>
                            </a:schemeClr>
                          </a:solidFill>
                          <a:effectLst/>
                          <a:latin typeface="+mn-lt"/>
                          <a:ea typeface="Calibri" panose="020F0502020204030204" pitchFamily="34" charset="0"/>
                          <a:cs typeface="Times New Roman" panose="02020603050405020304" pitchFamily="18" charset="0"/>
                        </a:rPr>
                        <a:t>Jon Jennings, RN</a:t>
                      </a: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latin typeface="+mn-lt"/>
                          <a:ea typeface="Calibri" panose="020F0502020204030204" pitchFamily="34" charset="0"/>
                          <a:cs typeface="Times New Roman" panose="02020603050405020304" pitchFamily="18" charset="0"/>
                        </a:rPr>
                        <a:t>HCA</a:t>
                      </a:r>
                    </a:p>
                  </a:txBody>
                  <a:tcPr marL="68580" marR="68580" marT="0" marB="0">
                    <a:noFill/>
                  </a:tcPr>
                </a:tc>
                <a:extLst>
                  <a:ext uri="{0D108BD9-81ED-4DB2-BD59-A6C34878D82A}">
                    <a16:rowId xmlns:a16="http://schemas.microsoft.com/office/drawing/2014/main" val="3994478243"/>
                  </a:ext>
                </a:extLst>
              </a:tr>
              <a:tr h="533400">
                <a:tc>
                  <a:txBody>
                    <a:bodyPr/>
                    <a:lstStyle/>
                    <a:p>
                      <a:pPr marL="0" marR="0">
                        <a:lnSpc>
                          <a:spcPct val="115000"/>
                        </a:lnSpc>
                        <a:spcBef>
                          <a:spcPts val="0"/>
                        </a:spcBef>
                        <a:spcAft>
                          <a:spcPts val="0"/>
                        </a:spcAft>
                      </a:pPr>
                      <a:r>
                        <a:rPr lang="en-US" sz="2200" dirty="0">
                          <a:solidFill>
                            <a:schemeClr val="accent5">
                              <a:lumMod val="50000"/>
                              <a:lumOff val="50000"/>
                            </a:schemeClr>
                          </a:solidFill>
                          <a:effectLst/>
                        </a:rPr>
                        <a:t>John Messenger, MD, FACC</a:t>
                      </a:r>
                      <a:endParaRPr lang="en-US" sz="2200"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rPr>
                        <a:t>University of Colorado Hospital</a:t>
                      </a:r>
                      <a:endParaRPr lang="en-US" sz="2200" b="1"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81107901"/>
                  </a:ext>
                </a:extLst>
              </a:tr>
              <a:tr h="533400">
                <a:tc>
                  <a:txBody>
                    <a:bodyPr/>
                    <a:lstStyle/>
                    <a:p>
                      <a:pPr marL="0" marR="0">
                        <a:lnSpc>
                          <a:spcPct val="115000"/>
                        </a:lnSpc>
                        <a:spcBef>
                          <a:spcPts val="0"/>
                        </a:spcBef>
                        <a:spcAft>
                          <a:spcPts val="0"/>
                        </a:spcAft>
                      </a:pPr>
                      <a:r>
                        <a:rPr lang="en-US" sz="2200" dirty="0">
                          <a:solidFill>
                            <a:schemeClr val="accent5">
                              <a:lumMod val="50000"/>
                              <a:lumOff val="50000"/>
                            </a:schemeClr>
                          </a:solidFill>
                          <a:effectLst/>
                        </a:rPr>
                        <a:t>Julie Miller, MD, FACC</a:t>
                      </a:r>
                      <a:endParaRPr lang="en-US" sz="2200"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rPr>
                        <a:t>Johns Hopkins Hospital</a:t>
                      </a:r>
                      <a:endParaRPr lang="en-US" sz="2200" b="1"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72362801"/>
                  </a:ext>
                </a:extLst>
              </a:tr>
              <a:tr h="533400">
                <a:tc>
                  <a:txBody>
                    <a:bodyPr/>
                    <a:lstStyle/>
                    <a:p>
                      <a:pPr marL="0" marR="0">
                        <a:lnSpc>
                          <a:spcPct val="115000"/>
                        </a:lnSpc>
                        <a:spcBef>
                          <a:spcPts val="0"/>
                        </a:spcBef>
                        <a:spcAft>
                          <a:spcPts val="0"/>
                        </a:spcAft>
                      </a:pPr>
                      <a:r>
                        <a:rPr lang="en-US" sz="2200" dirty="0">
                          <a:solidFill>
                            <a:schemeClr val="accent5">
                              <a:lumMod val="50000"/>
                              <a:lumOff val="50000"/>
                            </a:schemeClr>
                          </a:solidFill>
                          <a:effectLst/>
                        </a:rPr>
                        <a:t>Issam Moussa, MD, FACC</a:t>
                      </a:r>
                      <a:endParaRPr lang="en-US" sz="2200"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rPr>
                        <a:t>Robert Wood Johnson University Hospital</a:t>
                      </a:r>
                      <a:endParaRPr lang="en-US" sz="2200" b="1"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53103477"/>
                  </a:ext>
                </a:extLst>
              </a:tr>
              <a:tr h="545676">
                <a:tc>
                  <a:txBody>
                    <a:bodyPr/>
                    <a:lstStyle/>
                    <a:p>
                      <a:pPr marL="0" marR="0">
                        <a:lnSpc>
                          <a:spcPct val="115000"/>
                        </a:lnSpc>
                        <a:spcBef>
                          <a:spcPts val="0"/>
                        </a:spcBef>
                        <a:spcAft>
                          <a:spcPts val="0"/>
                        </a:spcAft>
                      </a:pPr>
                      <a:r>
                        <a:rPr lang="en-US" sz="2200" dirty="0">
                          <a:solidFill>
                            <a:schemeClr val="accent5">
                              <a:lumMod val="50000"/>
                              <a:lumOff val="50000"/>
                            </a:schemeClr>
                          </a:solidFill>
                          <a:effectLst/>
                        </a:rPr>
                        <a:t>Sunil V. Rao, MD, FACC</a:t>
                      </a:r>
                    </a:p>
                  </a:txBody>
                  <a:tcPr marL="68580" marR="68580" marT="0" marB="0">
                    <a:noFill/>
                  </a:tcPr>
                </a:tc>
                <a:tc>
                  <a:txBody>
                    <a:bodyPr/>
                    <a:lstStyle/>
                    <a:p>
                      <a:pPr marL="0" marR="0">
                        <a:lnSpc>
                          <a:spcPct val="115000"/>
                        </a:lnSpc>
                        <a:spcBef>
                          <a:spcPts val="0"/>
                        </a:spcBef>
                        <a:spcAft>
                          <a:spcPts val="0"/>
                        </a:spcAft>
                      </a:pPr>
                      <a:r>
                        <a:rPr lang="en-US" sz="2200" b="1" dirty="0">
                          <a:solidFill>
                            <a:schemeClr val="accent5">
                              <a:lumMod val="50000"/>
                              <a:lumOff val="50000"/>
                            </a:schemeClr>
                          </a:solidFill>
                          <a:effectLst/>
                        </a:rPr>
                        <a:t>Duke University Medical Center</a:t>
                      </a:r>
                      <a:endParaRPr lang="en-US" sz="2200" b="1" dirty="0">
                        <a:solidFill>
                          <a:schemeClr val="accent5">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86268129"/>
                  </a:ext>
                </a:extLst>
              </a:tr>
            </a:tbl>
          </a:graphicData>
        </a:graphic>
      </p:graphicFrame>
    </p:spTree>
    <p:extLst>
      <p:ext uri="{BB962C8B-B14F-4D97-AF65-F5344CB8AC3E}">
        <p14:creationId xmlns:p14="http://schemas.microsoft.com/office/powerpoint/2010/main" val="161883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14324"/>
            <a:ext cx="8229600" cy="1121365"/>
          </a:xfrm>
        </p:spPr>
        <p:txBody>
          <a:bodyPr/>
          <a:lstStyle/>
          <a:p>
            <a:pPr algn="l"/>
            <a:r>
              <a:rPr lang="en-US" dirty="0"/>
              <a:t>The Problem:</a:t>
            </a:r>
            <a:br>
              <a:rPr lang="en-US" dirty="0"/>
            </a:br>
            <a:r>
              <a:rPr lang="en-US" dirty="0"/>
              <a:t>       Our Opportunity for Improvement</a:t>
            </a:r>
          </a:p>
        </p:txBody>
      </p:sp>
      <p:sp>
        <p:nvSpPr>
          <p:cNvPr id="4" name="Content Placeholder 2">
            <a:extLst>
              <a:ext uri="{FF2B5EF4-FFF2-40B4-BE49-F238E27FC236}">
                <a16:creationId xmlns:a16="http://schemas.microsoft.com/office/drawing/2014/main" id="{10903529-6924-4505-B234-1AC165BBF862}"/>
              </a:ext>
            </a:extLst>
          </p:cNvPr>
          <p:cNvSpPr txBox="1">
            <a:spLocks/>
          </p:cNvSpPr>
          <p:nvPr/>
        </p:nvSpPr>
        <p:spPr bwMode="auto">
          <a:xfrm>
            <a:off x="123825" y="4400550"/>
            <a:ext cx="8839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6" name="Picture 5">
            <a:extLst>
              <a:ext uri="{FF2B5EF4-FFF2-40B4-BE49-F238E27FC236}">
                <a16:creationId xmlns:a16="http://schemas.microsoft.com/office/drawing/2014/main" id="{ED5DD699-FD15-4FC9-A51F-EE9AFF432A01}"/>
              </a:ext>
            </a:extLst>
          </p:cNvPr>
          <p:cNvPicPr>
            <a:picLocks noChangeAspect="1"/>
          </p:cNvPicPr>
          <p:nvPr/>
        </p:nvPicPr>
        <p:blipFill rotWithShape="1">
          <a:blip r:embed="rId3"/>
          <a:srcRect l="6267" t="48370" r="8515" b="28129"/>
          <a:stretch/>
        </p:blipFill>
        <p:spPr>
          <a:xfrm>
            <a:off x="304799" y="2942952"/>
            <a:ext cx="8658226" cy="1343025"/>
          </a:xfrm>
          <a:prstGeom prst="rect">
            <a:avLst/>
          </a:prstGeom>
        </p:spPr>
      </p:pic>
      <p:sp>
        <p:nvSpPr>
          <p:cNvPr id="3" name="Rectangle 2">
            <a:extLst>
              <a:ext uri="{FF2B5EF4-FFF2-40B4-BE49-F238E27FC236}">
                <a16:creationId xmlns:a16="http://schemas.microsoft.com/office/drawing/2014/main" id="{A485F5DE-85EB-4365-BB9A-D71A4D4DCA61}"/>
              </a:ext>
            </a:extLst>
          </p:cNvPr>
          <p:cNvSpPr/>
          <p:nvPr/>
        </p:nvSpPr>
        <p:spPr>
          <a:xfrm>
            <a:off x="7300913" y="2452822"/>
            <a:ext cx="990600"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Arrow: Down 7">
            <a:extLst>
              <a:ext uri="{FF2B5EF4-FFF2-40B4-BE49-F238E27FC236}">
                <a16:creationId xmlns:a16="http://schemas.microsoft.com/office/drawing/2014/main" id="{52755F82-7D7E-486B-889C-656537A5CBF2}"/>
              </a:ext>
            </a:extLst>
          </p:cNvPr>
          <p:cNvSpPr/>
          <p:nvPr/>
        </p:nvSpPr>
        <p:spPr>
          <a:xfrm>
            <a:off x="6348412" y="1862137"/>
            <a:ext cx="1652587" cy="1419225"/>
          </a:xfrm>
          <a:prstGeom prst="downArrow">
            <a:avLst>
              <a:gd name="adj1" fmla="val 50000"/>
              <a:gd name="adj2" fmla="val 49503"/>
            </a:avLst>
          </a:prstGeom>
          <a:solidFill>
            <a:srgbClr val="00B050"/>
          </a:solid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243E"/>
              </a:solidFill>
              <a:effectLst/>
              <a:uLnTx/>
              <a:uFillTx/>
              <a:latin typeface="Franklin Gothic Book"/>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243E"/>
              </a:solidFill>
              <a:effectLst/>
              <a:uLnTx/>
              <a:uFillTx/>
              <a:latin typeface="Franklin Gothic Book"/>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F243E"/>
                </a:solidFill>
                <a:effectLst/>
                <a:uLnTx/>
                <a:uFillTx/>
                <a:latin typeface="Franklin Gothic Book"/>
                <a:ea typeface="+mn-ea"/>
                <a:cs typeface="+mn-cs"/>
              </a:rPr>
              <a:t>2.81%</a:t>
            </a:r>
          </a:p>
        </p:txBody>
      </p:sp>
    </p:spTree>
    <p:extLst>
      <p:ext uri="{BB962C8B-B14F-4D97-AF65-F5344CB8AC3E}">
        <p14:creationId xmlns:p14="http://schemas.microsoft.com/office/powerpoint/2010/main" val="28690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11357A-5E35-4E99-A778-BA4209FED8C4}"/>
              </a:ext>
            </a:extLst>
          </p:cNvPr>
          <p:cNvSpPr txBox="1"/>
          <p:nvPr/>
        </p:nvSpPr>
        <p:spPr>
          <a:xfrm>
            <a:off x="7315200" y="4476750"/>
            <a:ext cx="1676400" cy="457200"/>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230868" y="171450"/>
            <a:ext cx="8682264" cy="4972050"/>
          </a:xfrm>
        </p:spPr>
        <p:txBody>
          <a:bodyPr/>
          <a:lstStyle/>
          <a:p>
            <a:r>
              <a:rPr lang="en-US" sz="1600" dirty="0"/>
              <a:t>All patients </a:t>
            </a:r>
            <a:r>
              <a:rPr lang="en-US" sz="1600" b="1" dirty="0"/>
              <a:t>should be evaluated for risk </a:t>
            </a:r>
            <a:r>
              <a:rPr lang="en-US" sz="1600" dirty="0"/>
              <a:t>of bleeding before PCI. </a:t>
            </a:r>
          </a:p>
          <a:p>
            <a:pPr marL="0" indent="0">
              <a:buNone/>
            </a:pPr>
            <a:endParaRPr lang="en-US" sz="1600" dirty="0"/>
          </a:p>
          <a:p>
            <a:r>
              <a:rPr lang="en-US" sz="1600" dirty="0"/>
              <a:t>Patients considered high risk for PCI should be part of a collaborative decision to use a </a:t>
            </a:r>
            <a:r>
              <a:rPr lang="en-US" sz="1600" b="1" dirty="0"/>
              <a:t>radial approach</a:t>
            </a:r>
            <a:r>
              <a:rPr lang="en-US" sz="1600" dirty="0"/>
              <a:t>.</a:t>
            </a:r>
          </a:p>
          <a:p>
            <a:pPr marL="0" indent="0">
              <a:buNone/>
            </a:pPr>
            <a:endParaRPr lang="en-US" sz="1600" dirty="0"/>
          </a:p>
          <a:p>
            <a:r>
              <a:rPr lang="en-US" sz="1600" dirty="0"/>
              <a:t>In patients with ACS treated with DAPT after coronary stent implantation who are not at high risk for bleeding complications and who do not have a history of stroke or TIA, it is reasonable to choose Prasugrel over Clopidogrel for maintenance P2Y12 inhibitor therapy.</a:t>
            </a:r>
          </a:p>
          <a:p>
            <a:endParaRPr lang="en-US" sz="1600" dirty="0"/>
          </a:p>
          <a:p>
            <a:r>
              <a:rPr lang="en-US" sz="1600" dirty="0"/>
              <a:t>In patients with SIHD treated with DAPT after DES implantation who are at high risk of severe bleeding complication or develop significant overt bleeding, discontinuation of P2Y12 inhibitor therapy after 3 months may be reasonable.</a:t>
            </a:r>
          </a:p>
          <a:p>
            <a:endParaRPr lang="en-US" sz="1600" dirty="0"/>
          </a:p>
          <a:p>
            <a:r>
              <a:rPr lang="en-US" sz="1600" dirty="0"/>
              <a:t>In patients with SIHD treated with DAPT after BMS or DES implantation who have tolerated DAPT without a bleeding complication and who are not at high bleeding risk (e.g., prior bleeding on DAPT, coagulopathy, oral anticoagulant use), continuation of DAPT with clopidogrel for longer than 1 month in patients treated with BMS or longer than 6 months in patients treated </a:t>
            </a:r>
            <a:br>
              <a:rPr lang="en-US" sz="1600" dirty="0"/>
            </a:br>
            <a:r>
              <a:rPr lang="en-US" sz="1600" dirty="0"/>
              <a:t>with DES may be reasonable.</a:t>
            </a:r>
          </a:p>
          <a:p>
            <a:endParaRPr lang="en-US" sz="1600" dirty="0"/>
          </a:p>
          <a:p>
            <a:pPr marL="857250" lvl="2" indent="0">
              <a:buNone/>
            </a:pPr>
            <a:endParaRPr lang="en-US" sz="700" dirty="0"/>
          </a:p>
        </p:txBody>
      </p:sp>
      <p:sp>
        <p:nvSpPr>
          <p:cNvPr id="7" name="TextBox 6">
            <a:extLst>
              <a:ext uri="{FF2B5EF4-FFF2-40B4-BE49-F238E27FC236}">
                <a16:creationId xmlns:a16="http://schemas.microsoft.com/office/drawing/2014/main" id="{F68420AD-EC18-4F2D-99B1-B3C1E901C8B9}"/>
              </a:ext>
            </a:extLst>
          </p:cNvPr>
          <p:cNvSpPr txBox="1"/>
          <p:nvPr/>
        </p:nvSpPr>
        <p:spPr>
          <a:xfrm rot="1272014">
            <a:off x="646884" y="1356032"/>
            <a:ext cx="7386556" cy="2431435"/>
          </a:xfrm>
          <a:prstGeom prst="rect">
            <a:avLst/>
          </a:prstGeom>
          <a:gradFill flip="none" rotWithShape="1">
            <a:gsLst>
              <a:gs pos="0">
                <a:schemeClr val="accent1">
                  <a:lumMod val="0"/>
                  <a:lumOff val="100000"/>
                  <a:alpha val="0"/>
                </a:schemeClr>
              </a:gs>
              <a:gs pos="74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pPr algn="ctr"/>
            <a:endParaRPr lang="en-US" sz="3200" b="1" u="sng" dirty="0"/>
          </a:p>
          <a:p>
            <a:pPr algn="ctr"/>
            <a:r>
              <a:rPr lang="en-US" sz="4400" b="1" u="sng" dirty="0">
                <a:latin typeface="+mj-lt"/>
              </a:rPr>
              <a:t>What are the ACC/AHA Guidelines Saying</a:t>
            </a:r>
          </a:p>
          <a:p>
            <a:pPr algn="ctr"/>
            <a:endParaRPr lang="en-US" sz="3200" b="1" dirty="0"/>
          </a:p>
        </p:txBody>
      </p:sp>
    </p:spTree>
    <p:extLst>
      <p:ext uri="{BB962C8B-B14F-4D97-AF65-F5344CB8AC3E}">
        <p14:creationId xmlns:p14="http://schemas.microsoft.com/office/powerpoint/2010/main" val="209511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A7EF-03ED-4D14-8C3F-E4BF8D06E65E}"/>
              </a:ext>
            </a:extLst>
          </p:cNvPr>
          <p:cNvSpPr>
            <a:spLocks noGrp="1"/>
          </p:cNvSpPr>
          <p:nvPr>
            <p:ph type="title"/>
          </p:nvPr>
        </p:nvSpPr>
        <p:spPr>
          <a:xfrm>
            <a:off x="457200" y="337004"/>
            <a:ext cx="8229600" cy="857250"/>
          </a:xfrm>
        </p:spPr>
        <p:txBody>
          <a:bodyPr/>
          <a:lstStyle/>
          <a:p>
            <a:r>
              <a:rPr lang="en-US" dirty="0"/>
              <a:t>The Program Goal</a:t>
            </a:r>
          </a:p>
        </p:txBody>
      </p:sp>
      <p:graphicFrame>
        <p:nvGraphicFramePr>
          <p:cNvPr id="4" name="Content Placeholder 3">
            <a:extLst>
              <a:ext uri="{FF2B5EF4-FFF2-40B4-BE49-F238E27FC236}">
                <a16:creationId xmlns:a16="http://schemas.microsoft.com/office/drawing/2014/main" id="{BA1D3462-5147-4BD0-80A1-224A3CBB6C4E}"/>
              </a:ext>
            </a:extLst>
          </p:cNvPr>
          <p:cNvGraphicFramePr>
            <a:graphicFrameLocks noGrp="1"/>
          </p:cNvGraphicFramePr>
          <p:nvPr>
            <p:ph idx="1"/>
            <p:extLst>
              <p:ext uri="{D42A27DB-BD31-4B8C-83A1-F6EECF244321}">
                <p14:modId xmlns:p14="http://schemas.microsoft.com/office/powerpoint/2010/main" val="2139836767"/>
              </p:ext>
            </p:extLst>
          </p:nvPr>
        </p:nvGraphicFramePr>
        <p:xfrm>
          <a:off x="277707" y="1200150"/>
          <a:ext cx="8256693"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047552"/>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3001</TotalTime>
  <Words>1393</Words>
  <Application>Microsoft Office PowerPoint</Application>
  <PresentationFormat>On-screen Show (16:9)</PresentationFormat>
  <Paragraphs>221</Paragraphs>
  <Slides>41</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MS PGothic</vt:lpstr>
      <vt:lpstr>MS PGothic</vt:lpstr>
      <vt:lpstr>Abadi Extra Light</vt:lpstr>
      <vt:lpstr>Arial</vt:lpstr>
      <vt:lpstr>Arial Narrow</vt:lpstr>
      <vt:lpstr>Bodoni MT Black</vt:lpstr>
      <vt:lpstr>Calibri</vt:lpstr>
      <vt:lpstr>Castellar</vt:lpstr>
      <vt:lpstr>Franklin Gothic Book</vt:lpstr>
      <vt:lpstr>Garamond</vt:lpstr>
      <vt:lpstr>MV Boli</vt:lpstr>
      <vt:lpstr>Times New Roman</vt:lpstr>
      <vt:lpstr>ACC 16:9 Master</vt:lpstr>
      <vt:lpstr>PowerPoint Presentation</vt:lpstr>
      <vt:lpstr> September 18, 2018</vt:lpstr>
      <vt:lpstr>PowerPoint Presentation</vt:lpstr>
      <vt:lpstr>Webinar Objectives</vt:lpstr>
      <vt:lpstr>PowerPoint Presentation</vt:lpstr>
      <vt:lpstr>  Steering Committee Members  </vt:lpstr>
      <vt:lpstr>The Problem:        Our Opportunity for Improvement</vt:lpstr>
      <vt:lpstr>PowerPoint Presentation</vt:lpstr>
      <vt:lpstr>The Program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Measure #40: What’s new</vt:lpstr>
      <vt:lpstr>Performance Measure #40: Model Details</vt:lpstr>
      <vt:lpstr>Performance Measure #40: Model Details</vt:lpstr>
      <vt:lpstr>QII Participant Change Package</vt:lpstr>
      <vt:lpstr>PowerPoint Presentation</vt:lpstr>
      <vt:lpstr>Toolkit Aligned to Metrics</vt:lpstr>
      <vt:lpstr>PowerPoint Presentation</vt:lpstr>
      <vt:lpstr>PowerPoint Presentation</vt:lpstr>
      <vt:lpstr>PowerPoint Presentation</vt:lpstr>
      <vt:lpstr>PowerPoint Presentation</vt:lpstr>
      <vt:lpstr>Why Should My Hospital Participate?</vt:lpstr>
      <vt:lpstr>Opt in today!</vt:lpstr>
      <vt:lpstr>PowerPoint Presentation</vt:lpstr>
      <vt:lpstr>PowerPoint Presentation</vt:lpstr>
      <vt:lpstr>PowerPoint Presentation</vt:lpstr>
      <vt:lpstr>Build Your</vt:lpstr>
      <vt:lpstr>PowerPoint Presentation</vt:lpstr>
      <vt:lpstr>PowerPoint Presentation</vt:lpstr>
      <vt:lpstr>PowerPoint Presentation</vt:lpstr>
      <vt:lpstr>PowerPoint Presentation</vt:lpstr>
      <vt:lpstr>Q&amp;A</vt:lpstr>
      <vt:lpstr>Opt In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ACC National Quality Campaigns - SQC</dc:title>
  <dc:creator>hewit</dc:creator>
  <cp:lastModifiedBy>Susan Rogers</cp:lastModifiedBy>
  <cp:revision>206</cp:revision>
  <cp:lastPrinted>2018-07-17T17:10:55Z</cp:lastPrinted>
  <dcterms:created xsi:type="dcterms:W3CDTF">2016-09-16T22:15:15Z</dcterms:created>
  <dcterms:modified xsi:type="dcterms:W3CDTF">2018-09-18T17:35:56Z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2016-08-22T00:00:00Z</vt:filetime>
  </property>
  <property fmtid="{D5CDD505-2E9C-101B-9397-08002B2CF9AE}" pid="3" name="LastSaved">
    <vt:filetime>2016-09-17T00:00:00Z</vt:filetime>
  </property>
</Properties>
</file>