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 id="2147483752" r:id="rId2"/>
    <p:sldMasterId id="2147483769" r:id="rId3"/>
    <p:sldMasterId id="2147483781" r:id="rId4"/>
  </p:sldMasterIdLst>
  <p:notesMasterIdLst>
    <p:notesMasterId r:id="rId53"/>
  </p:notesMasterIdLst>
  <p:handoutMasterIdLst>
    <p:handoutMasterId r:id="rId54"/>
  </p:handoutMasterIdLst>
  <p:sldIdLst>
    <p:sldId id="291" r:id="rId5"/>
    <p:sldId id="292"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39"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295" r:id="rId49"/>
    <p:sldId id="294" r:id="rId50"/>
    <p:sldId id="340" r:id="rId51"/>
    <p:sldId id="33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Pruski" initials="B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1F2EB"/>
    <a:srgbClr val="F8F7F2"/>
    <a:srgbClr val="F2F1ED"/>
    <a:srgbClr val="E6E7E1"/>
    <a:srgbClr val="F3F3EC"/>
    <a:srgbClr val="0080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74" autoAdjust="0"/>
  </p:normalViewPr>
  <p:slideViewPr>
    <p:cSldViewPr snapToGrid="0" snapToObjects="1">
      <p:cViewPr varScale="1">
        <p:scale>
          <a:sx n="79" d="100"/>
          <a:sy n="79" d="100"/>
        </p:scale>
        <p:origin x="744" y="7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70942134301674"/>
          <c:y val="6.6654636356841934E-2"/>
          <c:w val="0.86348367677234883"/>
          <c:h val="0.79191292743658026"/>
        </c:manualLayout>
      </c:layout>
      <c:barChart>
        <c:barDir val="col"/>
        <c:grouping val="clustered"/>
        <c:varyColors val="0"/>
        <c:ser>
          <c:idx val="0"/>
          <c:order val="0"/>
          <c:tx>
            <c:strRef>
              <c:f>Sheet1!$B$1</c:f>
              <c:strCache>
                <c:ptCount val="1"/>
                <c:pt idx="0">
                  <c:v>approx #</c:v>
                </c:pt>
              </c:strCache>
            </c:strRef>
          </c:tx>
          <c:spPr>
            <a:solidFill>
              <a:schemeClr val="accent5"/>
            </a:solidFill>
            <a:ln>
              <a:noFill/>
            </a:ln>
            <a:effectLst/>
          </c:spPr>
          <c:invertIfNegative val="0"/>
          <c:cat>
            <c:strRef>
              <c:f>Sheet1!$A$2:$A$7</c:f>
              <c:strCache>
                <c:ptCount val="6"/>
                <c:pt idx="0">
                  <c:v>Aspirin When Appropriate</c:v>
                </c:pt>
                <c:pt idx="1">
                  <c:v>Blood Pressure Control</c:v>
                </c:pt>
                <c:pt idx="2">
                  <c:v>Cholesterol Management</c:v>
                </c:pt>
                <c:pt idx="3">
                  <c:v>Smoking Cessation</c:v>
                </c:pt>
                <c:pt idx="4">
                  <c:v>Physical Inactivity</c:v>
                </c:pt>
                <c:pt idx="5">
                  <c:v>Sodium Reduction</c:v>
                </c:pt>
              </c:strCache>
            </c:strRef>
          </c:cat>
          <c:val>
            <c:numRef>
              <c:f>Sheet1!$B$2:$B$7</c:f>
              <c:numCache>
                <c:formatCode>0</c:formatCode>
                <c:ptCount val="6"/>
                <c:pt idx="0">
                  <c:v>30000</c:v>
                </c:pt>
                <c:pt idx="1">
                  <c:v>570000</c:v>
                </c:pt>
                <c:pt idx="2">
                  <c:v>338000</c:v>
                </c:pt>
                <c:pt idx="3">
                  <c:v>161000</c:v>
                </c:pt>
                <c:pt idx="4">
                  <c:v>13000</c:v>
                </c:pt>
                <c:pt idx="5">
                  <c:v>164000</c:v>
                </c:pt>
              </c:numCache>
            </c:numRef>
          </c:val>
          <c:extLst>
            <c:ext xmlns:c16="http://schemas.microsoft.com/office/drawing/2014/chart" uri="{C3380CC4-5D6E-409C-BE32-E72D297353CC}">
              <c16:uniqueId val="{00000000-C413-40EB-9D4A-B9ACEE4E5C70}"/>
            </c:ext>
          </c:extLst>
        </c:ser>
        <c:dLbls>
          <c:showLegendKey val="0"/>
          <c:showVal val="0"/>
          <c:showCatName val="0"/>
          <c:showSerName val="0"/>
          <c:showPercent val="0"/>
          <c:showBubbleSize val="0"/>
        </c:dLbls>
        <c:gapWidth val="219"/>
        <c:overlap val="-27"/>
        <c:axId val="498502256"/>
        <c:axId val="498503040"/>
      </c:barChart>
      <c:catAx>
        <c:axId val="49850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A0A0A"/>
                </a:solidFill>
                <a:latin typeface="Arial" panose="020B0604020202020204" pitchFamily="34" charset="0"/>
                <a:ea typeface="+mn-ea"/>
                <a:cs typeface="Arial" panose="020B0604020202020204" pitchFamily="34" charset="0"/>
              </a:defRPr>
            </a:pPr>
            <a:endParaRPr lang="en-US"/>
          </a:p>
        </c:txPr>
        <c:crossAx val="498503040"/>
        <c:crosses val="autoZero"/>
        <c:auto val="1"/>
        <c:lblAlgn val="ctr"/>
        <c:lblOffset val="100"/>
        <c:noMultiLvlLbl val="0"/>
      </c:catAx>
      <c:valAx>
        <c:axId val="498503040"/>
        <c:scaling>
          <c:orientation val="minMax"/>
          <c:max val="6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r>
                  <a:rPr lang="en-US" sz="1200" baseline="0" dirty="0">
                    <a:solidFill>
                      <a:schemeClr val="tx1"/>
                    </a:solidFill>
                    <a:latin typeface="Arial" panose="020B0604020202020204" pitchFamily="34" charset="0"/>
                    <a:cs typeface="Arial" panose="020B0604020202020204" pitchFamily="34" charset="0"/>
                  </a:rPr>
                  <a:t>Estimated events prevented during 2017-2021</a:t>
                </a:r>
              </a:p>
            </c:rich>
          </c:tx>
          <c:layout>
            <c:manualLayout>
              <c:xMode val="edge"/>
              <c:yMode val="edge"/>
              <c:x val="1.0282258770879779E-2"/>
              <c:y val="5.0170338388668308E-2"/>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850225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rgbClr val="0A0A0A"/>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baseline="0" dirty="0">
                <a:solidFill>
                  <a:schemeClr val="tx1"/>
                </a:solidFill>
                <a:latin typeface="Arial" panose="020B0604020202020204" pitchFamily="34" charset="0"/>
                <a:cs typeface="Arial" panose="020B0604020202020204" pitchFamily="34" charset="0"/>
              </a:rPr>
              <a:t>Number of CR Sessions per User</a:t>
            </a:r>
            <a:endParaRPr lang="en-US" sz="2400" b="1"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68006630750104"/>
          <c:y val="0.21486947852448676"/>
          <c:w val="0.61874513054289271"/>
          <c:h val="0.60755335815581191"/>
        </c:manualLayout>
      </c:layout>
      <c:pieChart>
        <c:varyColors val="1"/>
        <c:ser>
          <c:idx val="0"/>
          <c:order val="0"/>
          <c:tx>
            <c:strRef>
              <c:f>Sheet1!$B$1</c:f>
              <c:strCache>
                <c:ptCount val="1"/>
                <c:pt idx="0">
                  <c:v>Number of CR Sessions </c:v>
                </c:pt>
              </c:strCache>
            </c:strRef>
          </c:tx>
          <c:spPr>
            <a:ln>
              <a:solidFill>
                <a:sysClr val="windowText" lastClr="000000"/>
              </a:solidFill>
            </a:ln>
          </c:spPr>
          <c:dPt>
            <c:idx val="0"/>
            <c:bubble3D val="0"/>
            <c:spPr>
              <a:solidFill>
                <a:schemeClr val="accent1"/>
              </a:solidFill>
              <a:ln w="19050">
                <a:solidFill>
                  <a:sysClr val="windowText" lastClr="000000"/>
                </a:solidFill>
              </a:ln>
              <a:effectLst/>
            </c:spPr>
            <c:extLst>
              <c:ext xmlns:c16="http://schemas.microsoft.com/office/drawing/2014/chart" uri="{C3380CC4-5D6E-409C-BE32-E72D297353CC}">
                <c16:uniqueId val="{00000001-DF15-4829-8BAA-9AE307AA4299}"/>
              </c:ext>
            </c:extLst>
          </c:dPt>
          <c:dPt>
            <c:idx val="1"/>
            <c:bubble3D val="0"/>
            <c:spPr>
              <a:solidFill>
                <a:schemeClr val="accent2"/>
              </a:solidFill>
              <a:ln w="19050">
                <a:solidFill>
                  <a:sysClr val="windowText" lastClr="000000"/>
                </a:solidFill>
              </a:ln>
              <a:effectLst/>
            </c:spPr>
            <c:extLst>
              <c:ext xmlns:c16="http://schemas.microsoft.com/office/drawing/2014/chart" uri="{C3380CC4-5D6E-409C-BE32-E72D297353CC}">
                <c16:uniqueId val="{00000003-DF15-4829-8BAA-9AE307AA4299}"/>
              </c:ext>
            </c:extLst>
          </c:dPt>
          <c:dPt>
            <c:idx val="2"/>
            <c:bubble3D val="0"/>
            <c:spPr>
              <a:solidFill>
                <a:sysClr val="window" lastClr="FFFFFF">
                  <a:lumMod val="75000"/>
                </a:sysClr>
              </a:solidFill>
              <a:ln w="19050">
                <a:solidFill>
                  <a:sysClr val="windowText" lastClr="000000"/>
                </a:solidFill>
              </a:ln>
              <a:effectLst/>
            </c:spPr>
            <c:extLst>
              <c:ext xmlns:c16="http://schemas.microsoft.com/office/drawing/2014/chart" uri="{C3380CC4-5D6E-409C-BE32-E72D297353CC}">
                <c16:uniqueId val="{00000005-DF15-4829-8BAA-9AE307AA4299}"/>
              </c:ext>
            </c:extLst>
          </c:dPt>
          <c:dLbls>
            <c:dLbl>
              <c:idx val="0"/>
              <c:layout>
                <c:manualLayout>
                  <c:x val="-0.20209004220111831"/>
                  <c:y val="0.19303982910864151"/>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A5E6FB1A-3147-40CF-B9EE-09A66CF4FDE1}" type="CATEGORYNAME">
                      <a:rPr lang="en-US" sz="1800" b="1">
                        <a:solidFill>
                          <a:schemeClr val="bg1"/>
                        </a:solidFill>
                        <a:latin typeface="Arial" panose="020B0604020202020204" pitchFamily="34" charset="0"/>
                        <a:cs typeface="Arial" panose="020B0604020202020204" pitchFamily="34" charset="0"/>
                      </a:rPr>
                      <a:pPr>
                        <a:defRPr>
                          <a:latin typeface="Arial" panose="020B0604020202020204" pitchFamily="34" charset="0"/>
                          <a:cs typeface="Arial" panose="020B0604020202020204" pitchFamily="34" charset="0"/>
                        </a:defRPr>
                      </a:pPr>
                      <a:t>[CATEGORY NAME]</a:t>
                    </a:fld>
                    <a:r>
                      <a:rPr lang="en-US" sz="1800" b="1" baseline="0" dirty="0">
                        <a:solidFill>
                          <a:schemeClr val="bg1"/>
                        </a:solidFill>
                        <a:latin typeface="Arial" panose="020B0604020202020204" pitchFamily="34" charset="0"/>
                        <a:cs typeface="Arial" panose="020B0604020202020204" pitchFamily="34" charset="0"/>
                      </a:rPr>
                      <a:t>
(</a:t>
                    </a:r>
                    <a:fld id="{819BA73F-D8AA-4312-B7AF-8DF6756F4BA1}" type="PERCENTAGE">
                      <a:rPr lang="en-US" sz="1800" b="1" baseline="0" smtClean="0">
                        <a:solidFill>
                          <a:schemeClr val="bg1"/>
                        </a:solidFill>
                        <a:latin typeface="Arial" panose="020B0604020202020204" pitchFamily="34" charset="0"/>
                        <a:cs typeface="Arial" panose="020B0604020202020204" pitchFamily="34" charset="0"/>
                      </a:rPr>
                      <a:pPr>
                        <a:defRPr>
                          <a:latin typeface="Arial" panose="020B0604020202020204" pitchFamily="34" charset="0"/>
                          <a:cs typeface="Arial" panose="020B0604020202020204" pitchFamily="34" charset="0"/>
                        </a:defRPr>
                      </a:pPr>
                      <a:t>[PERCENTAGE]</a:t>
                    </a:fld>
                    <a:r>
                      <a:rPr lang="en-US" sz="1800" b="1" baseline="0" dirty="0">
                        <a:solidFill>
                          <a:schemeClr val="bg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165789473684212"/>
                      <c:h val="0.22170542635658916"/>
                    </c:manualLayout>
                  </c15:layout>
                  <c15:dlblFieldTable/>
                  <c15:showDataLabelsRange val="0"/>
                </c:ext>
                <c:ext xmlns:c16="http://schemas.microsoft.com/office/drawing/2014/chart" uri="{C3380CC4-5D6E-409C-BE32-E72D297353CC}">
                  <c16:uniqueId val="{00000001-DF15-4829-8BAA-9AE307AA4299}"/>
                </c:ext>
              </c:extLst>
            </c:dLbl>
            <c:dLbl>
              <c:idx val="1"/>
              <c:layout>
                <c:manualLayout>
                  <c:x val="-0.2341901514668662"/>
                  <c:y val="-0.12017724992602176"/>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70D188F9-699D-443F-B181-DF76A23155BB}" type="CATEGORYNAME">
                      <a:rPr lang="en-US" sz="1800" b="1" smtClean="0">
                        <a:solidFill>
                          <a:schemeClr val="bg1"/>
                        </a:solidFill>
                        <a:latin typeface="Arial" panose="020B0604020202020204" pitchFamily="34" charset="0"/>
                        <a:cs typeface="Arial" panose="020B0604020202020204" pitchFamily="34" charset="0"/>
                      </a:rPr>
                      <a:pPr>
                        <a:defRPr/>
                      </a:pPr>
                      <a:t>[CATEGORY NAME]</a:t>
                    </a:fld>
                    <a:endParaRPr lang="en-US" sz="1800" b="1" dirty="0">
                      <a:solidFill>
                        <a:schemeClr val="bg1"/>
                      </a:solidFill>
                      <a:latin typeface="Arial" panose="020B0604020202020204" pitchFamily="34" charset="0"/>
                      <a:cs typeface="Arial" panose="020B0604020202020204" pitchFamily="34" charset="0"/>
                    </a:endParaRPr>
                  </a:p>
                  <a:p>
                    <a:pPr>
                      <a:defRPr/>
                    </a:pPr>
                    <a:r>
                      <a:rPr lang="en-US" sz="1800" b="1" baseline="0" dirty="0">
                        <a:solidFill>
                          <a:schemeClr val="bg1"/>
                        </a:solidFill>
                        <a:latin typeface="Arial" panose="020B0604020202020204" pitchFamily="34" charset="0"/>
                        <a:cs typeface="Arial" panose="020B0604020202020204" pitchFamily="34" charset="0"/>
                      </a:rPr>
                      <a:t>(</a:t>
                    </a:r>
                    <a:fld id="{F3A96F4F-3160-4511-A055-4766F8EFEF1C}" type="VALUE">
                      <a:rPr lang="en-US" sz="1800" b="1" baseline="0" smtClean="0">
                        <a:solidFill>
                          <a:schemeClr val="bg1"/>
                        </a:solidFill>
                        <a:latin typeface="Arial" panose="020B0604020202020204" pitchFamily="34" charset="0"/>
                        <a:cs typeface="Arial" panose="020B0604020202020204" pitchFamily="34" charset="0"/>
                      </a:rPr>
                      <a:pPr>
                        <a:defRPr/>
                      </a:pPr>
                      <a:t>[VALUE]</a:t>
                    </a:fld>
                    <a:r>
                      <a:rPr lang="en-US" sz="1800" b="1" baseline="0" dirty="0">
                        <a:solidFill>
                          <a:schemeClr val="bg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289473684210527"/>
                      <c:h val="0.18669250645994834"/>
                    </c:manualLayout>
                  </c15:layout>
                  <c15:dlblFieldTable/>
                  <c15:showDataLabelsRange val="0"/>
                </c:ext>
                <c:ext xmlns:c16="http://schemas.microsoft.com/office/drawing/2014/chart" uri="{C3380CC4-5D6E-409C-BE32-E72D297353CC}">
                  <c16:uniqueId val="{00000003-DF15-4829-8BAA-9AE307AA4299}"/>
                </c:ext>
              </c:extLst>
            </c:dLbl>
            <c:dLbl>
              <c:idx val="2"/>
              <c:layout>
                <c:manualLayout>
                  <c:x val="0.22429610443431408"/>
                  <c:y val="-8.1237258133430995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fld id="{CA456011-CC6F-490F-B305-6F04C452C13D}" type="CATEGORYNAME">
                      <a:rPr lang="en-US" sz="1800" b="1" smtClean="0">
                        <a:solidFill>
                          <a:schemeClr val="tx1"/>
                        </a:solidFill>
                        <a:latin typeface="Arial" panose="020B0604020202020204" pitchFamily="34" charset="0"/>
                        <a:cs typeface="Arial" panose="020B0604020202020204" pitchFamily="34" charset="0"/>
                      </a:rPr>
                      <a:pPr>
                        <a:defRPr>
                          <a:solidFill>
                            <a:schemeClr val="tx1"/>
                          </a:solidFill>
                          <a:latin typeface="Arial" panose="020B0604020202020204" pitchFamily="34" charset="0"/>
                          <a:cs typeface="Arial" panose="020B0604020202020204" pitchFamily="34" charset="0"/>
                        </a:defRPr>
                      </a:pPr>
                      <a:t>[CATEGORY NAME]</a:t>
                    </a:fld>
                    <a:r>
                      <a:rPr lang="en-US" sz="1800" b="1" dirty="0">
                        <a:solidFill>
                          <a:schemeClr val="tx1"/>
                        </a:solidFill>
                        <a:latin typeface="Arial" panose="020B0604020202020204" pitchFamily="34" charset="0"/>
                        <a:cs typeface="Arial" panose="020B0604020202020204" pitchFamily="34" charset="0"/>
                      </a:rPr>
                      <a:t>(</a:t>
                    </a:r>
                    <a:fld id="{3DE2F49D-2548-4DB9-B490-B58AC9477FFB}" type="VALUE">
                      <a:rPr lang="en-US" sz="1800" b="1" baseline="0" smtClean="0">
                        <a:solidFill>
                          <a:schemeClr val="tx1"/>
                        </a:solidFill>
                        <a:latin typeface="Arial" panose="020B0604020202020204" pitchFamily="34" charset="0"/>
                        <a:cs typeface="Arial" panose="020B0604020202020204" pitchFamily="34" charset="0"/>
                      </a:rPr>
                      <a:pPr>
                        <a:defRPr>
                          <a:solidFill>
                            <a:schemeClr val="tx1"/>
                          </a:solidFill>
                          <a:latin typeface="Arial" panose="020B0604020202020204" pitchFamily="34" charset="0"/>
                          <a:cs typeface="Arial" panose="020B0604020202020204" pitchFamily="34" charset="0"/>
                        </a:defRPr>
                      </a:pPr>
                      <a:t>[VALUE]</a:t>
                    </a:fld>
                    <a:r>
                      <a:rPr lang="en-US" sz="1800" b="1" baseline="0" dirty="0">
                        <a:solidFill>
                          <a:schemeClr val="tx1"/>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3165789473684212"/>
                      <c:h val="0.22170542635658916"/>
                    </c:manualLayout>
                  </c15:layout>
                  <c15:dlblFieldTable/>
                  <c15:showDataLabelsRange val="0"/>
                </c:ext>
                <c:ext xmlns:c16="http://schemas.microsoft.com/office/drawing/2014/chart" uri="{C3380CC4-5D6E-409C-BE32-E72D297353CC}">
                  <c16:uniqueId val="{00000005-DF15-4829-8BAA-9AE307AA42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12-24 sessions</c:v>
                </c:pt>
                <c:pt idx="1">
                  <c:v>1-11 sessions</c:v>
                </c:pt>
                <c:pt idx="2">
                  <c:v>≥25 sessions 
</c:v>
                </c:pt>
              </c:strCache>
            </c:strRef>
          </c:cat>
          <c:val>
            <c:numRef>
              <c:f>Sheet1!$B$2:$B$4</c:f>
              <c:numCache>
                <c:formatCode>General</c:formatCode>
                <c:ptCount val="3"/>
                <c:pt idx="0">
                  <c:v>23</c:v>
                </c:pt>
                <c:pt idx="1">
                  <c:v>19</c:v>
                </c:pt>
                <c:pt idx="2">
                  <c:v>57</c:v>
                </c:pt>
              </c:numCache>
            </c:numRef>
          </c:val>
          <c:extLst>
            <c:ext xmlns:c16="http://schemas.microsoft.com/office/drawing/2014/chart" uri="{C3380CC4-5D6E-409C-BE32-E72D297353CC}">
              <c16:uniqueId val="{00000006-DF15-4829-8BAA-9AE307AA4299}"/>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solidFill>
        <a:sysClr val="window" lastClr="FFFFFF"/>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Per Physician</c:v>
                </c:pt>
              </c:strCache>
            </c:strRef>
          </c:tx>
          <c:dLbls>
            <c:spPr>
              <a:noFill/>
              <a:ln>
                <a:noFill/>
              </a:ln>
              <a:effectLst/>
            </c:spPr>
            <c:txPr>
              <a:bodyPr/>
              <a:lstStyle/>
              <a:p>
                <a:pPr>
                  <a:defRPr sz="1800"/>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Krishnan</c:v>
                </c:pt>
                <c:pt idx="1">
                  <c:v>Khan</c:v>
                </c:pt>
                <c:pt idx="2">
                  <c:v>McDermott</c:v>
                </c:pt>
                <c:pt idx="3">
                  <c:v>Pulm (LRHS)</c:v>
                </c:pt>
                <c:pt idx="4">
                  <c:v>Other</c:v>
                </c:pt>
              </c:strCache>
            </c:strRef>
          </c:cat>
          <c:val>
            <c:numRef>
              <c:f>Sheet1!$B$2:$B$6</c:f>
              <c:numCache>
                <c:formatCode>General</c:formatCode>
                <c:ptCount val="5"/>
                <c:pt idx="0">
                  <c:v>32</c:v>
                </c:pt>
                <c:pt idx="1">
                  <c:v>20</c:v>
                </c:pt>
                <c:pt idx="2">
                  <c:v>10</c:v>
                </c:pt>
                <c:pt idx="3">
                  <c:v>30</c:v>
                </c:pt>
                <c:pt idx="4">
                  <c:v>8</c:v>
                </c:pt>
              </c:numCache>
            </c:numRef>
          </c:val>
          <c:extLst>
            <c:ext xmlns:c16="http://schemas.microsoft.com/office/drawing/2014/chart" uri="{C3380CC4-5D6E-409C-BE32-E72D297353CC}">
              <c16:uniqueId val="{00000000-F0D2-4279-AF3F-6E42A5BC9713}"/>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Sheet2!$B$3:$F$3</c:f>
              <c:strCache>
                <c:ptCount val="5"/>
                <c:pt idx="0">
                  <c:v>Q1</c:v>
                </c:pt>
                <c:pt idx="1">
                  <c:v>Q2</c:v>
                </c:pt>
                <c:pt idx="2">
                  <c:v>Q3</c:v>
                </c:pt>
                <c:pt idx="3">
                  <c:v>Q4</c:v>
                </c:pt>
                <c:pt idx="4">
                  <c:v>Year</c:v>
                </c:pt>
              </c:strCache>
            </c:strRef>
          </c:cat>
          <c:val>
            <c:numRef>
              <c:f>Sheet2!$B$4:$F$4</c:f>
              <c:numCache>
                <c:formatCode>General</c:formatCode>
                <c:ptCount val="5"/>
                <c:pt idx="0">
                  <c:v>73</c:v>
                </c:pt>
                <c:pt idx="1">
                  <c:v>58</c:v>
                </c:pt>
                <c:pt idx="2">
                  <c:v>79</c:v>
                </c:pt>
                <c:pt idx="3">
                  <c:v>71</c:v>
                </c:pt>
                <c:pt idx="4">
                  <c:v>70</c:v>
                </c:pt>
              </c:numCache>
            </c:numRef>
          </c:val>
          <c:extLst>
            <c:ext xmlns:c16="http://schemas.microsoft.com/office/drawing/2014/chart" uri="{C3380CC4-5D6E-409C-BE32-E72D297353CC}">
              <c16:uniqueId val="{00000000-9D19-4025-9E12-DD8DC1C3D628}"/>
            </c:ext>
          </c:extLst>
        </c:ser>
        <c:dLbls>
          <c:showLegendKey val="0"/>
          <c:showVal val="0"/>
          <c:showCatName val="0"/>
          <c:showSerName val="0"/>
          <c:showPercent val="0"/>
          <c:showBubbleSize val="0"/>
        </c:dLbls>
        <c:gapWidth val="150"/>
        <c:axId val="93924352"/>
        <c:axId val="94160768"/>
      </c:barChart>
      <c:catAx>
        <c:axId val="93924352"/>
        <c:scaling>
          <c:orientation val="minMax"/>
        </c:scaling>
        <c:delete val="0"/>
        <c:axPos val="b"/>
        <c:numFmt formatCode="General" sourceLinked="0"/>
        <c:majorTickMark val="out"/>
        <c:minorTickMark val="none"/>
        <c:tickLblPos val="nextTo"/>
        <c:crossAx val="94160768"/>
        <c:crosses val="autoZero"/>
        <c:auto val="1"/>
        <c:lblAlgn val="ctr"/>
        <c:lblOffset val="100"/>
        <c:noMultiLvlLbl val="0"/>
      </c:catAx>
      <c:valAx>
        <c:axId val="94160768"/>
        <c:scaling>
          <c:orientation val="minMax"/>
        </c:scaling>
        <c:delete val="0"/>
        <c:axPos val="l"/>
        <c:majorGridlines/>
        <c:numFmt formatCode="General" sourceLinked="1"/>
        <c:majorTickMark val="out"/>
        <c:minorTickMark val="none"/>
        <c:tickLblPos val="nextTo"/>
        <c:crossAx val="9392435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Sheet1!$A$1:$E$1</c:f>
              <c:strCache>
                <c:ptCount val="5"/>
                <c:pt idx="0">
                  <c:v>Q1</c:v>
                </c:pt>
                <c:pt idx="1">
                  <c:v>Q2</c:v>
                </c:pt>
                <c:pt idx="2">
                  <c:v>Q3</c:v>
                </c:pt>
                <c:pt idx="3">
                  <c:v>Q4</c:v>
                </c:pt>
                <c:pt idx="4">
                  <c:v>Year</c:v>
                </c:pt>
              </c:strCache>
            </c:strRef>
          </c:cat>
          <c:val>
            <c:numRef>
              <c:f>Sheet1!$A$2:$E$2</c:f>
              <c:numCache>
                <c:formatCode>General</c:formatCode>
                <c:ptCount val="5"/>
                <c:pt idx="0">
                  <c:v>63</c:v>
                </c:pt>
                <c:pt idx="1">
                  <c:v>47</c:v>
                </c:pt>
                <c:pt idx="2">
                  <c:v>74</c:v>
                </c:pt>
                <c:pt idx="3">
                  <c:v>65</c:v>
                </c:pt>
                <c:pt idx="4">
                  <c:v>62.3</c:v>
                </c:pt>
              </c:numCache>
            </c:numRef>
          </c:val>
          <c:extLst>
            <c:ext xmlns:c16="http://schemas.microsoft.com/office/drawing/2014/chart" uri="{C3380CC4-5D6E-409C-BE32-E72D297353CC}">
              <c16:uniqueId val="{00000000-61AB-4667-8F54-7D78D19242A6}"/>
            </c:ext>
          </c:extLst>
        </c:ser>
        <c:dLbls>
          <c:showLegendKey val="0"/>
          <c:showVal val="0"/>
          <c:showCatName val="0"/>
          <c:showSerName val="0"/>
          <c:showPercent val="0"/>
          <c:showBubbleSize val="0"/>
        </c:dLbls>
        <c:gapWidth val="150"/>
        <c:axId val="163186560"/>
        <c:axId val="198049792"/>
      </c:barChart>
      <c:catAx>
        <c:axId val="163186560"/>
        <c:scaling>
          <c:orientation val="minMax"/>
        </c:scaling>
        <c:delete val="0"/>
        <c:axPos val="b"/>
        <c:numFmt formatCode="General" sourceLinked="0"/>
        <c:majorTickMark val="out"/>
        <c:minorTickMark val="none"/>
        <c:tickLblPos val="nextTo"/>
        <c:crossAx val="198049792"/>
        <c:crosses val="autoZero"/>
        <c:auto val="1"/>
        <c:lblAlgn val="ctr"/>
        <c:lblOffset val="100"/>
        <c:noMultiLvlLbl val="0"/>
      </c:catAx>
      <c:valAx>
        <c:axId val="198049792"/>
        <c:scaling>
          <c:orientation val="minMax"/>
        </c:scaling>
        <c:delete val="0"/>
        <c:axPos val="l"/>
        <c:majorGridlines/>
        <c:numFmt formatCode="General" sourceLinked="1"/>
        <c:majorTickMark val="out"/>
        <c:minorTickMark val="none"/>
        <c:tickLblPos val="nextTo"/>
        <c:crossAx val="163186560"/>
        <c:crosses val="autoZero"/>
        <c:crossBetween val="between"/>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4C5D-5777-4D4D-87EB-2D0E3C82DDCF}" type="doc">
      <dgm:prSet loTypeId="urn:microsoft.com/office/officeart/2005/8/layout/StepDownProcess" loCatId="process" qsTypeId="urn:microsoft.com/office/officeart/2005/8/quickstyle/simple1" qsCatId="simple" csTypeId="urn:microsoft.com/office/officeart/2005/8/colors/accent5_4" csCatId="accent5" phldr="1"/>
      <dgm:spPr/>
      <dgm:t>
        <a:bodyPr/>
        <a:lstStyle/>
        <a:p>
          <a:endParaRPr lang="en-US"/>
        </a:p>
      </dgm:t>
    </dgm:pt>
    <dgm:pt modelId="{C7609C8B-E7E7-46C8-A02B-5F366988AA1B}">
      <dgm:prSet phldrT="[Text]"/>
      <dgm:spPr>
        <a:ln>
          <a:solidFill>
            <a:schemeClr val="accent5">
              <a:lumMod val="50000"/>
            </a:schemeClr>
          </a:solidFill>
        </a:ln>
      </dgm:spPr>
      <dgm:t>
        <a:bodyPr/>
        <a:lstStyle/>
        <a:p>
          <a:r>
            <a:rPr lang="en-US" b="1" dirty="0">
              <a:effectLst/>
              <a:latin typeface="Arial" panose="020B0604020202020204" pitchFamily="34" charset="0"/>
              <a:cs typeface="Arial" panose="020B0604020202020204" pitchFamily="34" charset="0"/>
            </a:rPr>
            <a:t>Change Concept</a:t>
          </a:r>
        </a:p>
      </dgm:t>
    </dgm:pt>
    <dgm:pt modelId="{BD6B8150-337F-42E6-81A8-A46D765C0D2E}" type="parTrans" cxnId="{52B8C47A-AF82-474C-8434-5040882C8737}">
      <dgm:prSet/>
      <dgm:spPr/>
      <dgm:t>
        <a:bodyPr/>
        <a:lstStyle/>
        <a:p>
          <a:endParaRPr lang="en-US"/>
        </a:p>
      </dgm:t>
    </dgm:pt>
    <dgm:pt modelId="{E41C6B11-0AF7-4331-817A-FF0BA1B8D7F6}" type="sibTrans" cxnId="{52B8C47A-AF82-474C-8434-5040882C8737}">
      <dgm:prSet/>
      <dgm:spPr/>
      <dgm:t>
        <a:bodyPr/>
        <a:lstStyle/>
        <a:p>
          <a:endParaRPr lang="en-US"/>
        </a:p>
      </dgm:t>
    </dgm:pt>
    <dgm:pt modelId="{E3927784-990E-4BEC-ACC9-F19C91399A16}">
      <dgm:prSet phldrT="[Text]" custT="1"/>
      <dgm:spPr/>
      <dgm:t>
        <a:bodyPr/>
        <a:lstStyle/>
        <a:p>
          <a:r>
            <a:rPr lang="en-US" sz="2400" dirty="0">
              <a:latin typeface="Arial" panose="020B0604020202020204" pitchFamily="34" charset="0"/>
              <a:cs typeface="Arial" panose="020B0604020202020204" pitchFamily="34" charset="0"/>
            </a:rPr>
            <a:t>General notions that are useful in the development of more specific ideas for changes that lead to improvement</a:t>
          </a:r>
        </a:p>
      </dgm:t>
    </dgm:pt>
    <dgm:pt modelId="{96A9D4F5-7995-4C72-99CC-5078C23A7962}" type="parTrans" cxnId="{66B04ABB-4222-4E14-8894-EA0EB61B18AA}">
      <dgm:prSet/>
      <dgm:spPr/>
      <dgm:t>
        <a:bodyPr/>
        <a:lstStyle/>
        <a:p>
          <a:endParaRPr lang="en-US"/>
        </a:p>
      </dgm:t>
    </dgm:pt>
    <dgm:pt modelId="{A3F23EEB-9B9D-4A63-BEB8-3E4152BF21B6}" type="sibTrans" cxnId="{66B04ABB-4222-4E14-8894-EA0EB61B18AA}">
      <dgm:prSet/>
      <dgm:spPr/>
      <dgm:t>
        <a:bodyPr/>
        <a:lstStyle/>
        <a:p>
          <a:endParaRPr lang="en-US"/>
        </a:p>
      </dgm:t>
    </dgm:pt>
    <dgm:pt modelId="{1A11A445-56AF-4A02-AA95-AFD00C80FB8E}">
      <dgm:prSet phldrT="[Text]"/>
      <dgm:spPr>
        <a:ln>
          <a:solidFill>
            <a:schemeClr val="accent5">
              <a:lumMod val="50000"/>
            </a:schemeClr>
          </a:solidFill>
        </a:ln>
      </dgm:spPr>
      <dgm:t>
        <a:bodyPr/>
        <a:lstStyle/>
        <a:p>
          <a:r>
            <a:rPr lang="en-US" b="1" dirty="0">
              <a:solidFill>
                <a:schemeClr val="tx1"/>
              </a:solidFill>
              <a:latin typeface="Arial" panose="020B0604020202020204" pitchFamily="34" charset="0"/>
              <a:cs typeface="Arial" panose="020B0604020202020204" pitchFamily="34" charset="0"/>
            </a:rPr>
            <a:t>Change Idea</a:t>
          </a:r>
        </a:p>
      </dgm:t>
    </dgm:pt>
    <dgm:pt modelId="{1C8C2920-FBBD-43E6-86BF-B244B511B80B}" type="parTrans" cxnId="{F3287499-16C2-402C-8AE1-BA440F8230B2}">
      <dgm:prSet/>
      <dgm:spPr/>
      <dgm:t>
        <a:bodyPr/>
        <a:lstStyle/>
        <a:p>
          <a:endParaRPr lang="en-US"/>
        </a:p>
      </dgm:t>
    </dgm:pt>
    <dgm:pt modelId="{9D368D46-BC59-4FF4-87FA-D62FF3C03424}" type="sibTrans" cxnId="{F3287499-16C2-402C-8AE1-BA440F8230B2}">
      <dgm:prSet/>
      <dgm:spPr/>
      <dgm:t>
        <a:bodyPr/>
        <a:lstStyle/>
        <a:p>
          <a:endParaRPr lang="en-US"/>
        </a:p>
      </dgm:t>
    </dgm:pt>
    <dgm:pt modelId="{127E6145-7A88-4A06-A713-CC2751BA6A87}">
      <dgm:prSet phldrT="[Text]" custT="1"/>
      <dgm:spPr/>
      <dgm:t>
        <a:bodyPr/>
        <a:lstStyle/>
        <a:p>
          <a:r>
            <a:rPr lang="en-US" sz="2400" dirty="0">
              <a:latin typeface="Arial" panose="020B0604020202020204" pitchFamily="34" charset="0"/>
              <a:cs typeface="Arial" panose="020B0604020202020204" pitchFamily="34" charset="0"/>
            </a:rPr>
            <a:t>Actionable, specific ideas for changing a process</a:t>
          </a:r>
        </a:p>
      </dgm:t>
    </dgm:pt>
    <dgm:pt modelId="{B3CBE600-C829-4766-BF10-CC6DE2BB838F}" type="parTrans" cxnId="{6B2D25E6-CF13-4F9C-9AA4-FB5A626A5DE1}">
      <dgm:prSet/>
      <dgm:spPr/>
      <dgm:t>
        <a:bodyPr/>
        <a:lstStyle/>
        <a:p>
          <a:endParaRPr lang="en-US"/>
        </a:p>
      </dgm:t>
    </dgm:pt>
    <dgm:pt modelId="{9B6F1735-464D-4CBD-92E3-C908891F3594}" type="sibTrans" cxnId="{6B2D25E6-CF13-4F9C-9AA4-FB5A626A5DE1}">
      <dgm:prSet/>
      <dgm:spPr/>
      <dgm:t>
        <a:bodyPr/>
        <a:lstStyle/>
        <a:p>
          <a:endParaRPr lang="en-US"/>
        </a:p>
      </dgm:t>
    </dgm:pt>
    <dgm:pt modelId="{66FA9CF0-54C7-4946-BDB3-CE61A227B2F0}">
      <dgm:prSet phldrT="[Text]"/>
      <dgm:spPr>
        <a:solidFill>
          <a:schemeClr val="accent5">
            <a:lumMod val="40000"/>
            <a:lumOff val="60000"/>
          </a:schemeClr>
        </a:solidFill>
        <a:ln>
          <a:solidFill>
            <a:schemeClr val="accent5">
              <a:lumMod val="50000"/>
            </a:schemeClr>
          </a:solidFill>
        </a:ln>
      </dgm:spPr>
      <dgm:t>
        <a:bodyPr/>
        <a:lstStyle/>
        <a:p>
          <a:r>
            <a:rPr lang="en-US" b="1" dirty="0">
              <a:solidFill>
                <a:schemeClr val="tx1"/>
              </a:solidFill>
              <a:latin typeface="Arial" panose="020B0604020202020204" pitchFamily="34" charset="0"/>
              <a:cs typeface="Arial" panose="020B0604020202020204" pitchFamily="34" charset="0"/>
            </a:rPr>
            <a:t>Tools &amp; Resources</a:t>
          </a:r>
        </a:p>
      </dgm:t>
    </dgm:pt>
    <dgm:pt modelId="{55CC90AC-1287-4BA4-880A-7187C0DB6C6A}" type="parTrans" cxnId="{505179F4-A276-4953-86A3-F5779D6E5DFF}">
      <dgm:prSet/>
      <dgm:spPr/>
      <dgm:t>
        <a:bodyPr/>
        <a:lstStyle/>
        <a:p>
          <a:endParaRPr lang="en-US"/>
        </a:p>
      </dgm:t>
    </dgm:pt>
    <dgm:pt modelId="{56C37E18-E186-49C3-BD74-70EFE7D1D4FB}" type="sibTrans" cxnId="{505179F4-A276-4953-86A3-F5779D6E5DFF}">
      <dgm:prSet/>
      <dgm:spPr/>
      <dgm:t>
        <a:bodyPr/>
        <a:lstStyle/>
        <a:p>
          <a:endParaRPr lang="en-US"/>
        </a:p>
      </dgm:t>
    </dgm:pt>
    <dgm:pt modelId="{0BA4FFE3-1C03-4512-A9D8-BD7D3641230E}">
      <dgm:prSet phldrT="[Text]" custT="1"/>
      <dgm:spPr/>
      <dgm:t>
        <a:bodyPr/>
        <a:lstStyle/>
        <a:p>
          <a:r>
            <a:rPr lang="en-US" sz="2400" dirty="0">
              <a:latin typeface="Arial" panose="020B0604020202020204" pitchFamily="34" charset="0"/>
              <a:cs typeface="Arial" panose="020B0604020202020204" pitchFamily="34" charset="0"/>
            </a:rPr>
            <a:t>Can be adapted by or adopted in a health care setting</a:t>
          </a:r>
        </a:p>
      </dgm:t>
    </dgm:pt>
    <dgm:pt modelId="{A24BCA5C-D581-44B7-A19C-2F4506F20C06}" type="parTrans" cxnId="{8A037DD9-0152-491B-883C-BA302069B1F3}">
      <dgm:prSet/>
      <dgm:spPr/>
      <dgm:t>
        <a:bodyPr/>
        <a:lstStyle/>
        <a:p>
          <a:endParaRPr lang="en-US"/>
        </a:p>
      </dgm:t>
    </dgm:pt>
    <dgm:pt modelId="{A12C015F-26F5-4994-92B6-5A38D34AF10F}" type="sibTrans" cxnId="{8A037DD9-0152-491B-883C-BA302069B1F3}">
      <dgm:prSet/>
      <dgm:spPr/>
      <dgm:t>
        <a:bodyPr/>
        <a:lstStyle/>
        <a:p>
          <a:endParaRPr lang="en-US"/>
        </a:p>
      </dgm:t>
    </dgm:pt>
    <dgm:pt modelId="{2FA9097B-3CDF-4B05-B2A6-DE92A891C5F9}" type="pres">
      <dgm:prSet presAssocID="{70BD4C5D-5777-4D4D-87EB-2D0E3C82DDCF}" presName="rootnode" presStyleCnt="0">
        <dgm:presLayoutVars>
          <dgm:chMax/>
          <dgm:chPref/>
          <dgm:dir/>
          <dgm:animLvl val="lvl"/>
        </dgm:presLayoutVars>
      </dgm:prSet>
      <dgm:spPr/>
    </dgm:pt>
    <dgm:pt modelId="{E170BE56-63BA-4F79-8242-975F878DF3C3}" type="pres">
      <dgm:prSet presAssocID="{C7609C8B-E7E7-46C8-A02B-5F366988AA1B}" presName="composite" presStyleCnt="0"/>
      <dgm:spPr/>
    </dgm:pt>
    <dgm:pt modelId="{8AA22914-0FE4-495E-B5B1-8DA87D5A7F8A}" type="pres">
      <dgm:prSet presAssocID="{C7609C8B-E7E7-46C8-A02B-5F366988AA1B}" presName="bentUpArrow1" presStyleLbl="alignImgPlace1" presStyleIdx="0" presStyleCnt="2" custLinFactNeighborX="38285" custLinFactNeighborY="-6267"/>
      <dgm:spPr>
        <a:ln>
          <a:solidFill>
            <a:schemeClr val="accent5">
              <a:lumMod val="50000"/>
            </a:schemeClr>
          </a:solidFill>
        </a:ln>
      </dgm:spPr>
    </dgm:pt>
    <dgm:pt modelId="{D2F5B855-1B2C-4DD7-9EE1-CF68B825A9EA}" type="pres">
      <dgm:prSet presAssocID="{C7609C8B-E7E7-46C8-A02B-5F366988AA1B}" presName="ParentText" presStyleLbl="node1" presStyleIdx="0" presStyleCnt="3" custLinFactNeighborX="-1425" custLinFactNeighborY="-4272">
        <dgm:presLayoutVars>
          <dgm:chMax val="1"/>
          <dgm:chPref val="1"/>
          <dgm:bulletEnabled val="1"/>
        </dgm:presLayoutVars>
      </dgm:prSet>
      <dgm:spPr/>
    </dgm:pt>
    <dgm:pt modelId="{CEB80EBE-6441-4F8E-B3EB-3E43CFA33D06}" type="pres">
      <dgm:prSet presAssocID="{C7609C8B-E7E7-46C8-A02B-5F366988AA1B}" presName="ChildText" presStyleLbl="revTx" presStyleIdx="0" presStyleCnt="3" custScaleX="402405" custLinFactX="59465" custLinFactNeighborX="100000" custLinFactNeighborY="-21184">
        <dgm:presLayoutVars>
          <dgm:chMax val="0"/>
          <dgm:chPref val="0"/>
          <dgm:bulletEnabled val="1"/>
        </dgm:presLayoutVars>
      </dgm:prSet>
      <dgm:spPr/>
    </dgm:pt>
    <dgm:pt modelId="{EE075486-3745-4E10-8444-885FDBF7ACFE}" type="pres">
      <dgm:prSet presAssocID="{E41C6B11-0AF7-4331-817A-FF0BA1B8D7F6}" presName="sibTrans" presStyleCnt="0"/>
      <dgm:spPr/>
    </dgm:pt>
    <dgm:pt modelId="{768AE624-223A-4FEA-A4B0-DA7D7681F775}" type="pres">
      <dgm:prSet presAssocID="{1A11A445-56AF-4A02-AA95-AFD00C80FB8E}" presName="composite" presStyleCnt="0"/>
      <dgm:spPr/>
    </dgm:pt>
    <dgm:pt modelId="{80684CCC-DF66-4935-94BF-B1365D47EB1F}" type="pres">
      <dgm:prSet presAssocID="{1A11A445-56AF-4A02-AA95-AFD00C80FB8E}" presName="bentUpArrow1" presStyleLbl="alignImgPlace1" presStyleIdx="1" presStyleCnt="2" custLinFactNeighborX="5251" custLinFactNeighborY="-3411"/>
      <dgm:spPr>
        <a:ln>
          <a:solidFill>
            <a:schemeClr val="accent5">
              <a:lumMod val="50000"/>
            </a:schemeClr>
          </a:solidFill>
        </a:ln>
      </dgm:spPr>
    </dgm:pt>
    <dgm:pt modelId="{4D93CC43-65CD-4CFA-A560-779BF6302618}" type="pres">
      <dgm:prSet presAssocID="{1A11A445-56AF-4A02-AA95-AFD00C80FB8E}" presName="ParentText" presStyleLbl="node1" presStyleIdx="1" presStyleCnt="3" custLinFactNeighborX="-23397" custLinFactNeighborY="-3413">
        <dgm:presLayoutVars>
          <dgm:chMax val="1"/>
          <dgm:chPref val="1"/>
          <dgm:bulletEnabled val="1"/>
        </dgm:presLayoutVars>
      </dgm:prSet>
      <dgm:spPr/>
    </dgm:pt>
    <dgm:pt modelId="{C0D7AE22-8481-4C43-89F8-2EECBD97F696}" type="pres">
      <dgm:prSet presAssocID="{1A11A445-56AF-4A02-AA95-AFD00C80FB8E}" presName="ChildText" presStyleLbl="revTx" presStyleIdx="1" presStyleCnt="3" custScaleX="263533" custLinFactNeighborX="60536" custLinFactNeighborY="-8626">
        <dgm:presLayoutVars>
          <dgm:chMax val="0"/>
          <dgm:chPref val="0"/>
          <dgm:bulletEnabled val="1"/>
        </dgm:presLayoutVars>
      </dgm:prSet>
      <dgm:spPr/>
    </dgm:pt>
    <dgm:pt modelId="{E65A4BE0-C61F-4761-9EDE-645F19EAAF4F}" type="pres">
      <dgm:prSet presAssocID="{9D368D46-BC59-4FF4-87FA-D62FF3C03424}" presName="sibTrans" presStyleCnt="0"/>
      <dgm:spPr/>
    </dgm:pt>
    <dgm:pt modelId="{3EE0E60A-A003-4FF6-ADB1-E3D7FB42748F}" type="pres">
      <dgm:prSet presAssocID="{66FA9CF0-54C7-4946-BDB3-CE61A227B2F0}" presName="composite" presStyleCnt="0"/>
      <dgm:spPr/>
    </dgm:pt>
    <dgm:pt modelId="{CE2F12A0-E83B-4580-977E-579D965FD5E7}" type="pres">
      <dgm:prSet presAssocID="{66FA9CF0-54C7-4946-BDB3-CE61A227B2F0}" presName="ParentText" presStyleLbl="node1" presStyleIdx="2" presStyleCnt="3" custLinFactNeighborX="-55080" custLinFactNeighborY="-5425">
        <dgm:presLayoutVars>
          <dgm:chMax val="1"/>
          <dgm:chPref val="1"/>
          <dgm:bulletEnabled val="1"/>
        </dgm:presLayoutVars>
      </dgm:prSet>
      <dgm:spPr/>
    </dgm:pt>
    <dgm:pt modelId="{FFEA1240-1F5E-4843-939A-81D5044C9C05}" type="pres">
      <dgm:prSet presAssocID="{66FA9CF0-54C7-4946-BDB3-CE61A227B2F0}" presName="FinalChildText" presStyleLbl="revTx" presStyleIdx="2" presStyleCnt="3" custScaleX="232790" custScaleY="131683" custLinFactNeighborX="-4122" custLinFactNeighborY="-10193">
        <dgm:presLayoutVars>
          <dgm:chMax val="0"/>
          <dgm:chPref val="0"/>
          <dgm:bulletEnabled val="1"/>
        </dgm:presLayoutVars>
      </dgm:prSet>
      <dgm:spPr/>
    </dgm:pt>
  </dgm:ptLst>
  <dgm:cxnLst>
    <dgm:cxn modelId="{AF43A03F-A065-4D91-9D16-9410C737776A}" type="presOf" srcId="{66FA9CF0-54C7-4946-BDB3-CE61A227B2F0}" destId="{CE2F12A0-E83B-4580-977E-579D965FD5E7}" srcOrd="0" destOrd="0" presId="urn:microsoft.com/office/officeart/2005/8/layout/StepDownProcess"/>
    <dgm:cxn modelId="{0AB3824A-9966-4B9F-859D-95D712B92807}" type="presOf" srcId="{1A11A445-56AF-4A02-AA95-AFD00C80FB8E}" destId="{4D93CC43-65CD-4CFA-A560-779BF6302618}" srcOrd="0" destOrd="0" presId="urn:microsoft.com/office/officeart/2005/8/layout/StepDownProcess"/>
    <dgm:cxn modelId="{52B8C47A-AF82-474C-8434-5040882C8737}" srcId="{70BD4C5D-5777-4D4D-87EB-2D0E3C82DDCF}" destId="{C7609C8B-E7E7-46C8-A02B-5F366988AA1B}" srcOrd="0" destOrd="0" parTransId="{BD6B8150-337F-42E6-81A8-A46D765C0D2E}" sibTransId="{E41C6B11-0AF7-4331-817A-FF0BA1B8D7F6}"/>
    <dgm:cxn modelId="{144EE95A-7B82-4140-861A-6C149DD9AAE2}" type="presOf" srcId="{C7609C8B-E7E7-46C8-A02B-5F366988AA1B}" destId="{D2F5B855-1B2C-4DD7-9EE1-CF68B825A9EA}" srcOrd="0" destOrd="0" presId="urn:microsoft.com/office/officeart/2005/8/layout/StepDownProcess"/>
    <dgm:cxn modelId="{F3287499-16C2-402C-8AE1-BA440F8230B2}" srcId="{70BD4C5D-5777-4D4D-87EB-2D0E3C82DDCF}" destId="{1A11A445-56AF-4A02-AA95-AFD00C80FB8E}" srcOrd="1" destOrd="0" parTransId="{1C8C2920-FBBD-43E6-86BF-B244B511B80B}" sibTransId="{9D368D46-BC59-4FF4-87FA-D62FF3C03424}"/>
    <dgm:cxn modelId="{7A2579A0-889F-4515-8474-E4FF3B018B9A}" type="presOf" srcId="{70BD4C5D-5777-4D4D-87EB-2D0E3C82DDCF}" destId="{2FA9097B-3CDF-4B05-B2A6-DE92A891C5F9}" srcOrd="0" destOrd="0" presId="urn:microsoft.com/office/officeart/2005/8/layout/StepDownProcess"/>
    <dgm:cxn modelId="{5E2EA4AC-DFA0-47ED-9B5E-023A25EBD2F2}" type="presOf" srcId="{E3927784-990E-4BEC-ACC9-F19C91399A16}" destId="{CEB80EBE-6441-4F8E-B3EB-3E43CFA33D06}" srcOrd="0" destOrd="0" presId="urn:microsoft.com/office/officeart/2005/8/layout/StepDownProcess"/>
    <dgm:cxn modelId="{66B04ABB-4222-4E14-8894-EA0EB61B18AA}" srcId="{C7609C8B-E7E7-46C8-A02B-5F366988AA1B}" destId="{E3927784-990E-4BEC-ACC9-F19C91399A16}" srcOrd="0" destOrd="0" parTransId="{96A9D4F5-7995-4C72-99CC-5078C23A7962}" sibTransId="{A3F23EEB-9B9D-4A63-BEB8-3E4152BF21B6}"/>
    <dgm:cxn modelId="{06EE4BC1-EC16-4213-A6F7-1B28E143C1F4}" type="presOf" srcId="{127E6145-7A88-4A06-A713-CC2751BA6A87}" destId="{C0D7AE22-8481-4C43-89F8-2EECBD97F696}" srcOrd="0" destOrd="0" presId="urn:microsoft.com/office/officeart/2005/8/layout/StepDownProcess"/>
    <dgm:cxn modelId="{186D2FCF-F8BF-4E27-8466-C5CBB5615A5E}" type="presOf" srcId="{0BA4FFE3-1C03-4512-A9D8-BD7D3641230E}" destId="{FFEA1240-1F5E-4843-939A-81D5044C9C05}" srcOrd="0" destOrd="0" presId="urn:microsoft.com/office/officeart/2005/8/layout/StepDownProcess"/>
    <dgm:cxn modelId="{8A037DD9-0152-491B-883C-BA302069B1F3}" srcId="{66FA9CF0-54C7-4946-BDB3-CE61A227B2F0}" destId="{0BA4FFE3-1C03-4512-A9D8-BD7D3641230E}" srcOrd="0" destOrd="0" parTransId="{A24BCA5C-D581-44B7-A19C-2F4506F20C06}" sibTransId="{A12C015F-26F5-4994-92B6-5A38D34AF10F}"/>
    <dgm:cxn modelId="{6B2D25E6-CF13-4F9C-9AA4-FB5A626A5DE1}" srcId="{1A11A445-56AF-4A02-AA95-AFD00C80FB8E}" destId="{127E6145-7A88-4A06-A713-CC2751BA6A87}" srcOrd="0" destOrd="0" parTransId="{B3CBE600-C829-4766-BF10-CC6DE2BB838F}" sibTransId="{9B6F1735-464D-4CBD-92E3-C908891F3594}"/>
    <dgm:cxn modelId="{505179F4-A276-4953-86A3-F5779D6E5DFF}" srcId="{70BD4C5D-5777-4D4D-87EB-2D0E3C82DDCF}" destId="{66FA9CF0-54C7-4946-BDB3-CE61A227B2F0}" srcOrd="2" destOrd="0" parTransId="{55CC90AC-1287-4BA4-880A-7187C0DB6C6A}" sibTransId="{56C37E18-E186-49C3-BD74-70EFE7D1D4FB}"/>
    <dgm:cxn modelId="{3FD3A5C1-B2F7-4609-88C0-DE207D96E5A9}" type="presParOf" srcId="{2FA9097B-3CDF-4B05-B2A6-DE92A891C5F9}" destId="{E170BE56-63BA-4F79-8242-975F878DF3C3}" srcOrd="0" destOrd="0" presId="urn:microsoft.com/office/officeart/2005/8/layout/StepDownProcess"/>
    <dgm:cxn modelId="{8F362ABE-C2B7-467C-9890-0EA208813790}" type="presParOf" srcId="{E170BE56-63BA-4F79-8242-975F878DF3C3}" destId="{8AA22914-0FE4-495E-B5B1-8DA87D5A7F8A}" srcOrd="0" destOrd="0" presId="urn:microsoft.com/office/officeart/2005/8/layout/StepDownProcess"/>
    <dgm:cxn modelId="{DF7AE8DE-FDA6-42F6-B00F-EE46480158F0}" type="presParOf" srcId="{E170BE56-63BA-4F79-8242-975F878DF3C3}" destId="{D2F5B855-1B2C-4DD7-9EE1-CF68B825A9EA}" srcOrd="1" destOrd="0" presId="urn:microsoft.com/office/officeart/2005/8/layout/StepDownProcess"/>
    <dgm:cxn modelId="{626B1871-CD24-4DEB-9D6A-699D7BD813A0}" type="presParOf" srcId="{E170BE56-63BA-4F79-8242-975F878DF3C3}" destId="{CEB80EBE-6441-4F8E-B3EB-3E43CFA33D06}" srcOrd="2" destOrd="0" presId="urn:microsoft.com/office/officeart/2005/8/layout/StepDownProcess"/>
    <dgm:cxn modelId="{34C8C909-C77D-46F3-B9CB-36FED84A4642}" type="presParOf" srcId="{2FA9097B-3CDF-4B05-B2A6-DE92A891C5F9}" destId="{EE075486-3745-4E10-8444-885FDBF7ACFE}" srcOrd="1" destOrd="0" presId="urn:microsoft.com/office/officeart/2005/8/layout/StepDownProcess"/>
    <dgm:cxn modelId="{877D56F3-FFE4-4520-900D-89DF79B847A1}" type="presParOf" srcId="{2FA9097B-3CDF-4B05-B2A6-DE92A891C5F9}" destId="{768AE624-223A-4FEA-A4B0-DA7D7681F775}" srcOrd="2" destOrd="0" presId="urn:microsoft.com/office/officeart/2005/8/layout/StepDownProcess"/>
    <dgm:cxn modelId="{0CBCAD7A-3D36-4CA4-9C1D-BF1EFC36F52F}" type="presParOf" srcId="{768AE624-223A-4FEA-A4B0-DA7D7681F775}" destId="{80684CCC-DF66-4935-94BF-B1365D47EB1F}" srcOrd="0" destOrd="0" presId="urn:microsoft.com/office/officeart/2005/8/layout/StepDownProcess"/>
    <dgm:cxn modelId="{68F706B3-6821-4CC6-9E55-7B8254BDED79}" type="presParOf" srcId="{768AE624-223A-4FEA-A4B0-DA7D7681F775}" destId="{4D93CC43-65CD-4CFA-A560-779BF6302618}" srcOrd="1" destOrd="0" presId="urn:microsoft.com/office/officeart/2005/8/layout/StepDownProcess"/>
    <dgm:cxn modelId="{4DEFA705-FB31-4427-B1F0-118E5C4CE1FE}" type="presParOf" srcId="{768AE624-223A-4FEA-A4B0-DA7D7681F775}" destId="{C0D7AE22-8481-4C43-89F8-2EECBD97F696}" srcOrd="2" destOrd="0" presId="urn:microsoft.com/office/officeart/2005/8/layout/StepDownProcess"/>
    <dgm:cxn modelId="{50B40341-EB1D-4E83-93D9-698C62695443}" type="presParOf" srcId="{2FA9097B-3CDF-4B05-B2A6-DE92A891C5F9}" destId="{E65A4BE0-C61F-4761-9EDE-645F19EAAF4F}" srcOrd="3" destOrd="0" presId="urn:microsoft.com/office/officeart/2005/8/layout/StepDownProcess"/>
    <dgm:cxn modelId="{716D4B47-321C-4A7B-851A-C1EC0F689BB7}" type="presParOf" srcId="{2FA9097B-3CDF-4B05-B2A6-DE92A891C5F9}" destId="{3EE0E60A-A003-4FF6-ADB1-E3D7FB42748F}" srcOrd="4" destOrd="0" presId="urn:microsoft.com/office/officeart/2005/8/layout/StepDownProcess"/>
    <dgm:cxn modelId="{3C7810E2-7EA4-422D-8445-675BB7E16C97}" type="presParOf" srcId="{3EE0E60A-A003-4FF6-ADB1-E3D7FB42748F}" destId="{CE2F12A0-E83B-4580-977E-579D965FD5E7}" srcOrd="0" destOrd="0" presId="urn:microsoft.com/office/officeart/2005/8/layout/StepDownProcess"/>
    <dgm:cxn modelId="{59992806-3E65-4654-8738-1374BF32517F}" type="presParOf" srcId="{3EE0E60A-A003-4FF6-ADB1-E3D7FB42748F}" destId="{FFEA1240-1F5E-4843-939A-81D5044C9C0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A5469-B98F-4872-96A6-796CBED18FD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F205394-09AA-4DF7-AA27-EC72749BCA89}">
      <dgm:prSet phldrT="[Text]"/>
      <dgm:spPr/>
      <dgm:t>
        <a:bodyPr/>
        <a:lstStyle/>
        <a:p>
          <a:r>
            <a:rPr lang="en-US" dirty="0"/>
            <a:t>Patient</a:t>
          </a:r>
        </a:p>
      </dgm:t>
    </dgm:pt>
    <dgm:pt modelId="{8C700111-6A7E-4853-8043-03063907A63F}" type="parTrans" cxnId="{E04AC461-2DCA-4379-9BB7-0279DC3FD12E}">
      <dgm:prSet/>
      <dgm:spPr/>
      <dgm:t>
        <a:bodyPr/>
        <a:lstStyle/>
        <a:p>
          <a:endParaRPr lang="en-US"/>
        </a:p>
      </dgm:t>
    </dgm:pt>
    <dgm:pt modelId="{D33CEC76-F83C-4DEA-A528-42BA20124E7E}" type="sibTrans" cxnId="{E04AC461-2DCA-4379-9BB7-0279DC3FD12E}">
      <dgm:prSet/>
      <dgm:spPr/>
      <dgm:t>
        <a:bodyPr/>
        <a:lstStyle/>
        <a:p>
          <a:endParaRPr lang="en-US"/>
        </a:p>
      </dgm:t>
    </dgm:pt>
    <dgm:pt modelId="{F5B46993-7A0C-44A4-A8D0-5CEC6DFDD08C}">
      <dgm:prSet phldrT="[Text]"/>
      <dgm:spPr/>
      <dgm:t>
        <a:bodyPr/>
        <a:lstStyle/>
        <a:p>
          <a:r>
            <a:rPr lang="en-US" dirty="0"/>
            <a:t>Registration</a:t>
          </a:r>
        </a:p>
        <a:p>
          <a:r>
            <a:rPr lang="en-US" dirty="0"/>
            <a:t>30-45 min</a:t>
          </a:r>
        </a:p>
      </dgm:t>
    </dgm:pt>
    <dgm:pt modelId="{274118B2-EF04-4CF2-9CC7-07D0AF15C01F}" type="parTrans" cxnId="{D251666F-0339-4C4B-8FC2-448426E97643}">
      <dgm:prSet/>
      <dgm:spPr/>
      <dgm:t>
        <a:bodyPr/>
        <a:lstStyle/>
        <a:p>
          <a:endParaRPr lang="en-US"/>
        </a:p>
      </dgm:t>
    </dgm:pt>
    <dgm:pt modelId="{130B8BF0-8A77-49A2-BFE9-4B302E71E92A}" type="sibTrans" cxnId="{D251666F-0339-4C4B-8FC2-448426E97643}">
      <dgm:prSet/>
      <dgm:spPr/>
      <dgm:t>
        <a:bodyPr/>
        <a:lstStyle/>
        <a:p>
          <a:endParaRPr lang="en-US"/>
        </a:p>
      </dgm:t>
    </dgm:pt>
    <dgm:pt modelId="{2DD8D9AD-90CC-41E5-8B90-FBF01EAB792B}">
      <dgm:prSet phldrT="[Text]"/>
      <dgm:spPr/>
      <dgm:t>
        <a:bodyPr/>
        <a:lstStyle/>
        <a:p>
          <a:r>
            <a:rPr lang="en-US" dirty="0"/>
            <a:t>CR</a:t>
          </a:r>
        </a:p>
        <a:p>
          <a:r>
            <a:rPr lang="en-US" dirty="0"/>
            <a:t>90 min</a:t>
          </a:r>
        </a:p>
      </dgm:t>
    </dgm:pt>
    <dgm:pt modelId="{56CFB3A4-8FFE-4D11-BB15-B1307DAF5618}" type="parTrans" cxnId="{86417765-9EC6-40DA-8691-CF14FC88E13E}">
      <dgm:prSet/>
      <dgm:spPr/>
      <dgm:t>
        <a:bodyPr/>
        <a:lstStyle/>
        <a:p>
          <a:endParaRPr lang="en-US"/>
        </a:p>
      </dgm:t>
    </dgm:pt>
    <dgm:pt modelId="{576FEE66-68EC-439E-A8FD-2BAE3767AB5A}" type="sibTrans" cxnId="{86417765-9EC6-40DA-8691-CF14FC88E13E}">
      <dgm:prSet/>
      <dgm:spPr/>
      <dgm:t>
        <a:bodyPr/>
        <a:lstStyle/>
        <a:p>
          <a:endParaRPr lang="en-US"/>
        </a:p>
      </dgm:t>
    </dgm:pt>
    <dgm:pt modelId="{8E23422E-5C36-4166-AF0C-1A42EC52EC56}">
      <dgm:prSet phldrT="[Text]"/>
      <dgm:spPr/>
      <dgm:t>
        <a:bodyPr/>
        <a:lstStyle/>
        <a:p>
          <a:r>
            <a:rPr lang="en-US" dirty="0"/>
            <a:t>Dietician</a:t>
          </a:r>
        </a:p>
        <a:p>
          <a:r>
            <a:rPr lang="en-US" dirty="0"/>
            <a:t>15-30 min</a:t>
          </a:r>
        </a:p>
      </dgm:t>
    </dgm:pt>
    <dgm:pt modelId="{D4254756-1DBE-4D47-87D8-E1F3210A7B74}" type="parTrans" cxnId="{2FA5975F-9358-4BB6-AEC7-BD333C2EFC94}">
      <dgm:prSet/>
      <dgm:spPr/>
      <dgm:t>
        <a:bodyPr/>
        <a:lstStyle/>
        <a:p>
          <a:endParaRPr lang="en-US"/>
        </a:p>
      </dgm:t>
    </dgm:pt>
    <dgm:pt modelId="{09C3A272-646B-430A-B04F-186C73DFD45B}" type="sibTrans" cxnId="{2FA5975F-9358-4BB6-AEC7-BD333C2EFC94}">
      <dgm:prSet/>
      <dgm:spPr/>
      <dgm:t>
        <a:bodyPr/>
        <a:lstStyle/>
        <a:p>
          <a:endParaRPr lang="en-US"/>
        </a:p>
      </dgm:t>
    </dgm:pt>
    <dgm:pt modelId="{51FED972-4864-4ACC-A8A1-34F8981073CF}">
      <dgm:prSet phldrT="[Text]"/>
      <dgm:spPr/>
      <dgm:t>
        <a:bodyPr/>
        <a:lstStyle/>
        <a:p>
          <a:r>
            <a:rPr lang="en-US" dirty="0"/>
            <a:t>Lab</a:t>
          </a:r>
        </a:p>
        <a:p>
          <a:r>
            <a:rPr lang="en-US" dirty="0"/>
            <a:t>15-30 min</a:t>
          </a:r>
        </a:p>
      </dgm:t>
    </dgm:pt>
    <dgm:pt modelId="{F1EEB156-3E6F-4A2B-8174-D71613714DAF}" type="parTrans" cxnId="{2EF0ABF4-85DD-42AA-ABD4-6AE62275C08B}">
      <dgm:prSet/>
      <dgm:spPr/>
      <dgm:t>
        <a:bodyPr/>
        <a:lstStyle/>
        <a:p>
          <a:endParaRPr lang="en-US"/>
        </a:p>
      </dgm:t>
    </dgm:pt>
    <dgm:pt modelId="{858711ED-C168-472C-8C88-5F0C7F92B06B}" type="sibTrans" cxnId="{2EF0ABF4-85DD-42AA-ABD4-6AE62275C08B}">
      <dgm:prSet/>
      <dgm:spPr/>
      <dgm:t>
        <a:bodyPr/>
        <a:lstStyle/>
        <a:p>
          <a:endParaRPr lang="en-US"/>
        </a:p>
      </dgm:t>
    </dgm:pt>
    <dgm:pt modelId="{D8EE94F2-E238-4AAF-9FE7-289CB3034EF7}" type="pres">
      <dgm:prSet presAssocID="{443A5469-B98F-4872-96A6-796CBED18FDC}" presName="diagram" presStyleCnt="0">
        <dgm:presLayoutVars>
          <dgm:chPref val="1"/>
          <dgm:dir/>
          <dgm:animOne val="branch"/>
          <dgm:animLvl val="lvl"/>
          <dgm:resizeHandles val="exact"/>
        </dgm:presLayoutVars>
      </dgm:prSet>
      <dgm:spPr/>
    </dgm:pt>
    <dgm:pt modelId="{9FD16A21-6B65-4641-B81D-A0DD02BCAEA8}" type="pres">
      <dgm:prSet presAssocID="{8F205394-09AA-4DF7-AA27-EC72749BCA89}" presName="root1" presStyleCnt="0"/>
      <dgm:spPr/>
    </dgm:pt>
    <dgm:pt modelId="{B69C87E6-624F-4EC8-BB1A-996D5EAD6EFB}" type="pres">
      <dgm:prSet presAssocID="{8F205394-09AA-4DF7-AA27-EC72749BCA89}" presName="LevelOneTextNode" presStyleLbl="node0" presStyleIdx="0" presStyleCnt="1" custScaleY="243619" custLinFactNeighborX="-2076" custLinFactNeighborY="-266">
        <dgm:presLayoutVars>
          <dgm:chPref val="3"/>
        </dgm:presLayoutVars>
      </dgm:prSet>
      <dgm:spPr/>
    </dgm:pt>
    <dgm:pt modelId="{1C0CA45D-A0B7-4052-A65F-B1A0F174D52F}" type="pres">
      <dgm:prSet presAssocID="{8F205394-09AA-4DF7-AA27-EC72749BCA89}" presName="level2hierChild" presStyleCnt="0"/>
      <dgm:spPr/>
    </dgm:pt>
    <dgm:pt modelId="{7EBC6122-BF24-46C3-971F-2D5C5C17530F}" type="pres">
      <dgm:prSet presAssocID="{274118B2-EF04-4CF2-9CC7-07D0AF15C01F}" presName="conn2-1" presStyleLbl="parChTrans1D2" presStyleIdx="0" presStyleCnt="4"/>
      <dgm:spPr/>
    </dgm:pt>
    <dgm:pt modelId="{01134A1C-3CCD-4D41-AC63-2A778CFA2F13}" type="pres">
      <dgm:prSet presAssocID="{274118B2-EF04-4CF2-9CC7-07D0AF15C01F}" presName="connTx" presStyleLbl="parChTrans1D2" presStyleIdx="0" presStyleCnt="4"/>
      <dgm:spPr/>
    </dgm:pt>
    <dgm:pt modelId="{D79CFD93-E32D-4868-A6EF-0F2E5242EC9B}" type="pres">
      <dgm:prSet presAssocID="{F5B46993-7A0C-44A4-A8D0-5CEC6DFDD08C}" presName="root2" presStyleCnt="0"/>
      <dgm:spPr/>
    </dgm:pt>
    <dgm:pt modelId="{573E5E10-BCA7-4EFB-B4A0-8736DC799F9F}" type="pres">
      <dgm:prSet presAssocID="{F5B46993-7A0C-44A4-A8D0-5CEC6DFDD08C}" presName="LevelTwoTextNode" presStyleLbl="node2" presStyleIdx="0" presStyleCnt="4">
        <dgm:presLayoutVars>
          <dgm:chPref val="3"/>
        </dgm:presLayoutVars>
      </dgm:prSet>
      <dgm:spPr/>
    </dgm:pt>
    <dgm:pt modelId="{FA9462A5-1012-4C16-A954-CC5ACF508092}" type="pres">
      <dgm:prSet presAssocID="{F5B46993-7A0C-44A4-A8D0-5CEC6DFDD08C}" presName="level3hierChild" presStyleCnt="0"/>
      <dgm:spPr/>
    </dgm:pt>
    <dgm:pt modelId="{98398A08-79BD-44DE-8F12-D2DE9E3E5625}" type="pres">
      <dgm:prSet presAssocID="{56CFB3A4-8FFE-4D11-BB15-B1307DAF5618}" presName="conn2-1" presStyleLbl="parChTrans1D2" presStyleIdx="1" presStyleCnt="4"/>
      <dgm:spPr/>
    </dgm:pt>
    <dgm:pt modelId="{ECF8DBE8-CA0B-4197-8E84-0B96D0D7C33F}" type="pres">
      <dgm:prSet presAssocID="{56CFB3A4-8FFE-4D11-BB15-B1307DAF5618}" presName="connTx" presStyleLbl="parChTrans1D2" presStyleIdx="1" presStyleCnt="4"/>
      <dgm:spPr/>
    </dgm:pt>
    <dgm:pt modelId="{339F90C2-6468-48C9-AC8D-2A09EA3711A2}" type="pres">
      <dgm:prSet presAssocID="{2DD8D9AD-90CC-41E5-8B90-FBF01EAB792B}" presName="root2" presStyleCnt="0"/>
      <dgm:spPr/>
    </dgm:pt>
    <dgm:pt modelId="{C19E8DC2-B9F0-451F-9B81-F51D8F9957B2}" type="pres">
      <dgm:prSet presAssocID="{2DD8D9AD-90CC-41E5-8B90-FBF01EAB792B}" presName="LevelTwoTextNode" presStyleLbl="node2" presStyleIdx="1" presStyleCnt="4">
        <dgm:presLayoutVars>
          <dgm:chPref val="3"/>
        </dgm:presLayoutVars>
      </dgm:prSet>
      <dgm:spPr/>
    </dgm:pt>
    <dgm:pt modelId="{331B4413-3F70-4C08-8A21-D4B6ECDC4F35}" type="pres">
      <dgm:prSet presAssocID="{2DD8D9AD-90CC-41E5-8B90-FBF01EAB792B}" presName="level3hierChild" presStyleCnt="0"/>
      <dgm:spPr/>
    </dgm:pt>
    <dgm:pt modelId="{78ABAFEF-B246-443B-80E0-EBAB73F4B60E}" type="pres">
      <dgm:prSet presAssocID="{D4254756-1DBE-4D47-87D8-E1F3210A7B74}" presName="conn2-1" presStyleLbl="parChTrans1D2" presStyleIdx="2" presStyleCnt="4"/>
      <dgm:spPr/>
    </dgm:pt>
    <dgm:pt modelId="{A701F37D-662F-4C71-9F71-3FD6DD337141}" type="pres">
      <dgm:prSet presAssocID="{D4254756-1DBE-4D47-87D8-E1F3210A7B74}" presName="connTx" presStyleLbl="parChTrans1D2" presStyleIdx="2" presStyleCnt="4"/>
      <dgm:spPr/>
    </dgm:pt>
    <dgm:pt modelId="{474D94C0-0329-4FAA-9147-3D2C788AA7CE}" type="pres">
      <dgm:prSet presAssocID="{8E23422E-5C36-4166-AF0C-1A42EC52EC56}" presName="root2" presStyleCnt="0"/>
      <dgm:spPr/>
    </dgm:pt>
    <dgm:pt modelId="{DAB3B058-99FF-4B34-A173-DB47B1BD4F56}" type="pres">
      <dgm:prSet presAssocID="{8E23422E-5C36-4166-AF0C-1A42EC52EC56}" presName="LevelTwoTextNode" presStyleLbl="node2" presStyleIdx="2" presStyleCnt="4">
        <dgm:presLayoutVars>
          <dgm:chPref val="3"/>
        </dgm:presLayoutVars>
      </dgm:prSet>
      <dgm:spPr/>
    </dgm:pt>
    <dgm:pt modelId="{E7B42D10-51AF-44E8-89DE-5D7C71C11295}" type="pres">
      <dgm:prSet presAssocID="{8E23422E-5C36-4166-AF0C-1A42EC52EC56}" presName="level3hierChild" presStyleCnt="0"/>
      <dgm:spPr/>
    </dgm:pt>
    <dgm:pt modelId="{CF4F9B17-A8CD-4D02-A5FD-4745E6E37CD2}" type="pres">
      <dgm:prSet presAssocID="{F1EEB156-3E6F-4A2B-8174-D71613714DAF}" presName="conn2-1" presStyleLbl="parChTrans1D2" presStyleIdx="3" presStyleCnt="4"/>
      <dgm:spPr/>
    </dgm:pt>
    <dgm:pt modelId="{0C22797E-CE51-4FA0-B316-2873F86E252F}" type="pres">
      <dgm:prSet presAssocID="{F1EEB156-3E6F-4A2B-8174-D71613714DAF}" presName="connTx" presStyleLbl="parChTrans1D2" presStyleIdx="3" presStyleCnt="4"/>
      <dgm:spPr/>
    </dgm:pt>
    <dgm:pt modelId="{19DDD627-76C2-4EC2-9129-F8AAB3C54180}" type="pres">
      <dgm:prSet presAssocID="{51FED972-4864-4ACC-A8A1-34F8981073CF}" presName="root2" presStyleCnt="0"/>
      <dgm:spPr/>
    </dgm:pt>
    <dgm:pt modelId="{41CBD50F-3C1E-4953-9BE9-925AE74EED8B}" type="pres">
      <dgm:prSet presAssocID="{51FED972-4864-4ACC-A8A1-34F8981073CF}" presName="LevelTwoTextNode" presStyleLbl="node2" presStyleIdx="3" presStyleCnt="4">
        <dgm:presLayoutVars>
          <dgm:chPref val="3"/>
        </dgm:presLayoutVars>
      </dgm:prSet>
      <dgm:spPr/>
    </dgm:pt>
    <dgm:pt modelId="{1E4C1FD6-7D38-4C64-B573-6EB7AE154912}" type="pres">
      <dgm:prSet presAssocID="{51FED972-4864-4ACC-A8A1-34F8981073CF}" presName="level3hierChild" presStyleCnt="0"/>
      <dgm:spPr/>
    </dgm:pt>
  </dgm:ptLst>
  <dgm:cxnLst>
    <dgm:cxn modelId="{4403431D-499A-4CCD-81C0-BF5725657826}" type="presOf" srcId="{2DD8D9AD-90CC-41E5-8B90-FBF01EAB792B}" destId="{C19E8DC2-B9F0-451F-9B81-F51D8F9957B2}" srcOrd="0" destOrd="0" presId="urn:microsoft.com/office/officeart/2005/8/layout/hierarchy2"/>
    <dgm:cxn modelId="{C6BF4D38-3F31-4C3D-B5FC-A6CA43A299FC}" type="presOf" srcId="{56CFB3A4-8FFE-4D11-BB15-B1307DAF5618}" destId="{98398A08-79BD-44DE-8F12-D2DE9E3E5625}" srcOrd="0" destOrd="0" presId="urn:microsoft.com/office/officeart/2005/8/layout/hierarchy2"/>
    <dgm:cxn modelId="{2FA5975F-9358-4BB6-AEC7-BD333C2EFC94}" srcId="{8F205394-09AA-4DF7-AA27-EC72749BCA89}" destId="{8E23422E-5C36-4166-AF0C-1A42EC52EC56}" srcOrd="2" destOrd="0" parTransId="{D4254756-1DBE-4D47-87D8-E1F3210A7B74}" sibTransId="{09C3A272-646B-430A-B04F-186C73DFD45B}"/>
    <dgm:cxn modelId="{E04AC461-2DCA-4379-9BB7-0279DC3FD12E}" srcId="{443A5469-B98F-4872-96A6-796CBED18FDC}" destId="{8F205394-09AA-4DF7-AA27-EC72749BCA89}" srcOrd="0" destOrd="0" parTransId="{8C700111-6A7E-4853-8043-03063907A63F}" sibTransId="{D33CEC76-F83C-4DEA-A528-42BA20124E7E}"/>
    <dgm:cxn modelId="{86417765-9EC6-40DA-8691-CF14FC88E13E}" srcId="{8F205394-09AA-4DF7-AA27-EC72749BCA89}" destId="{2DD8D9AD-90CC-41E5-8B90-FBF01EAB792B}" srcOrd="1" destOrd="0" parTransId="{56CFB3A4-8FFE-4D11-BB15-B1307DAF5618}" sibTransId="{576FEE66-68EC-439E-A8FD-2BAE3767AB5A}"/>
    <dgm:cxn modelId="{0418D066-E8EC-42C7-AE3C-A718479D91D1}" type="presOf" srcId="{51FED972-4864-4ACC-A8A1-34F8981073CF}" destId="{41CBD50F-3C1E-4953-9BE9-925AE74EED8B}" srcOrd="0" destOrd="0" presId="urn:microsoft.com/office/officeart/2005/8/layout/hierarchy2"/>
    <dgm:cxn modelId="{7BAF2E4C-E5C5-41B0-880D-587E4ECA1738}" type="presOf" srcId="{F5B46993-7A0C-44A4-A8D0-5CEC6DFDD08C}" destId="{573E5E10-BCA7-4EFB-B4A0-8736DC799F9F}" srcOrd="0" destOrd="0" presId="urn:microsoft.com/office/officeart/2005/8/layout/hierarchy2"/>
    <dgm:cxn modelId="{D251666F-0339-4C4B-8FC2-448426E97643}" srcId="{8F205394-09AA-4DF7-AA27-EC72749BCA89}" destId="{F5B46993-7A0C-44A4-A8D0-5CEC6DFDD08C}" srcOrd="0" destOrd="0" parTransId="{274118B2-EF04-4CF2-9CC7-07D0AF15C01F}" sibTransId="{130B8BF0-8A77-49A2-BFE9-4B302E71E92A}"/>
    <dgm:cxn modelId="{F1862571-0560-41D6-BAD9-5C93673F3F98}" type="presOf" srcId="{274118B2-EF04-4CF2-9CC7-07D0AF15C01F}" destId="{01134A1C-3CCD-4D41-AC63-2A778CFA2F13}" srcOrd="1" destOrd="0" presId="urn:microsoft.com/office/officeart/2005/8/layout/hierarchy2"/>
    <dgm:cxn modelId="{D8376673-5174-467C-B718-5D3A4C75C06D}" type="presOf" srcId="{8E23422E-5C36-4166-AF0C-1A42EC52EC56}" destId="{DAB3B058-99FF-4B34-A173-DB47B1BD4F56}" srcOrd="0" destOrd="0" presId="urn:microsoft.com/office/officeart/2005/8/layout/hierarchy2"/>
    <dgm:cxn modelId="{428BF454-59FC-4E69-8214-E15EAE34BCDF}" type="presOf" srcId="{D4254756-1DBE-4D47-87D8-E1F3210A7B74}" destId="{78ABAFEF-B246-443B-80E0-EBAB73F4B60E}" srcOrd="0" destOrd="0" presId="urn:microsoft.com/office/officeart/2005/8/layout/hierarchy2"/>
    <dgm:cxn modelId="{65E3AD55-9F6B-4127-BADC-39BE408F94DE}" type="presOf" srcId="{D4254756-1DBE-4D47-87D8-E1F3210A7B74}" destId="{A701F37D-662F-4C71-9F71-3FD6DD337141}" srcOrd="1" destOrd="0" presId="urn:microsoft.com/office/officeart/2005/8/layout/hierarchy2"/>
    <dgm:cxn modelId="{1ABB6079-AE17-44C7-ACEE-671A451F3809}" type="presOf" srcId="{443A5469-B98F-4872-96A6-796CBED18FDC}" destId="{D8EE94F2-E238-4AAF-9FE7-289CB3034EF7}" srcOrd="0" destOrd="0" presId="urn:microsoft.com/office/officeart/2005/8/layout/hierarchy2"/>
    <dgm:cxn modelId="{AE7FBA8C-87F1-410F-8D89-827995386BE7}" type="presOf" srcId="{8F205394-09AA-4DF7-AA27-EC72749BCA89}" destId="{B69C87E6-624F-4EC8-BB1A-996D5EAD6EFB}" srcOrd="0" destOrd="0" presId="urn:microsoft.com/office/officeart/2005/8/layout/hierarchy2"/>
    <dgm:cxn modelId="{D5D89D99-DD7D-419F-AD1B-C9BEDFF057B7}" type="presOf" srcId="{274118B2-EF04-4CF2-9CC7-07D0AF15C01F}" destId="{7EBC6122-BF24-46C3-971F-2D5C5C17530F}" srcOrd="0" destOrd="0" presId="urn:microsoft.com/office/officeart/2005/8/layout/hierarchy2"/>
    <dgm:cxn modelId="{4080CE9C-51E8-435E-9477-82DD4AB030FE}" type="presOf" srcId="{F1EEB156-3E6F-4A2B-8174-D71613714DAF}" destId="{CF4F9B17-A8CD-4D02-A5FD-4745E6E37CD2}" srcOrd="0" destOrd="0" presId="urn:microsoft.com/office/officeart/2005/8/layout/hierarchy2"/>
    <dgm:cxn modelId="{65D6D7C7-BF6E-4A62-BE39-A77E618DF0F5}" type="presOf" srcId="{F1EEB156-3E6F-4A2B-8174-D71613714DAF}" destId="{0C22797E-CE51-4FA0-B316-2873F86E252F}" srcOrd="1" destOrd="0" presId="urn:microsoft.com/office/officeart/2005/8/layout/hierarchy2"/>
    <dgm:cxn modelId="{5E0DC2F1-CFD1-45C6-89CA-E6C6D8D5BBCF}" type="presOf" srcId="{56CFB3A4-8FFE-4D11-BB15-B1307DAF5618}" destId="{ECF8DBE8-CA0B-4197-8E84-0B96D0D7C33F}" srcOrd="1" destOrd="0" presId="urn:microsoft.com/office/officeart/2005/8/layout/hierarchy2"/>
    <dgm:cxn modelId="{2EF0ABF4-85DD-42AA-ABD4-6AE62275C08B}" srcId="{8F205394-09AA-4DF7-AA27-EC72749BCA89}" destId="{51FED972-4864-4ACC-A8A1-34F8981073CF}" srcOrd="3" destOrd="0" parTransId="{F1EEB156-3E6F-4A2B-8174-D71613714DAF}" sibTransId="{858711ED-C168-472C-8C88-5F0C7F92B06B}"/>
    <dgm:cxn modelId="{8F452C97-A3B9-435C-A4FF-9CB4EA0DB6EC}" type="presParOf" srcId="{D8EE94F2-E238-4AAF-9FE7-289CB3034EF7}" destId="{9FD16A21-6B65-4641-B81D-A0DD02BCAEA8}" srcOrd="0" destOrd="0" presId="urn:microsoft.com/office/officeart/2005/8/layout/hierarchy2"/>
    <dgm:cxn modelId="{9EC5FEF3-A142-4954-ABB2-11FFE51387B7}" type="presParOf" srcId="{9FD16A21-6B65-4641-B81D-A0DD02BCAEA8}" destId="{B69C87E6-624F-4EC8-BB1A-996D5EAD6EFB}" srcOrd="0" destOrd="0" presId="urn:microsoft.com/office/officeart/2005/8/layout/hierarchy2"/>
    <dgm:cxn modelId="{8D1926B5-32D5-44EB-B910-3BF97EAA6D50}" type="presParOf" srcId="{9FD16A21-6B65-4641-B81D-A0DD02BCAEA8}" destId="{1C0CA45D-A0B7-4052-A65F-B1A0F174D52F}" srcOrd="1" destOrd="0" presId="urn:microsoft.com/office/officeart/2005/8/layout/hierarchy2"/>
    <dgm:cxn modelId="{CF42B689-A0DB-4217-9C5C-FBD63EB10281}" type="presParOf" srcId="{1C0CA45D-A0B7-4052-A65F-B1A0F174D52F}" destId="{7EBC6122-BF24-46C3-971F-2D5C5C17530F}" srcOrd="0" destOrd="0" presId="urn:microsoft.com/office/officeart/2005/8/layout/hierarchy2"/>
    <dgm:cxn modelId="{03B34B6E-438D-4DEC-BE77-4E64EC7FD3B5}" type="presParOf" srcId="{7EBC6122-BF24-46C3-971F-2D5C5C17530F}" destId="{01134A1C-3CCD-4D41-AC63-2A778CFA2F13}" srcOrd="0" destOrd="0" presId="urn:microsoft.com/office/officeart/2005/8/layout/hierarchy2"/>
    <dgm:cxn modelId="{73DF99E7-F9F7-4E25-861E-1B942252D20C}" type="presParOf" srcId="{1C0CA45D-A0B7-4052-A65F-B1A0F174D52F}" destId="{D79CFD93-E32D-4868-A6EF-0F2E5242EC9B}" srcOrd="1" destOrd="0" presId="urn:microsoft.com/office/officeart/2005/8/layout/hierarchy2"/>
    <dgm:cxn modelId="{2AA67AC5-6890-43DC-B0F5-2966D494053F}" type="presParOf" srcId="{D79CFD93-E32D-4868-A6EF-0F2E5242EC9B}" destId="{573E5E10-BCA7-4EFB-B4A0-8736DC799F9F}" srcOrd="0" destOrd="0" presId="urn:microsoft.com/office/officeart/2005/8/layout/hierarchy2"/>
    <dgm:cxn modelId="{9E5174A6-1D73-4F45-BF69-2EA4A4EA8971}" type="presParOf" srcId="{D79CFD93-E32D-4868-A6EF-0F2E5242EC9B}" destId="{FA9462A5-1012-4C16-A954-CC5ACF508092}" srcOrd="1" destOrd="0" presId="urn:microsoft.com/office/officeart/2005/8/layout/hierarchy2"/>
    <dgm:cxn modelId="{3A37B6E9-D4D2-4B58-BAC4-02F7E5141C71}" type="presParOf" srcId="{1C0CA45D-A0B7-4052-A65F-B1A0F174D52F}" destId="{98398A08-79BD-44DE-8F12-D2DE9E3E5625}" srcOrd="2" destOrd="0" presId="urn:microsoft.com/office/officeart/2005/8/layout/hierarchy2"/>
    <dgm:cxn modelId="{30714771-2A06-4488-904D-F6871C7A963C}" type="presParOf" srcId="{98398A08-79BD-44DE-8F12-D2DE9E3E5625}" destId="{ECF8DBE8-CA0B-4197-8E84-0B96D0D7C33F}" srcOrd="0" destOrd="0" presId="urn:microsoft.com/office/officeart/2005/8/layout/hierarchy2"/>
    <dgm:cxn modelId="{665C7D8D-40D5-4677-A993-72B69285FAA4}" type="presParOf" srcId="{1C0CA45D-A0B7-4052-A65F-B1A0F174D52F}" destId="{339F90C2-6468-48C9-AC8D-2A09EA3711A2}" srcOrd="3" destOrd="0" presId="urn:microsoft.com/office/officeart/2005/8/layout/hierarchy2"/>
    <dgm:cxn modelId="{2640D049-D981-4C1C-BB66-3FFBCE847C56}" type="presParOf" srcId="{339F90C2-6468-48C9-AC8D-2A09EA3711A2}" destId="{C19E8DC2-B9F0-451F-9B81-F51D8F9957B2}" srcOrd="0" destOrd="0" presId="urn:microsoft.com/office/officeart/2005/8/layout/hierarchy2"/>
    <dgm:cxn modelId="{3F2F10AC-E7CF-4A8E-8BF2-66F240A8E4E7}" type="presParOf" srcId="{339F90C2-6468-48C9-AC8D-2A09EA3711A2}" destId="{331B4413-3F70-4C08-8A21-D4B6ECDC4F35}" srcOrd="1" destOrd="0" presId="urn:microsoft.com/office/officeart/2005/8/layout/hierarchy2"/>
    <dgm:cxn modelId="{4FC70E31-C3E5-4E7F-8064-2B3D21A71902}" type="presParOf" srcId="{1C0CA45D-A0B7-4052-A65F-B1A0F174D52F}" destId="{78ABAFEF-B246-443B-80E0-EBAB73F4B60E}" srcOrd="4" destOrd="0" presId="urn:microsoft.com/office/officeart/2005/8/layout/hierarchy2"/>
    <dgm:cxn modelId="{8FAA6DF9-E450-49E0-AC65-AA7DD1AA0B96}" type="presParOf" srcId="{78ABAFEF-B246-443B-80E0-EBAB73F4B60E}" destId="{A701F37D-662F-4C71-9F71-3FD6DD337141}" srcOrd="0" destOrd="0" presId="urn:microsoft.com/office/officeart/2005/8/layout/hierarchy2"/>
    <dgm:cxn modelId="{CC0D3805-9F70-4A55-828A-246BD02DF6C7}" type="presParOf" srcId="{1C0CA45D-A0B7-4052-A65F-B1A0F174D52F}" destId="{474D94C0-0329-4FAA-9147-3D2C788AA7CE}" srcOrd="5" destOrd="0" presId="urn:microsoft.com/office/officeart/2005/8/layout/hierarchy2"/>
    <dgm:cxn modelId="{1A204E11-7D85-49B2-B32A-F848A866B9E5}" type="presParOf" srcId="{474D94C0-0329-4FAA-9147-3D2C788AA7CE}" destId="{DAB3B058-99FF-4B34-A173-DB47B1BD4F56}" srcOrd="0" destOrd="0" presId="urn:microsoft.com/office/officeart/2005/8/layout/hierarchy2"/>
    <dgm:cxn modelId="{3EFFD12F-5178-4C07-862C-95A45F277E82}" type="presParOf" srcId="{474D94C0-0329-4FAA-9147-3D2C788AA7CE}" destId="{E7B42D10-51AF-44E8-89DE-5D7C71C11295}" srcOrd="1" destOrd="0" presId="urn:microsoft.com/office/officeart/2005/8/layout/hierarchy2"/>
    <dgm:cxn modelId="{50260EFE-B53A-45D8-9E22-E1EDAF8103D5}" type="presParOf" srcId="{1C0CA45D-A0B7-4052-A65F-B1A0F174D52F}" destId="{CF4F9B17-A8CD-4D02-A5FD-4745E6E37CD2}" srcOrd="6" destOrd="0" presId="urn:microsoft.com/office/officeart/2005/8/layout/hierarchy2"/>
    <dgm:cxn modelId="{99602724-2535-453E-B49D-184F9BA42360}" type="presParOf" srcId="{CF4F9B17-A8CD-4D02-A5FD-4745E6E37CD2}" destId="{0C22797E-CE51-4FA0-B316-2873F86E252F}" srcOrd="0" destOrd="0" presId="urn:microsoft.com/office/officeart/2005/8/layout/hierarchy2"/>
    <dgm:cxn modelId="{2B417963-6297-4CEE-BFE7-679CBC29BF11}" type="presParOf" srcId="{1C0CA45D-A0B7-4052-A65F-B1A0F174D52F}" destId="{19DDD627-76C2-4EC2-9129-F8AAB3C54180}" srcOrd="7" destOrd="0" presId="urn:microsoft.com/office/officeart/2005/8/layout/hierarchy2"/>
    <dgm:cxn modelId="{320B6D02-3C63-4C78-83A4-121586AD4350}" type="presParOf" srcId="{19DDD627-76C2-4EC2-9129-F8AAB3C54180}" destId="{41CBD50F-3C1E-4953-9BE9-925AE74EED8B}" srcOrd="0" destOrd="0" presId="urn:microsoft.com/office/officeart/2005/8/layout/hierarchy2"/>
    <dgm:cxn modelId="{6B57CA12-36F3-4CEE-96AA-D50EB899C5CD}" type="presParOf" srcId="{19DDD627-76C2-4EC2-9129-F8AAB3C54180}" destId="{1E4C1FD6-7D38-4C64-B573-6EB7AE15491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6D767E-19CC-4594-9B37-3C901AC8C3E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414ED1-226F-4410-B2B0-E724E1494205}">
      <dgm:prSet phldrT="[Text]"/>
      <dgm:spPr/>
      <dgm:t>
        <a:bodyPr/>
        <a:lstStyle/>
        <a:p>
          <a:r>
            <a:rPr lang="en-US" dirty="0"/>
            <a:t>Registration</a:t>
          </a:r>
        </a:p>
      </dgm:t>
    </dgm:pt>
    <dgm:pt modelId="{4ED6FE6F-76D0-4EA7-BBAD-0A94884C44DC}" type="parTrans" cxnId="{2FCFABB0-267C-4773-82B8-1E6B8DF1C4E6}">
      <dgm:prSet/>
      <dgm:spPr/>
      <dgm:t>
        <a:bodyPr/>
        <a:lstStyle/>
        <a:p>
          <a:endParaRPr lang="en-US"/>
        </a:p>
      </dgm:t>
    </dgm:pt>
    <dgm:pt modelId="{5062F225-9701-433D-9E91-3A11A8EE3B15}" type="sibTrans" cxnId="{2FCFABB0-267C-4773-82B8-1E6B8DF1C4E6}">
      <dgm:prSet/>
      <dgm:spPr/>
      <dgm:t>
        <a:bodyPr/>
        <a:lstStyle/>
        <a:p>
          <a:endParaRPr lang="en-US"/>
        </a:p>
      </dgm:t>
    </dgm:pt>
    <dgm:pt modelId="{97AAB5C3-F278-48D4-948C-EC2179E70D8E}">
      <dgm:prSet phldrT="[Text]"/>
      <dgm:spPr/>
      <dgm:t>
        <a:bodyPr/>
        <a:lstStyle/>
        <a:p>
          <a:r>
            <a:rPr lang="en-US" dirty="0"/>
            <a:t>CR</a:t>
          </a:r>
        </a:p>
      </dgm:t>
    </dgm:pt>
    <dgm:pt modelId="{D4FACF70-9CCB-4E9D-A3A0-F5A3B2A6BAC7}" type="parTrans" cxnId="{548C719A-A2F7-4558-B1CB-69333F93BE62}">
      <dgm:prSet/>
      <dgm:spPr/>
      <dgm:t>
        <a:bodyPr/>
        <a:lstStyle/>
        <a:p>
          <a:endParaRPr lang="en-US"/>
        </a:p>
      </dgm:t>
    </dgm:pt>
    <dgm:pt modelId="{017F188A-4F96-41B5-AB9A-63EBE4C1EE00}" type="sibTrans" cxnId="{548C719A-A2F7-4558-B1CB-69333F93BE62}">
      <dgm:prSet/>
      <dgm:spPr/>
      <dgm:t>
        <a:bodyPr/>
        <a:lstStyle/>
        <a:p>
          <a:endParaRPr lang="en-US"/>
        </a:p>
      </dgm:t>
    </dgm:pt>
    <dgm:pt modelId="{F1A0C8AE-9B64-4BD1-9768-C9A47D1777C6}">
      <dgm:prSet phldrT="[Text]"/>
      <dgm:spPr/>
      <dgm:t>
        <a:bodyPr/>
        <a:lstStyle/>
        <a:p>
          <a:r>
            <a:rPr lang="en-US" dirty="0"/>
            <a:t>Dietician</a:t>
          </a:r>
        </a:p>
      </dgm:t>
    </dgm:pt>
    <dgm:pt modelId="{07D1D205-4084-47E2-8F04-D56B5031B88A}" type="parTrans" cxnId="{3C8F459D-D378-49F7-AE7D-49B7102BC226}">
      <dgm:prSet/>
      <dgm:spPr/>
      <dgm:t>
        <a:bodyPr/>
        <a:lstStyle/>
        <a:p>
          <a:endParaRPr lang="en-US"/>
        </a:p>
      </dgm:t>
    </dgm:pt>
    <dgm:pt modelId="{598A554D-74BA-4F9F-A48C-00CE676F1BA9}" type="sibTrans" cxnId="{3C8F459D-D378-49F7-AE7D-49B7102BC226}">
      <dgm:prSet/>
      <dgm:spPr/>
      <dgm:t>
        <a:bodyPr/>
        <a:lstStyle/>
        <a:p>
          <a:endParaRPr lang="en-US"/>
        </a:p>
      </dgm:t>
    </dgm:pt>
    <dgm:pt modelId="{263D23DF-E43E-42D5-B7D7-B19D38B447B0}">
      <dgm:prSet phldrT="[Text]"/>
      <dgm:spPr/>
      <dgm:t>
        <a:bodyPr/>
        <a:lstStyle/>
        <a:p>
          <a:r>
            <a:rPr lang="en-US" dirty="0"/>
            <a:t>Lab Draw</a:t>
          </a:r>
        </a:p>
      </dgm:t>
    </dgm:pt>
    <dgm:pt modelId="{C578E4D6-1A42-4928-A406-F86F042D32AB}" type="parTrans" cxnId="{02C163A3-73DE-4C3A-BFA8-E6599B6E5046}">
      <dgm:prSet/>
      <dgm:spPr/>
      <dgm:t>
        <a:bodyPr/>
        <a:lstStyle/>
        <a:p>
          <a:endParaRPr lang="en-US"/>
        </a:p>
      </dgm:t>
    </dgm:pt>
    <dgm:pt modelId="{31CC9FB8-D1EA-44A6-803B-960D726DB084}" type="sibTrans" cxnId="{02C163A3-73DE-4C3A-BFA8-E6599B6E5046}">
      <dgm:prSet/>
      <dgm:spPr/>
      <dgm:t>
        <a:bodyPr/>
        <a:lstStyle/>
        <a:p>
          <a:endParaRPr lang="en-US"/>
        </a:p>
      </dgm:t>
    </dgm:pt>
    <dgm:pt modelId="{88AE96C0-320B-40AA-82E8-5403758725FF}">
      <dgm:prSet phldrT="[Text]"/>
      <dgm:spPr/>
      <dgm:t>
        <a:bodyPr/>
        <a:lstStyle/>
        <a:p>
          <a:endParaRPr lang="en-US" dirty="0"/>
        </a:p>
      </dgm:t>
    </dgm:pt>
    <dgm:pt modelId="{35397BEA-83E3-43F6-BEA9-BD289598785A}" type="parTrans" cxnId="{D21D8B3B-FC29-4CA3-AAD8-E4F8014D96D2}">
      <dgm:prSet/>
      <dgm:spPr/>
      <dgm:t>
        <a:bodyPr/>
        <a:lstStyle/>
        <a:p>
          <a:endParaRPr lang="en-US"/>
        </a:p>
      </dgm:t>
    </dgm:pt>
    <dgm:pt modelId="{7FDB8E36-ADB5-4052-93C0-F99EB11BD386}" type="sibTrans" cxnId="{D21D8B3B-FC29-4CA3-AAD8-E4F8014D96D2}">
      <dgm:prSet/>
      <dgm:spPr/>
      <dgm:t>
        <a:bodyPr/>
        <a:lstStyle/>
        <a:p>
          <a:endParaRPr lang="en-US"/>
        </a:p>
      </dgm:t>
    </dgm:pt>
    <dgm:pt modelId="{44FC72C1-655F-48F9-9EF5-BD251792A891}">
      <dgm:prSet phldrT="[Text]"/>
      <dgm:spPr/>
      <dgm:t>
        <a:bodyPr/>
        <a:lstStyle/>
        <a:p>
          <a:r>
            <a:rPr lang="en-US" dirty="0"/>
            <a:t>Patient</a:t>
          </a:r>
        </a:p>
      </dgm:t>
    </dgm:pt>
    <dgm:pt modelId="{66C3105D-98CF-453C-95EF-7E0601BA48AC}" type="sibTrans" cxnId="{D2E1966B-A561-40DB-A713-97071FF015C9}">
      <dgm:prSet/>
      <dgm:spPr/>
      <dgm:t>
        <a:bodyPr/>
        <a:lstStyle/>
        <a:p>
          <a:endParaRPr lang="en-US"/>
        </a:p>
      </dgm:t>
    </dgm:pt>
    <dgm:pt modelId="{46048663-D390-47EE-9C67-F33B8F1454AC}" type="parTrans" cxnId="{D2E1966B-A561-40DB-A713-97071FF015C9}">
      <dgm:prSet/>
      <dgm:spPr/>
      <dgm:t>
        <a:bodyPr/>
        <a:lstStyle/>
        <a:p>
          <a:endParaRPr lang="en-US"/>
        </a:p>
      </dgm:t>
    </dgm:pt>
    <dgm:pt modelId="{9F8EC1E0-ED55-4FB7-8C24-34601E6C86B9}" type="pres">
      <dgm:prSet presAssocID="{166D767E-19CC-4594-9B37-3C901AC8C3E4}" presName="cycle" presStyleCnt="0">
        <dgm:presLayoutVars>
          <dgm:chMax val="1"/>
          <dgm:dir/>
          <dgm:animLvl val="ctr"/>
          <dgm:resizeHandles val="exact"/>
        </dgm:presLayoutVars>
      </dgm:prSet>
      <dgm:spPr/>
    </dgm:pt>
    <dgm:pt modelId="{FD42C61C-9879-424D-B79D-2F94283634C1}" type="pres">
      <dgm:prSet presAssocID="{44FC72C1-655F-48F9-9EF5-BD251792A891}" presName="centerShape" presStyleLbl="node0" presStyleIdx="0" presStyleCnt="1" custScaleX="133853" custScaleY="131587" custLinFactNeighborX="542" custLinFactNeighborY="-6032"/>
      <dgm:spPr/>
    </dgm:pt>
    <dgm:pt modelId="{B8098637-1044-4117-9299-B4CF0C5967DC}" type="pres">
      <dgm:prSet presAssocID="{4ED6FE6F-76D0-4EA7-BBAD-0A94884C44DC}" presName="parTrans" presStyleLbl="bgSibTrans2D1" presStyleIdx="0" presStyleCnt="4"/>
      <dgm:spPr/>
    </dgm:pt>
    <dgm:pt modelId="{A45B7D35-CF83-48B9-9309-507BD3FA309E}" type="pres">
      <dgm:prSet presAssocID="{6B414ED1-226F-4410-B2B0-E724E1494205}" presName="node" presStyleLbl="node1" presStyleIdx="0" presStyleCnt="4" custRadScaleRad="130983" custRadScaleInc="-7493">
        <dgm:presLayoutVars>
          <dgm:bulletEnabled val="1"/>
        </dgm:presLayoutVars>
      </dgm:prSet>
      <dgm:spPr/>
    </dgm:pt>
    <dgm:pt modelId="{3E62F937-9ECF-4422-BA01-3729F910BCDC}" type="pres">
      <dgm:prSet presAssocID="{D4FACF70-9CCB-4E9D-A3A0-F5A3B2A6BAC7}" presName="parTrans" presStyleLbl="bgSibTrans2D1" presStyleIdx="1" presStyleCnt="4"/>
      <dgm:spPr/>
    </dgm:pt>
    <dgm:pt modelId="{2AA37EED-E961-47EB-B6D9-D14DBEC581AE}" type="pres">
      <dgm:prSet presAssocID="{97AAB5C3-F278-48D4-948C-EC2179E70D8E}" presName="node" presStyleLbl="node1" presStyleIdx="1" presStyleCnt="4" custRadScaleRad="135535" custRadScaleInc="-51164">
        <dgm:presLayoutVars>
          <dgm:bulletEnabled val="1"/>
        </dgm:presLayoutVars>
      </dgm:prSet>
      <dgm:spPr/>
    </dgm:pt>
    <dgm:pt modelId="{0DD2D501-5799-41F6-915E-E0E5F2939B6E}" type="pres">
      <dgm:prSet presAssocID="{07D1D205-4084-47E2-8F04-D56B5031B88A}" presName="parTrans" presStyleLbl="bgSibTrans2D1" presStyleIdx="2" presStyleCnt="4"/>
      <dgm:spPr/>
    </dgm:pt>
    <dgm:pt modelId="{5CE2A669-B2A9-4794-A54F-8EFE49847A61}" type="pres">
      <dgm:prSet presAssocID="{F1A0C8AE-9B64-4BD1-9768-C9A47D1777C6}" presName="node" presStyleLbl="node1" presStyleIdx="2" presStyleCnt="4" custRadScaleRad="142123" custRadScaleInc="45290">
        <dgm:presLayoutVars>
          <dgm:bulletEnabled val="1"/>
        </dgm:presLayoutVars>
      </dgm:prSet>
      <dgm:spPr/>
    </dgm:pt>
    <dgm:pt modelId="{03388FDF-13C1-4D53-9622-B764047EAEA5}" type="pres">
      <dgm:prSet presAssocID="{C578E4D6-1A42-4928-A406-F86F042D32AB}" presName="parTrans" presStyleLbl="bgSibTrans2D1" presStyleIdx="3" presStyleCnt="4"/>
      <dgm:spPr/>
    </dgm:pt>
    <dgm:pt modelId="{055B8E4C-B7A0-4FD6-B910-20B33AB52225}" type="pres">
      <dgm:prSet presAssocID="{263D23DF-E43E-42D5-B7D7-B19D38B447B0}" presName="node" presStyleLbl="node1" presStyleIdx="3" presStyleCnt="4" custRadScaleRad="124244" custRadScaleInc="12455">
        <dgm:presLayoutVars>
          <dgm:bulletEnabled val="1"/>
        </dgm:presLayoutVars>
      </dgm:prSet>
      <dgm:spPr/>
    </dgm:pt>
  </dgm:ptLst>
  <dgm:cxnLst>
    <dgm:cxn modelId="{320AD108-AC59-4E4C-99C7-8D70C4A8342B}" type="presOf" srcId="{166D767E-19CC-4594-9B37-3C901AC8C3E4}" destId="{9F8EC1E0-ED55-4FB7-8C24-34601E6C86B9}" srcOrd="0" destOrd="0" presId="urn:microsoft.com/office/officeart/2005/8/layout/radial4"/>
    <dgm:cxn modelId="{8F537F17-D594-4089-850C-D5CD34332EA0}" type="presOf" srcId="{07D1D205-4084-47E2-8F04-D56B5031B88A}" destId="{0DD2D501-5799-41F6-915E-E0E5F2939B6E}" srcOrd="0" destOrd="0" presId="urn:microsoft.com/office/officeart/2005/8/layout/radial4"/>
    <dgm:cxn modelId="{D21D8B3B-FC29-4CA3-AAD8-E4F8014D96D2}" srcId="{166D767E-19CC-4594-9B37-3C901AC8C3E4}" destId="{88AE96C0-320B-40AA-82E8-5403758725FF}" srcOrd="1" destOrd="0" parTransId="{35397BEA-83E3-43F6-BEA9-BD289598785A}" sibTransId="{7FDB8E36-ADB5-4052-93C0-F99EB11BD386}"/>
    <dgm:cxn modelId="{D2E1966B-A561-40DB-A713-97071FF015C9}" srcId="{166D767E-19CC-4594-9B37-3C901AC8C3E4}" destId="{44FC72C1-655F-48F9-9EF5-BD251792A891}" srcOrd="0" destOrd="0" parTransId="{46048663-D390-47EE-9C67-F33B8F1454AC}" sibTransId="{66C3105D-98CF-453C-95EF-7E0601BA48AC}"/>
    <dgm:cxn modelId="{DB8C0C7B-1102-463F-9194-E7987DEC9CE5}" type="presOf" srcId="{263D23DF-E43E-42D5-B7D7-B19D38B447B0}" destId="{055B8E4C-B7A0-4FD6-B910-20B33AB52225}" srcOrd="0" destOrd="0" presId="urn:microsoft.com/office/officeart/2005/8/layout/radial4"/>
    <dgm:cxn modelId="{0449CC92-92A2-44C5-8F61-E31E5F8AE1E1}" type="presOf" srcId="{6B414ED1-226F-4410-B2B0-E724E1494205}" destId="{A45B7D35-CF83-48B9-9309-507BD3FA309E}" srcOrd="0" destOrd="0" presId="urn:microsoft.com/office/officeart/2005/8/layout/radial4"/>
    <dgm:cxn modelId="{548C719A-A2F7-4558-B1CB-69333F93BE62}" srcId="{44FC72C1-655F-48F9-9EF5-BD251792A891}" destId="{97AAB5C3-F278-48D4-948C-EC2179E70D8E}" srcOrd="1" destOrd="0" parTransId="{D4FACF70-9CCB-4E9D-A3A0-F5A3B2A6BAC7}" sibTransId="{017F188A-4F96-41B5-AB9A-63EBE4C1EE00}"/>
    <dgm:cxn modelId="{3C8F459D-D378-49F7-AE7D-49B7102BC226}" srcId="{44FC72C1-655F-48F9-9EF5-BD251792A891}" destId="{F1A0C8AE-9B64-4BD1-9768-C9A47D1777C6}" srcOrd="2" destOrd="0" parTransId="{07D1D205-4084-47E2-8F04-D56B5031B88A}" sibTransId="{598A554D-74BA-4F9F-A48C-00CE676F1BA9}"/>
    <dgm:cxn modelId="{02C163A3-73DE-4C3A-BFA8-E6599B6E5046}" srcId="{44FC72C1-655F-48F9-9EF5-BD251792A891}" destId="{263D23DF-E43E-42D5-B7D7-B19D38B447B0}" srcOrd="3" destOrd="0" parTransId="{C578E4D6-1A42-4928-A406-F86F042D32AB}" sibTransId="{31CC9FB8-D1EA-44A6-803B-960D726DB084}"/>
    <dgm:cxn modelId="{2FCFABB0-267C-4773-82B8-1E6B8DF1C4E6}" srcId="{44FC72C1-655F-48F9-9EF5-BD251792A891}" destId="{6B414ED1-226F-4410-B2B0-E724E1494205}" srcOrd="0" destOrd="0" parTransId="{4ED6FE6F-76D0-4EA7-BBAD-0A94884C44DC}" sibTransId="{5062F225-9701-433D-9E91-3A11A8EE3B15}"/>
    <dgm:cxn modelId="{291735B4-B90A-45BA-BFD8-1924613ABB36}" type="presOf" srcId="{F1A0C8AE-9B64-4BD1-9768-C9A47D1777C6}" destId="{5CE2A669-B2A9-4794-A54F-8EFE49847A61}" srcOrd="0" destOrd="0" presId="urn:microsoft.com/office/officeart/2005/8/layout/radial4"/>
    <dgm:cxn modelId="{60B4AABE-E8A2-42E2-B074-D61EBDC7DE43}" type="presOf" srcId="{97AAB5C3-F278-48D4-948C-EC2179E70D8E}" destId="{2AA37EED-E961-47EB-B6D9-D14DBEC581AE}" srcOrd="0" destOrd="0" presId="urn:microsoft.com/office/officeart/2005/8/layout/radial4"/>
    <dgm:cxn modelId="{B757C4C1-0EA4-44DE-874D-5A2D2E79AB59}" type="presOf" srcId="{4ED6FE6F-76D0-4EA7-BBAD-0A94884C44DC}" destId="{B8098637-1044-4117-9299-B4CF0C5967DC}" srcOrd="0" destOrd="0" presId="urn:microsoft.com/office/officeart/2005/8/layout/radial4"/>
    <dgm:cxn modelId="{FAB4EDDA-7D31-424D-918D-8767094729CF}" type="presOf" srcId="{D4FACF70-9CCB-4E9D-A3A0-F5A3B2A6BAC7}" destId="{3E62F937-9ECF-4422-BA01-3729F910BCDC}" srcOrd="0" destOrd="0" presId="urn:microsoft.com/office/officeart/2005/8/layout/radial4"/>
    <dgm:cxn modelId="{10E3ADF9-5D11-46EE-B676-5E53201F5D7E}" type="presOf" srcId="{C578E4D6-1A42-4928-A406-F86F042D32AB}" destId="{03388FDF-13C1-4D53-9622-B764047EAEA5}" srcOrd="0" destOrd="0" presId="urn:microsoft.com/office/officeart/2005/8/layout/radial4"/>
    <dgm:cxn modelId="{0206ADFD-36AB-4FF9-A189-098911D5B1BE}" type="presOf" srcId="{44FC72C1-655F-48F9-9EF5-BD251792A891}" destId="{FD42C61C-9879-424D-B79D-2F94283634C1}" srcOrd="0" destOrd="0" presId="urn:microsoft.com/office/officeart/2005/8/layout/radial4"/>
    <dgm:cxn modelId="{21F08872-35C9-4F03-8656-F2969C672774}" type="presParOf" srcId="{9F8EC1E0-ED55-4FB7-8C24-34601E6C86B9}" destId="{FD42C61C-9879-424D-B79D-2F94283634C1}" srcOrd="0" destOrd="0" presId="urn:microsoft.com/office/officeart/2005/8/layout/radial4"/>
    <dgm:cxn modelId="{AD1AAEA2-AD7B-479B-8711-501D1847EF56}" type="presParOf" srcId="{9F8EC1E0-ED55-4FB7-8C24-34601E6C86B9}" destId="{B8098637-1044-4117-9299-B4CF0C5967DC}" srcOrd="1" destOrd="0" presId="urn:microsoft.com/office/officeart/2005/8/layout/radial4"/>
    <dgm:cxn modelId="{342105B2-2001-4901-8D6C-43CAD6415748}" type="presParOf" srcId="{9F8EC1E0-ED55-4FB7-8C24-34601E6C86B9}" destId="{A45B7D35-CF83-48B9-9309-507BD3FA309E}" srcOrd="2" destOrd="0" presId="urn:microsoft.com/office/officeart/2005/8/layout/radial4"/>
    <dgm:cxn modelId="{10322CDB-E139-431E-BA25-24FF715938CD}" type="presParOf" srcId="{9F8EC1E0-ED55-4FB7-8C24-34601E6C86B9}" destId="{3E62F937-9ECF-4422-BA01-3729F910BCDC}" srcOrd="3" destOrd="0" presId="urn:microsoft.com/office/officeart/2005/8/layout/radial4"/>
    <dgm:cxn modelId="{639BF59D-1F8C-490E-AC18-7BAAA74513AC}" type="presParOf" srcId="{9F8EC1E0-ED55-4FB7-8C24-34601E6C86B9}" destId="{2AA37EED-E961-47EB-B6D9-D14DBEC581AE}" srcOrd="4" destOrd="0" presId="urn:microsoft.com/office/officeart/2005/8/layout/radial4"/>
    <dgm:cxn modelId="{6ACFC9BB-6726-4116-A791-D5A4020C0FDD}" type="presParOf" srcId="{9F8EC1E0-ED55-4FB7-8C24-34601E6C86B9}" destId="{0DD2D501-5799-41F6-915E-E0E5F2939B6E}" srcOrd="5" destOrd="0" presId="urn:microsoft.com/office/officeart/2005/8/layout/radial4"/>
    <dgm:cxn modelId="{05B997FC-FD16-40E4-9435-14244CE7600C}" type="presParOf" srcId="{9F8EC1E0-ED55-4FB7-8C24-34601E6C86B9}" destId="{5CE2A669-B2A9-4794-A54F-8EFE49847A61}" srcOrd="6" destOrd="0" presId="urn:microsoft.com/office/officeart/2005/8/layout/radial4"/>
    <dgm:cxn modelId="{872A00E2-CFFA-44EE-9959-FF4021D7A79C}" type="presParOf" srcId="{9F8EC1E0-ED55-4FB7-8C24-34601E6C86B9}" destId="{03388FDF-13C1-4D53-9622-B764047EAEA5}" srcOrd="7" destOrd="0" presId="urn:microsoft.com/office/officeart/2005/8/layout/radial4"/>
    <dgm:cxn modelId="{894DB195-3FE2-4B7F-99D5-75857AB5D6D1}" type="presParOf" srcId="{9F8EC1E0-ED55-4FB7-8C24-34601E6C86B9}" destId="{055B8E4C-B7A0-4FD6-B910-20B33AB52225}"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22914-0FE4-495E-B5B1-8DA87D5A7F8A}">
      <dsp:nvSpPr>
        <dsp:cNvPr id="0" name=""/>
        <dsp:cNvSpPr/>
      </dsp:nvSpPr>
      <dsp:spPr>
        <a:xfrm rot="5400000">
          <a:off x="908274" y="1471009"/>
          <a:ext cx="1038022" cy="1181752"/>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D2F5B855-1B2C-4DD7-9EE1-CF68B825A9EA}">
      <dsp:nvSpPr>
        <dsp:cNvPr id="0" name=""/>
        <dsp:cNvSpPr/>
      </dsp:nvSpPr>
      <dsp:spPr>
        <a:xfrm>
          <a:off x="155927" y="333140"/>
          <a:ext cx="1747419" cy="1223136"/>
        </a:xfrm>
        <a:prstGeom prst="roundRect">
          <a:avLst>
            <a:gd name="adj" fmla="val 16670"/>
          </a:avLst>
        </a:prstGeom>
        <a:solidFill>
          <a:schemeClr val="accent5">
            <a:shade val="5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effectLst/>
              <a:latin typeface="Arial" panose="020B0604020202020204" pitchFamily="34" charset="0"/>
              <a:cs typeface="Arial" panose="020B0604020202020204" pitchFamily="34" charset="0"/>
            </a:rPr>
            <a:t>Change Concept</a:t>
          </a:r>
        </a:p>
      </dsp:txBody>
      <dsp:txXfrm>
        <a:off x="215646" y="392859"/>
        <a:ext cx="1627981" cy="1103698"/>
      </dsp:txXfrm>
    </dsp:sp>
    <dsp:sp modelId="{CEB80EBE-6441-4F8E-B3EB-3E43CFA33D06}">
      <dsp:nvSpPr>
        <dsp:cNvPr id="0" name=""/>
        <dsp:cNvSpPr/>
      </dsp:nvSpPr>
      <dsp:spPr>
        <a:xfrm>
          <a:off x="2033255" y="292623"/>
          <a:ext cx="5114190" cy="98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General notions that are useful in the development of more specific ideas for changes that lead to improvement</a:t>
          </a:r>
        </a:p>
      </dsp:txBody>
      <dsp:txXfrm>
        <a:off x="2033255" y="292623"/>
        <a:ext cx="5114190" cy="988593"/>
      </dsp:txXfrm>
    </dsp:sp>
    <dsp:sp modelId="{80684CCC-DF66-4935-94BF-B1365D47EB1F}">
      <dsp:nvSpPr>
        <dsp:cNvPr id="0" name=""/>
        <dsp:cNvSpPr/>
      </dsp:nvSpPr>
      <dsp:spPr>
        <a:xfrm rot="5400000">
          <a:off x="2798483" y="2874641"/>
          <a:ext cx="1038022" cy="1181752"/>
        </a:xfrm>
        <a:prstGeom prst="bentUpArrow">
          <a:avLst>
            <a:gd name="adj1" fmla="val 32840"/>
            <a:gd name="adj2" fmla="val 25000"/>
            <a:gd name="adj3" fmla="val 35780"/>
          </a:avLst>
        </a:prstGeom>
        <a:solidFill>
          <a:schemeClr val="accent5">
            <a:tint val="50000"/>
            <a:hueOff val="-12975"/>
            <a:satOff val="622"/>
            <a:lumOff val="-2118"/>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4D93CC43-65CD-4CFA-A560-779BF6302618}">
      <dsp:nvSpPr>
        <dsp:cNvPr id="0" name=""/>
        <dsp:cNvSpPr/>
      </dsp:nvSpPr>
      <dsp:spPr>
        <a:xfrm>
          <a:off x="2052572" y="1717633"/>
          <a:ext cx="1747419" cy="1223136"/>
        </a:xfrm>
        <a:prstGeom prst="roundRect">
          <a:avLst>
            <a:gd name="adj" fmla="val 16670"/>
          </a:avLst>
        </a:prstGeom>
        <a:solidFill>
          <a:schemeClr val="accent5">
            <a:shade val="50000"/>
            <a:hueOff val="268329"/>
            <a:satOff val="-6535"/>
            <a:lumOff val="28597"/>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anose="020B0604020202020204" pitchFamily="34" charset="0"/>
              <a:cs typeface="Arial" panose="020B0604020202020204" pitchFamily="34" charset="0"/>
            </a:rPr>
            <a:t>Change Idea</a:t>
          </a:r>
        </a:p>
      </dsp:txBody>
      <dsp:txXfrm>
        <a:off x="2112291" y="1777352"/>
        <a:ext cx="1627981" cy="1103698"/>
      </dsp:txXfrm>
    </dsp:sp>
    <dsp:sp modelId="{C0D7AE22-8481-4C43-89F8-2EECBD97F696}">
      <dsp:nvSpPr>
        <dsp:cNvPr id="0" name=""/>
        <dsp:cNvSpPr/>
      </dsp:nvSpPr>
      <dsp:spPr>
        <a:xfrm>
          <a:off x="3939015" y="1790757"/>
          <a:ext cx="3349257" cy="98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Actionable, specific ideas for changing a process</a:t>
          </a:r>
        </a:p>
      </dsp:txBody>
      <dsp:txXfrm>
        <a:off x="3939015" y="1790757"/>
        <a:ext cx="3349257" cy="988593"/>
      </dsp:txXfrm>
    </dsp:sp>
    <dsp:sp modelId="{CE2F12A0-E83B-4580-977E-579D965FD5E7}">
      <dsp:nvSpPr>
        <dsp:cNvPr id="0" name=""/>
        <dsp:cNvSpPr/>
      </dsp:nvSpPr>
      <dsp:spPr>
        <a:xfrm>
          <a:off x="3953748" y="3106964"/>
          <a:ext cx="1747419" cy="1223136"/>
        </a:xfrm>
        <a:prstGeom prst="roundRect">
          <a:avLst>
            <a:gd name="adj" fmla="val 16670"/>
          </a:avLst>
        </a:prstGeom>
        <a:solidFill>
          <a:schemeClr val="accent5">
            <a:lumMod val="40000"/>
            <a:lumOff val="6000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anose="020B0604020202020204" pitchFamily="34" charset="0"/>
              <a:cs typeface="Arial" panose="020B0604020202020204" pitchFamily="34" charset="0"/>
            </a:rPr>
            <a:t>Tools &amp; Resources</a:t>
          </a:r>
        </a:p>
      </dsp:txBody>
      <dsp:txXfrm>
        <a:off x="4013467" y="3166683"/>
        <a:ext cx="1627981" cy="1103698"/>
      </dsp:txXfrm>
    </dsp:sp>
    <dsp:sp modelId="{FFEA1240-1F5E-4843-939A-81D5044C9C05}">
      <dsp:nvSpPr>
        <dsp:cNvPr id="0" name=""/>
        <dsp:cNvSpPr/>
      </dsp:nvSpPr>
      <dsp:spPr>
        <a:xfrm>
          <a:off x="5767441" y="3032598"/>
          <a:ext cx="2958542" cy="1301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Can be adapted by or adopted in a health care setting</a:t>
          </a:r>
        </a:p>
      </dsp:txBody>
      <dsp:txXfrm>
        <a:off x="5767441" y="3032598"/>
        <a:ext cx="2958542" cy="1301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C87E6-624F-4EC8-BB1A-996D5EAD6EFB}">
      <dsp:nvSpPr>
        <dsp:cNvPr id="0" name=""/>
        <dsp:cNvSpPr/>
      </dsp:nvSpPr>
      <dsp:spPr>
        <a:xfrm>
          <a:off x="228597" y="533401"/>
          <a:ext cx="1061144" cy="1292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Patient</a:t>
          </a:r>
        </a:p>
      </dsp:txBody>
      <dsp:txXfrm>
        <a:off x="259677" y="564481"/>
        <a:ext cx="998984" cy="1230414"/>
      </dsp:txXfrm>
    </dsp:sp>
    <dsp:sp modelId="{7EBC6122-BF24-46C3-971F-2D5C5C17530F}">
      <dsp:nvSpPr>
        <dsp:cNvPr id="0" name=""/>
        <dsp:cNvSpPr/>
      </dsp:nvSpPr>
      <dsp:spPr>
        <a:xfrm rot="17762383">
          <a:off x="1004451" y="702560"/>
          <a:ext cx="1017068" cy="40429"/>
        </a:xfrm>
        <a:custGeom>
          <a:avLst/>
          <a:gdLst/>
          <a:ahLst/>
          <a:cxnLst/>
          <a:rect l="0" t="0" r="0" b="0"/>
          <a:pathLst>
            <a:path>
              <a:moveTo>
                <a:pt x="0" y="20214"/>
              </a:moveTo>
              <a:lnTo>
                <a:pt x="1017068"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87558" y="697349"/>
        <a:ext cx="50853" cy="50853"/>
      </dsp:txXfrm>
    </dsp:sp>
    <dsp:sp modelId="{573E5E10-BCA7-4EFB-B4A0-8736DC799F9F}">
      <dsp:nvSpPr>
        <dsp:cNvPr id="0" name=""/>
        <dsp:cNvSpPr/>
      </dsp:nvSpPr>
      <dsp:spPr>
        <a:xfrm>
          <a:off x="1736228" y="576"/>
          <a:ext cx="1061144" cy="530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Registration</a:t>
          </a:r>
        </a:p>
        <a:p>
          <a:pPr marL="0" lvl="0" indent="0" algn="ctr" defTabSz="622300">
            <a:lnSpc>
              <a:spcPct val="90000"/>
            </a:lnSpc>
            <a:spcBef>
              <a:spcPct val="0"/>
            </a:spcBef>
            <a:spcAft>
              <a:spcPct val="35000"/>
            </a:spcAft>
            <a:buNone/>
          </a:pPr>
          <a:r>
            <a:rPr lang="en-US" sz="1400" kern="1200" dirty="0"/>
            <a:t>30-45 min</a:t>
          </a:r>
        </a:p>
      </dsp:txBody>
      <dsp:txXfrm>
        <a:off x="1751768" y="16116"/>
        <a:ext cx="1030064" cy="499492"/>
      </dsp:txXfrm>
    </dsp:sp>
    <dsp:sp modelId="{98398A08-79BD-44DE-8F12-D2DE9E3E5625}">
      <dsp:nvSpPr>
        <dsp:cNvPr id="0" name=""/>
        <dsp:cNvSpPr/>
      </dsp:nvSpPr>
      <dsp:spPr>
        <a:xfrm rot="19546761">
          <a:off x="1243001" y="1007639"/>
          <a:ext cx="539967" cy="40429"/>
        </a:xfrm>
        <a:custGeom>
          <a:avLst/>
          <a:gdLst/>
          <a:ahLst/>
          <a:cxnLst/>
          <a:rect l="0" t="0" r="0" b="0"/>
          <a:pathLst>
            <a:path>
              <a:moveTo>
                <a:pt x="0" y="20214"/>
              </a:moveTo>
              <a:lnTo>
                <a:pt x="539967"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99486" y="1014355"/>
        <a:ext cx="26998" cy="26998"/>
      </dsp:txXfrm>
    </dsp:sp>
    <dsp:sp modelId="{C19E8DC2-B9F0-451F-9B81-F51D8F9957B2}">
      <dsp:nvSpPr>
        <dsp:cNvPr id="0" name=""/>
        <dsp:cNvSpPr/>
      </dsp:nvSpPr>
      <dsp:spPr>
        <a:xfrm>
          <a:off x="1736228" y="610734"/>
          <a:ext cx="1061144" cy="530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CR</a:t>
          </a:r>
        </a:p>
        <a:p>
          <a:pPr marL="0" lvl="0" indent="0" algn="ctr" defTabSz="622300">
            <a:lnSpc>
              <a:spcPct val="90000"/>
            </a:lnSpc>
            <a:spcBef>
              <a:spcPct val="0"/>
            </a:spcBef>
            <a:spcAft>
              <a:spcPct val="35000"/>
            </a:spcAft>
            <a:buNone/>
          </a:pPr>
          <a:r>
            <a:rPr lang="en-US" sz="1400" kern="1200" dirty="0"/>
            <a:t>90 min</a:t>
          </a:r>
        </a:p>
      </dsp:txBody>
      <dsp:txXfrm>
        <a:off x="1751768" y="626274"/>
        <a:ext cx="1030064" cy="499492"/>
      </dsp:txXfrm>
    </dsp:sp>
    <dsp:sp modelId="{78ABAFEF-B246-443B-80E0-EBAB73F4B60E}">
      <dsp:nvSpPr>
        <dsp:cNvPr id="0" name=""/>
        <dsp:cNvSpPr/>
      </dsp:nvSpPr>
      <dsp:spPr>
        <a:xfrm rot="2068055">
          <a:off x="1242205" y="1312719"/>
          <a:ext cx="541559" cy="40429"/>
        </a:xfrm>
        <a:custGeom>
          <a:avLst/>
          <a:gdLst/>
          <a:ahLst/>
          <a:cxnLst/>
          <a:rect l="0" t="0" r="0" b="0"/>
          <a:pathLst>
            <a:path>
              <a:moveTo>
                <a:pt x="0" y="20214"/>
              </a:moveTo>
              <a:lnTo>
                <a:pt x="541559"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99446" y="1319394"/>
        <a:ext cx="27077" cy="27077"/>
      </dsp:txXfrm>
    </dsp:sp>
    <dsp:sp modelId="{DAB3B058-99FF-4B34-A173-DB47B1BD4F56}">
      <dsp:nvSpPr>
        <dsp:cNvPr id="0" name=""/>
        <dsp:cNvSpPr/>
      </dsp:nvSpPr>
      <dsp:spPr>
        <a:xfrm>
          <a:off x="1736228" y="1220892"/>
          <a:ext cx="1061144" cy="530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Dietician</a:t>
          </a:r>
        </a:p>
        <a:p>
          <a:pPr marL="0" lvl="0" indent="0" algn="ctr" defTabSz="622300">
            <a:lnSpc>
              <a:spcPct val="90000"/>
            </a:lnSpc>
            <a:spcBef>
              <a:spcPct val="0"/>
            </a:spcBef>
            <a:spcAft>
              <a:spcPct val="35000"/>
            </a:spcAft>
            <a:buNone/>
          </a:pPr>
          <a:r>
            <a:rPr lang="en-US" sz="1400" kern="1200" dirty="0"/>
            <a:t>15-30 min</a:t>
          </a:r>
        </a:p>
      </dsp:txBody>
      <dsp:txXfrm>
        <a:off x="1751768" y="1236432"/>
        <a:ext cx="1030064" cy="499492"/>
      </dsp:txXfrm>
    </dsp:sp>
    <dsp:sp modelId="{CF4F9B17-A8CD-4D02-A5FD-4745E6E37CD2}">
      <dsp:nvSpPr>
        <dsp:cNvPr id="0" name=""/>
        <dsp:cNvSpPr/>
      </dsp:nvSpPr>
      <dsp:spPr>
        <a:xfrm rot="3841794">
          <a:off x="1003182" y="1617798"/>
          <a:ext cx="1019605" cy="40429"/>
        </a:xfrm>
        <a:custGeom>
          <a:avLst/>
          <a:gdLst/>
          <a:ahLst/>
          <a:cxnLst/>
          <a:rect l="0" t="0" r="0" b="0"/>
          <a:pathLst>
            <a:path>
              <a:moveTo>
                <a:pt x="0" y="20214"/>
              </a:moveTo>
              <a:lnTo>
                <a:pt x="1019605"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87495" y="1612522"/>
        <a:ext cx="50980" cy="50980"/>
      </dsp:txXfrm>
    </dsp:sp>
    <dsp:sp modelId="{41CBD50F-3C1E-4953-9BE9-925AE74EED8B}">
      <dsp:nvSpPr>
        <dsp:cNvPr id="0" name=""/>
        <dsp:cNvSpPr/>
      </dsp:nvSpPr>
      <dsp:spPr>
        <a:xfrm>
          <a:off x="1736228" y="1831051"/>
          <a:ext cx="1061144" cy="530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Lab</a:t>
          </a:r>
        </a:p>
        <a:p>
          <a:pPr marL="0" lvl="0" indent="0" algn="ctr" defTabSz="622300">
            <a:lnSpc>
              <a:spcPct val="90000"/>
            </a:lnSpc>
            <a:spcBef>
              <a:spcPct val="0"/>
            </a:spcBef>
            <a:spcAft>
              <a:spcPct val="35000"/>
            </a:spcAft>
            <a:buNone/>
          </a:pPr>
          <a:r>
            <a:rPr lang="en-US" sz="1400" kern="1200" dirty="0"/>
            <a:t>15-30 min</a:t>
          </a:r>
        </a:p>
      </dsp:txBody>
      <dsp:txXfrm>
        <a:off x="1751768" y="1846591"/>
        <a:ext cx="1030064" cy="499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2C61C-9879-424D-B79D-2F94283634C1}">
      <dsp:nvSpPr>
        <dsp:cNvPr id="0" name=""/>
        <dsp:cNvSpPr/>
      </dsp:nvSpPr>
      <dsp:spPr>
        <a:xfrm>
          <a:off x="1295404" y="609591"/>
          <a:ext cx="1245167" cy="12240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Patient</a:t>
          </a:r>
        </a:p>
      </dsp:txBody>
      <dsp:txXfrm>
        <a:off x="1477754" y="788855"/>
        <a:ext cx="880467" cy="865560"/>
      </dsp:txXfrm>
    </dsp:sp>
    <dsp:sp modelId="{B8098637-1044-4117-9299-B4CF0C5967DC}">
      <dsp:nvSpPr>
        <dsp:cNvPr id="0" name=""/>
        <dsp:cNvSpPr/>
      </dsp:nvSpPr>
      <dsp:spPr>
        <a:xfrm rot="11198269">
          <a:off x="439133" y="964464"/>
          <a:ext cx="816141" cy="2651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5B7D35-CF83-48B9-9309-507BD3FA309E}">
      <dsp:nvSpPr>
        <dsp:cNvPr id="0" name=""/>
        <dsp:cNvSpPr/>
      </dsp:nvSpPr>
      <dsp:spPr>
        <a:xfrm>
          <a:off x="0" y="696359"/>
          <a:ext cx="883737" cy="706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Registration</a:t>
          </a:r>
        </a:p>
      </dsp:txBody>
      <dsp:txXfrm>
        <a:off x="20707" y="717066"/>
        <a:ext cx="842323" cy="665576"/>
      </dsp:txXfrm>
    </dsp:sp>
    <dsp:sp modelId="{3E62F937-9ECF-4422-BA01-3729F910BCDC}">
      <dsp:nvSpPr>
        <dsp:cNvPr id="0" name=""/>
        <dsp:cNvSpPr/>
      </dsp:nvSpPr>
      <dsp:spPr>
        <a:xfrm rot="13058890">
          <a:off x="606951" y="413973"/>
          <a:ext cx="871845" cy="2651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A37EED-E961-47EB-B6D9-D14DBEC581AE}">
      <dsp:nvSpPr>
        <dsp:cNvPr id="0" name=""/>
        <dsp:cNvSpPr/>
      </dsp:nvSpPr>
      <dsp:spPr>
        <a:xfrm>
          <a:off x="255852" y="-73227"/>
          <a:ext cx="883737" cy="706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CR</a:t>
          </a:r>
        </a:p>
      </dsp:txBody>
      <dsp:txXfrm>
        <a:off x="276559" y="-52520"/>
        <a:ext cx="842323" cy="665576"/>
      </dsp:txXfrm>
    </dsp:sp>
    <dsp:sp modelId="{0DD2D501-5799-41F6-915E-E0E5F2939B6E}">
      <dsp:nvSpPr>
        <dsp:cNvPr id="0" name=""/>
        <dsp:cNvSpPr/>
      </dsp:nvSpPr>
      <dsp:spPr>
        <a:xfrm rot="19311956">
          <a:off x="2352310" y="412042"/>
          <a:ext cx="856143" cy="2651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E2A669-B2A9-4794-A54F-8EFE49847A61}">
      <dsp:nvSpPr>
        <dsp:cNvPr id="0" name=""/>
        <dsp:cNvSpPr/>
      </dsp:nvSpPr>
      <dsp:spPr>
        <a:xfrm>
          <a:off x="2675220" y="-73227"/>
          <a:ext cx="883737" cy="706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Dietician</a:t>
          </a:r>
        </a:p>
      </dsp:txBody>
      <dsp:txXfrm>
        <a:off x="2695927" y="-52520"/>
        <a:ext cx="842323" cy="665576"/>
      </dsp:txXfrm>
    </dsp:sp>
    <dsp:sp modelId="{03388FDF-13C1-4D53-9622-B764047EAEA5}">
      <dsp:nvSpPr>
        <dsp:cNvPr id="0" name=""/>
        <dsp:cNvSpPr/>
      </dsp:nvSpPr>
      <dsp:spPr>
        <a:xfrm rot="21366929">
          <a:off x="2583787" y="1017205"/>
          <a:ext cx="785245" cy="2651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5B8E4C-B7A0-4FD6-B910-20B33AB52225}">
      <dsp:nvSpPr>
        <dsp:cNvPr id="0" name=""/>
        <dsp:cNvSpPr/>
      </dsp:nvSpPr>
      <dsp:spPr>
        <a:xfrm>
          <a:off x="2926262" y="769672"/>
          <a:ext cx="883737" cy="706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Lab Draw</a:t>
          </a:r>
        </a:p>
      </dsp:txBody>
      <dsp:txXfrm>
        <a:off x="2946969" y="790379"/>
        <a:ext cx="842323" cy="66557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ng"/></Relationships>
</file>

<file path=ppt/drawings/drawing1.xml><?xml version="1.0" encoding="utf-8"?>
<c:userShapes xmlns:c="http://schemas.openxmlformats.org/drawingml/2006/chart">
  <cdr:relSizeAnchor xmlns:cdr="http://schemas.openxmlformats.org/drawingml/2006/chartDrawing">
    <cdr:from>
      <cdr:x>0.22222</cdr:x>
      <cdr:y>0.51923</cdr:y>
    </cdr:from>
    <cdr:to>
      <cdr:x>0.22778</cdr:x>
      <cdr:y>0.65385</cdr:y>
    </cdr:to>
    <cdr:sp macro="" textlink="">
      <cdr:nvSpPr>
        <cdr:cNvPr id="3" name="Straight Arrow Connector 2"/>
        <cdr:cNvSpPr/>
      </cdr:nvSpPr>
      <cdr:spPr>
        <a:xfrm xmlns:a="http://schemas.openxmlformats.org/drawingml/2006/main" flipH="1">
          <a:off x="1828800" y="2057400"/>
          <a:ext cx="45719" cy="53340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sz="quarter" idx="1"/>
          </p:nvPr>
        </p:nvSpPr>
        <p:spPr>
          <a:xfrm>
            <a:off x="1984693" y="203200"/>
            <a:ext cx="2971800" cy="457200"/>
          </a:xfrm>
          <a:prstGeom prst="rect">
            <a:avLst/>
          </a:prstGeom>
        </p:spPr>
        <p:txBody>
          <a:bodyPr vert="horz" lIns="91440" tIns="45720" rIns="91440" bIns="45720" rtlCol="0" anchor="ctr"/>
          <a:lstStyle>
            <a:lvl1pPr algn="r">
              <a:defRPr sz="1200"/>
            </a:lvl1pPr>
          </a:lstStyle>
          <a:p>
            <a:pPr algn="ctr"/>
            <a:fld id="{2DE51AC2-0E4D-A643-B232-7997A35F38D5}" type="datetimeFigureOut">
              <a:rPr lang="en-US" smtClean="0">
                <a:solidFill>
                  <a:srgbClr val="008065"/>
                </a:solidFill>
                <a:latin typeface="Arial"/>
                <a:cs typeface="Arial"/>
              </a:rPr>
              <a:pPr algn="ctr"/>
              <a:t>11/28/2018</a:t>
            </a:fld>
            <a:endParaRPr lang="en-US">
              <a:solidFill>
                <a:srgbClr val="008065"/>
              </a:solidFill>
              <a:latin typeface="Arial"/>
              <a:cs typeface="Arial"/>
            </a:endParaRPr>
          </a:p>
        </p:txBody>
      </p:sp>
      <p:sp>
        <p:nvSpPr>
          <p:cNvPr id="7" name="Slide Number Placeholder 4"/>
          <p:cNvSpPr>
            <a:spLocks noGrp="1"/>
          </p:cNvSpPr>
          <p:nvPr>
            <p:ph type="sldNum" sz="quarter" idx="3"/>
          </p:nvPr>
        </p:nvSpPr>
        <p:spPr>
          <a:xfrm>
            <a:off x="5476239" y="8626489"/>
            <a:ext cx="1156653" cy="457200"/>
          </a:xfrm>
          <a:prstGeom prst="rect">
            <a:avLst/>
          </a:prstGeom>
        </p:spPr>
        <p:txBody>
          <a:bodyPr vert="horz" lIns="91440" tIns="45720" rIns="91440" bIns="45720" rtlCol="0" anchor="ctr"/>
          <a:lstStyle>
            <a:lvl1pPr algn="r">
              <a:defRPr sz="1200"/>
            </a:lvl1pPr>
          </a:lstStyle>
          <a:p>
            <a:fld id="{41DD07BF-451D-194F-A0DB-85FEAE30034A}" type="slidenum">
              <a:rPr lang="en-US" smtClean="0">
                <a:latin typeface="Arial"/>
                <a:cs typeface="Arial"/>
              </a:rPr>
              <a:t>‹#›</a:t>
            </a:fld>
            <a:endParaRPr lang="en-US" dirty="0">
              <a:latin typeface="Arial"/>
              <a:cs typeface="Arial"/>
            </a:endParaRPr>
          </a:p>
        </p:txBody>
      </p:sp>
      <p:pic>
        <p:nvPicPr>
          <p:cNvPr id="8" name="Picture 7" descr="AHC_322_H.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717" y="8586357"/>
            <a:ext cx="2560320" cy="374904"/>
          </a:xfrm>
          <a:prstGeom prst="rect">
            <a:avLst/>
          </a:prstGeom>
        </p:spPr>
      </p:pic>
    </p:spTree>
    <p:extLst>
      <p:ext uri="{BB962C8B-B14F-4D97-AF65-F5344CB8AC3E}">
        <p14:creationId xmlns:p14="http://schemas.microsoft.com/office/powerpoint/2010/main" val="1027847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CDF8F-EF7A-A14D-876F-1DEA23E31EF5}" type="datetime1">
              <a:rPr lang="en-US" smtClean="0"/>
              <a:t>11/28/2018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B9C24-62FA-CE41-80DE-9E5DF50466AF}" type="slidenum">
              <a:rPr lang="en-US" smtClean="0"/>
              <a:t>‹#›</a:t>
            </a:fld>
            <a:endParaRPr lang="en-US"/>
          </a:p>
        </p:txBody>
      </p:sp>
    </p:spTree>
    <p:extLst>
      <p:ext uri="{BB962C8B-B14F-4D97-AF65-F5344CB8AC3E}">
        <p14:creationId xmlns:p14="http://schemas.microsoft.com/office/powerpoint/2010/main" val="21673443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818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50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04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20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16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41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109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8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52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01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10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59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952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716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35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45000 patient contacts per year</a:t>
            </a:r>
          </a:p>
          <a:p>
            <a:r>
              <a:rPr lang="en-US" dirty="0"/>
              <a:t>5 locations</a:t>
            </a:r>
          </a:p>
          <a:p>
            <a:r>
              <a:rPr lang="en-US" dirty="0"/>
              <a:t>Phase 1/2/3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D2653-03AE-4C97-B48D-76000A2F35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315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29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FB6C35-5F74-4C23-A760-A8B994C3E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6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723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0"/>
              </a:spcBef>
              <a:spcAft>
                <a:spcPts val="600"/>
              </a:spcAft>
              <a:buNone/>
            </a:pPr>
            <a:endParaRPr lang="en-US" sz="2000" baseline="30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78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95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30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66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81509-C680-4F37-8FAC-3BCD075D13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97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16649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375458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214712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80177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C9860-AA27-4167-A2A8-CAF6C654A2BD}" type="slidenum">
              <a:rPr lang="en-US" smtClean="0"/>
              <a:pPr/>
              <a:t>‹#›</a:t>
            </a:fld>
            <a:endParaRPr lang="en-US"/>
          </a:p>
        </p:txBody>
      </p:sp>
      <p:sp>
        <p:nvSpPr>
          <p:cNvPr id="7" name="Rectangle 6"/>
          <p:cNvSpPr/>
          <p:nvPr userDrawn="1"/>
        </p:nvSpPr>
        <p:spPr>
          <a:xfrm>
            <a:off x="0" y="0"/>
            <a:ext cx="12192000" cy="3507288"/>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Tree>
    <p:extLst>
      <p:ext uri="{BB962C8B-B14F-4D97-AF65-F5344CB8AC3E}">
        <p14:creationId xmlns:p14="http://schemas.microsoft.com/office/powerpoint/2010/main" val="428321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C9860-AA27-4167-A2A8-CAF6C654A2BD}" type="slidenum">
              <a:rPr lang="en-US" smtClean="0"/>
              <a:pPr/>
              <a:t>‹#›</a:t>
            </a:fld>
            <a:endParaRPr lang="en-US"/>
          </a:p>
        </p:txBody>
      </p:sp>
      <p:sp>
        <p:nvSpPr>
          <p:cNvPr id="7" name="Rectangle 6"/>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Tree>
    <p:extLst>
      <p:ext uri="{BB962C8B-B14F-4D97-AF65-F5344CB8AC3E}">
        <p14:creationId xmlns:p14="http://schemas.microsoft.com/office/powerpoint/2010/main" val="314904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C9860-AA27-4167-A2A8-CAF6C654A2BD}" type="slidenum">
              <a:rPr lang="en-US" smtClean="0"/>
              <a:t>‹#›</a:t>
            </a:fld>
            <a:endParaRPr lang="en-US"/>
          </a:p>
        </p:txBody>
      </p:sp>
    </p:spTree>
    <p:extLst>
      <p:ext uri="{BB962C8B-B14F-4D97-AF65-F5344CB8AC3E}">
        <p14:creationId xmlns:p14="http://schemas.microsoft.com/office/powerpoint/2010/main" val="1855073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C9860-AA27-4167-A2A8-CAF6C654A2BD}" type="slidenum">
              <a:rPr lang="en-US" smtClean="0"/>
              <a:pPr/>
              <a:t>‹#›</a:t>
            </a:fld>
            <a:endParaRPr lang="en-US"/>
          </a:p>
        </p:txBody>
      </p:sp>
      <p:sp>
        <p:nvSpPr>
          <p:cNvPr id="8" name="Rectangle 7"/>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Tree>
    <p:extLst>
      <p:ext uri="{BB962C8B-B14F-4D97-AF65-F5344CB8AC3E}">
        <p14:creationId xmlns:p14="http://schemas.microsoft.com/office/powerpoint/2010/main" val="20240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C9860-AA27-4167-A2A8-CAF6C654A2BD}" type="slidenum">
              <a:rPr lang="en-US" smtClean="0"/>
              <a:pPr/>
              <a:t>‹#›</a:t>
            </a:fld>
            <a:endParaRPr lang="en-US"/>
          </a:p>
        </p:txBody>
      </p:sp>
      <p:sp>
        <p:nvSpPr>
          <p:cNvPr id="10" name="Rectangle 9"/>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Tree>
    <p:extLst>
      <p:ext uri="{BB962C8B-B14F-4D97-AF65-F5344CB8AC3E}">
        <p14:creationId xmlns:p14="http://schemas.microsoft.com/office/powerpoint/2010/main" val="147474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C9860-AA27-4167-A2A8-CAF6C654A2BD}" type="slidenum">
              <a:rPr lang="en-US" smtClean="0"/>
              <a:pPr/>
              <a:t>‹#›</a:t>
            </a:fld>
            <a:endParaRPr lang="en-US"/>
          </a:p>
        </p:txBody>
      </p:sp>
      <p:sp>
        <p:nvSpPr>
          <p:cNvPr id="6" name="Rectangle 5"/>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Tree>
    <p:extLst>
      <p:ext uri="{BB962C8B-B14F-4D97-AF65-F5344CB8AC3E}">
        <p14:creationId xmlns:p14="http://schemas.microsoft.com/office/powerpoint/2010/main" val="831957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C9860-AA27-4167-A2A8-CAF6C654A2BD}" type="slidenum">
              <a:rPr lang="en-US" smtClean="0"/>
              <a:t>‹#›</a:t>
            </a:fld>
            <a:endParaRPr lang="en-US"/>
          </a:p>
        </p:txBody>
      </p:sp>
    </p:spTree>
    <p:extLst>
      <p:ext uri="{BB962C8B-B14F-4D97-AF65-F5344CB8AC3E}">
        <p14:creationId xmlns:p14="http://schemas.microsoft.com/office/powerpoint/2010/main" val="3941807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C9860-AA27-4167-A2A8-CAF6C654A2BD}" type="slidenum">
              <a:rPr lang="en-US" smtClean="0"/>
              <a:pPr/>
              <a:t>‹#›</a:t>
            </a:fld>
            <a:endParaRPr lang="en-US"/>
          </a:p>
        </p:txBody>
      </p:sp>
      <p:sp>
        <p:nvSpPr>
          <p:cNvPr id="8" name="Rectangle 7"/>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Tree>
    <p:extLst>
      <p:ext uri="{BB962C8B-B14F-4D97-AF65-F5344CB8AC3E}">
        <p14:creationId xmlns:p14="http://schemas.microsoft.com/office/powerpoint/2010/main" val="317775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722853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C9860-AA27-4167-A2A8-CAF6C654A2BD}" type="slidenum">
              <a:rPr lang="en-US" smtClean="0"/>
              <a:t>‹#›</a:t>
            </a:fld>
            <a:endParaRPr lang="en-US"/>
          </a:p>
        </p:txBody>
      </p:sp>
    </p:spTree>
    <p:extLst>
      <p:ext uri="{BB962C8B-B14F-4D97-AF65-F5344CB8AC3E}">
        <p14:creationId xmlns:p14="http://schemas.microsoft.com/office/powerpoint/2010/main" val="3869791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C9860-AA27-4167-A2A8-CAF6C654A2BD}" type="slidenum">
              <a:rPr lang="en-US" smtClean="0"/>
              <a:t>‹#›</a:t>
            </a:fld>
            <a:endParaRPr lang="en-US"/>
          </a:p>
        </p:txBody>
      </p:sp>
    </p:spTree>
    <p:extLst>
      <p:ext uri="{BB962C8B-B14F-4D97-AF65-F5344CB8AC3E}">
        <p14:creationId xmlns:p14="http://schemas.microsoft.com/office/powerpoint/2010/main" val="3731803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C9860-AA27-4167-A2A8-CAF6C654A2BD}" type="slidenum">
              <a:rPr lang="en-US" smtClean="0"/>
              <a:t>‹#›</a:t>
            </a:fld>
            <a:endParaRPr lang="en-US"/>
          </a:p>
        </p:txBody>
      </p:sp>
    </p:spTree>
    <p:extLst>
      <p:ext uri="{BB962C8B-B14F-4D97-AF65-F5344CB8AC3E}">
        <p14:creationId xmlns:p14="http://schemas.microsoft.com/office/powerpoint/2010/main" val="61203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11" name="Rectangle 10"/>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12"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4103543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13" name="Rectangle 12"/>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14"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4141149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atin typeface="Arial" charset="0"/>
                <a:ea typeface="Arial" charset="0"/>
                <a:cs typeface="Arial"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atin typeface="Arial" charset="0"/>
                <a:ea typeface="Arial" charset="0"/>
                <a:cs typeface="Arial"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lvl1pPr>
              <a:buClr>
                <a:schemeClr val="accent1"/>
              </a:buClr>
              <a:defRPr>
                <a:latin typeface="Arial" charset="0"/>
                <a:ea typeface="Arial" charset="0"/>
                <a:cs typeface="Arial" charset="0"/>
              </a:defRPr>
            </a:lvl1pPr>
            <a:lvl2pPr>
              <a:buClr>
                <a:schemeClr val="accent1"/>
              </a:buClr>
              <a:defRPr>
                <a:latin typeface="Arial" charset="0"/>
                <a:ea typeface="Arial" charset="0"/>
                <a:cs typeface="Arial" charset="0"/>
              </a:defRPr>
            </a:lvl2pPr>
            <a:lvl3pPr>
              <a:buClr>
                <a:schemeClr val="accent1"/>
              </a:buClr>
              <a:defRPr>
                <a:latin typeface="Arial" charset="0"/>
                <a:ea typeface="Arial" charset="0"/>
                <a:cs typeface="Arial" charset="0"/>
              </a:defRPr>
            </a:lvl3pPr>
            <a:lvl4pPr>
              <a:buClr>
                <a:schemeClr val="accent1"/>
              </a:buClr>
              <a:defRPr>
                <a:latin typeface="Arial" charset="0"/>
                <a:ea typeface="Arial" charset="0"/>
                <a:cs typeface="Arial" charset="0"/>
              </a:defRPr>
            </a:lvl4pPr>
            <a:lvl5pPr>
              <a:buClr>
                <a:schemeClr val="accent1"/>
              </a:buCl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15" name="Rectangle 14"/>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16"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753991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4648" y="1772433"/>
            <a:ext cx="6172200" cy="4087368"/>
          </a:xfrm>
        </p:spPr>
        <p:txBody>
          <a:bodyPr/>
          <a:lstStyle>
            <a:lvl1pPr>
              <a:buClr>
                <a:schemeClr val="accent1"/>
              </a:buClr>
              <a:defRPr sz="2400">
                <a:latin typeface="Arial" charset="0"/>
                <a:ea typeface="Arial" charset="0"/>
                <a:cs typeface="Arial" charset="0"/>
              </a:defRPr>
            </a:lvl1pPr>
            <a:lvl2pPr>
              <a:buClr>
                <a:schemeClr val="accent1"/>
              </a:buClr>
              <a:defRPr sz="2100">
                <a:latin typeface="Arial" charset="0"/>
                <a:ea typeface="Arial" charset="0"/>
                <a:cs typeface="Arial" charset="0"/>
              </a:defRPr>
            </a:lvl2pPr>
            <a:lvl3pPr>
              <a:buClr>
                <a:schemeClr val="accent1"/>
              </a:buClr>
              <a:defRPr sz="1800">
                <a:latin typeface="Arial" charset="0"/>
                <a:ea typeface="Arial" charset="0"/>
                <a:cs typeface="Arial" charset="0"/>
              </a:defRPr>
            </a:lvl3pPr>
            <a:lvl4pPr>
              <a:buClr>
                <a:schemeClr val="accent1"/>
              </a:buClr>
              <a:defRPr sz="1500">
                <a:latin typeface="Arial" charset="0"/>
                <a:ea typeface="Arial" charset="0"/>
                <a:cs typeface="Arial" charset="0"/>
              </a:defRPr>
            </a:lvl4pPr>
            <a:lvl5pPr>
              <a:buClr>
                <a:schemeClr val="accent1"/>
              </a:buClr>
              <a:defRPr sz="1500">
                <a:latin typeface="Arial" charset="0"/>
                <a:ea typeface="Arial" charset="0"/>
                <a:cs typeface="Arial" charset="0"/>
              </a:defRPr>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772433"/>
            <a:ext cx="3932237" cy="4087368"/>
          </a:xfrm>
        </p:spPr>
        <p:txBody>
          <a:bodyPr/>
          <a:lstStyle>
            <a:lvl1pPr marL="0" indent="0">
              <a:buNone/>
              <a:defRPr sz="1200">
                <a:latin typeface="Arial" charset="0"/>
                <a:ea typeface="Arial" charset="0"/>
                <a:cs typeface="Arial" charset="0"/>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12" name="Rectangle 11"/>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13"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911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Arial" charset="0"/>
                <a:ea typeface="Arial" charset="0"/>
                <a:cs typeface="Arial"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charset="0"/>
                <a:ea typeface="Arial" charset="0"/>
                <a:cs typeface="Arial" charset="0"/>
              </a:defRPr>
            </a:lvl1pPr>
          </a:lstStyle>
          <a:p>
            <a:fld id="{48CC9860-AA27-4167-A2A8-CAF6C654A2BD}" type="slidenum">
              <a:rPr lang="en-US" smtClean="0"/>
              <a:pPr/>
              <a:t>‹#›</a:t>
            </a:fld>
            <a:endParaRPr lang="en-US"/>
          </a:p>
        </p:txBody>
      </p:sp>
      <p:sp>
        <p:nvSpPr>
          <p:cNvPr id="8" name="Rectangle 7"/>
          <p:cNvSpPr/>
          <p:nvPr userDrawn="1"/>
        </p:nvSpPr>
        <p:spPr>
          <a:xfrm>
            <a:off x="0" y="0"/>
            <a:ext cx="12192000" cy="1316736"/>
          </a:xfrm>
          <a:prstGeom prst="rect">
            <a:avLst/>
          </a:prstGeom>
          <a:solidFill>
            <a:srgbClr val="860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9" name="Title 1"/>
          <p:cNvSpPr>
            <a:spLocks noGrp="1"/>
          </p:cNvSpPr>
          <p:nvPr>
            <p:ph type="title"/>
          </p:nvPr>
        </p:nvSpPr>
        <p:spPr>
          <a:xfrm>
            <a:off x="838200" y="0"/>
            <a:ext cx="10515600" cy="1316736"/>
          </a:xfrm>
        </p:spPr>
        <p:txBody>
          <a:bodyPr/>
          <a:lstStyle>
            <a:lvl1pPr algn="ctr">
              <a:defRPr>
                <a:solidFill>
                  <a:schemeClr val="bg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47955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 Template - Title Slide.jpg"/>
          <p:cNvPicPr>
            <a:picLocks noChangeAspect="1"/>
          </p:cNvPicPr>
          <p:nvPr/>
        </p:nvPicPr>
        <p:blipFill>
          <a:blip r:embed="rId2" cstate="print"/>
          <a:stretch>
            <a:fillRect/>
          </a:stretch>
        </p:blipFill>
        <p:spPr>
          <a:xfrm>
            <a:off x="179294" y="0"/>
            <a:ext cx="11833412" cy="6858000"/>
          </a:xfrm>
          <a:prstGeom prst="rect">
            <a:avLst/>
          </a:prstGeom>
        </p:spPr>
      </p:pic>
      <p:sp>
        <p:nvSpPr>
          <p:cNvPr id="2" name="Title 1"/>
          <p:cNvSpPr>
            <a:spLocks noGrp="1"/>
          </p:cNvSpPr>
          <p:nvPr>
            <p:ph type="ctrTitle"/>
          </p:nvPr>
        </p:nvSpPr>
        <p:spPr>
          <a:xfrm>
            <a:off x="914400" y="2130426"/>
            <a:ext cx="103632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53058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PowerPoint Template.jpg"/>
          <p:cNvPicPr>
            <a:picLocks noChangeAspect="1"/>
          </p:cNvPicPr>
          <p:nvPr/>
        </p:nvPicPr>
        <p:blipFill>
          <a:blip r:embed="rId2" cstate="print"/>
          <a:stretch>
            <a:fillRect/>
          </a:stretch>
        </p:blipFill>
        <p:spPr>
          <a:xfrm>
            <a:off x="179294" y="0"/>
            <a:ext cx="11833412" cy="6858000"/>
          </a:xfrm>
          <a:prstGeom prst="rect">
            <a:avLst/>
          </a:prstGeom>
        </p:spPr>
      </p:pic>
      <p:sp>
        <p:nvSpPr>
          <p:cNvPr id="2" name="Title 1"/>
          <p:cNvSpPr>
            <a:spLocks noGrp="1"/>
          </p:cNvSpPr>
          <p:nvPr>
            <p:ph type="title"/>
          </p:nvPr>
        </p:nvSpPr>
        <p:spPr>
          <a:xfrm>
            <a:off x="609600" y="914400"/>
            <a:ext cx="10972800" cy="9445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358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561102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PowerPoint Template.jpg"/>
          <p:cNvPicPr>
            <a:picLocks noChangeAspect="1"/>
          </p:cNvPicPr>
          <p:nvPr/>
        </p:nvPicPr>
        <p:blipFill>
          <a:blip r:embed="rId2" cstate="print"/>
          <a:stretch>
            <a:fillRect/>
          </a:stretch>
        </p:blipFill>
        <p:spPr>
          <a:xfrm>
            <a:off x="179294" y="0"/>
            <a:ext cx="11833412" cy="6858000"/>
          </a:xfrm>
          <a:prstGeom prst="rect">
            <a:avLst/>
          </a:prstGeom>
        </p:spPr>
      </p:pic>
      <p:sp>
        <p:nvSpPr>
          <p:cNvPr id="2" name="Title 1"/>
          <p:cNvSpPr>
            <a:spLocks noGrp="1"/>
          </p:cNvSpPr>
          <p:nvPr>
            <p:ph type="title"/>
          </p:nvPr>
        </p:nvSpPr>
        <p:spPr>
          <a:xfrm>
            <a:off x="963084" y="404812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54793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9739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PowerPoint Template.jpg"/>
          <p:cNvPicPr>
            <a:picLocks noChangeAspect="1"/>
          </p:cNvPicPr>
          <p:nvPr/>
        </p:nvPicPr>
        <p:blipFill>
          <a:blip r:embed="rId2" cstate="print"/>
          <a:stretch>
            <a:fillRect/>
          </a:stretch>
        </p:blipFill>
        <p:spPr>
          <a:xfrm>
            <a:off x="179294" y="0"/>
            <a:ext cx="11833412" cy="6858000"/>
          </a:xfrm>
          <a:prstGeom prst="rect">
            <a:avLst/>
          </a:prstGeom>
        </p:spPr>
      </p:pic>
      <p:sp>
        <p:nvSpPr>
          <p:cNvPr id="2" name="Title 1"/>
          <p:cNvSpPr>
            <a:spLocks noGrp="1"/>
          </p:cNvSpPr>
          <p:nvPr>
            <p:ph type="title"/>
          </p:nvPr>
        </p:nvSpPr>
        <p:spPr>
          <a:xfrm>
            <a:off x="609600" y="884238"/>
            <a:ext cx="10972800" cy="944562"/>
          </a:xfrm>
        </p:spPr>
        <p:txBody>
          <a:bodyPr/>
          <a:lstStyle/>
          <a:p>
            <a:r>
              <a:rPr lang="en-US"/>
              <a:t>Click to edit Master title style</a:t>
            </a:r>
          </a:p>
        </p:txBody>
      </p:sp>
      <p:sp>
        <p:nvSpPr>
          <p:cNvPr id="3" name="Content Placeholder 2"/>
          <p:cNvSpPr>
            <a:spLocks noGrp="1"/>
          </p:cNvSpPr>
          <p:nvPr>
            <p:ph sz="half" idx="1"/>
          </p:nvPr>
        </p:nvSpPr>
        <p:spPr>
          <a:xfrm>
            <a:off x="609600" y="1905001"/>
            <a:ext cx="538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1"/>
            <a:ext cx="538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916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PowerPoint Template.jpg"/>
          <p:cNvPicPr>
            <a:picLocks noChangeAspect="1"/>
          </p:cNvPicPr>
          <p:nvPr/>
        </p:nvPicPr>
        <p:blipFill>
          <a:blip r:embed="rId2" cstate="print"/>
          <a:stretch>
            <a:fillRect/>
          </a:stretch>
        </p:blipFill>
        <p:spPr>
          <a:xfrm>
            <a:off x="179294" y="0"/>
            <a:ext cx="11833412" cy="6858000"/>
          </a:xfrm>
          <a:prstGeom prst="rect">
            <a:avLst/>
          </a:prstGeom>
        </p:spPr>
      </p:pic>
      <p:sp>
        <p:nvSpPr>
          <p:cNvPr id="2" name="Title 1"/>
          <p:cNvSpPr>
            <a:spLocks noGrp="1"/>
          </p:cNvSpPr>
          <p:nvPr>
            <p:ph type="title"/>
          </p:nvPr>
        </p:nvSpPr>
        <p:spPr>
          <a:xfrm>
            <a:off x="609600" y="884238"/>
            <a:ext cx="10972800" cy="9445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905000"/>
            <a:ext cx="5386917" cy="411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92362"/>
            <a:ext cx="5386917"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905000"/>
            <a:ext cx="5389033" cy="411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92362"/>
            <a:ext cx="5389033" cy="3581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7405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PowerPoint Template.jpg"/>
          <p:cNvPicPr>
            <a:picLocks noChangeAspect="1"/>
          </p:cNvPicPr>
          <p:nvPr/>
        </p:nvPicPr>
        <p:blipFill>
          <a:blip r:embed="rId2" cstate="print"/>
          <a:stretch>
            <a:fillRect/>
          </a:stretch>
        </p:blipFill>
        <p:spPr>
          <a:xfrm>
            <a:off x="179294" y="0"/>
            <a:ext cx="11833412" cy="6858000"/>
          </a:xfrm>
          <a:prstGeom prst="rect">
            <a:avLst/>
          </a:prstGeom>
        </p:spPr>
      </p:pic>
      <p:sp>
        <p:nvSpPr>
          <p:cNvPr id="2" name="Title 1"/>
          <p:cNvSpPr>
            <a:spLocks noGrp="1"/>
          </p:cNvSpPr>
          <p:nvPr>
            <p:ph type="title"/>
          </p:nvPr>
        </p:nvSpPr>
        <p:spPr>
          <a:xfrm>
            <a:off x="609600" y="884238"/>
            <a:ext cx="10972800" cy="944562"/>
          </a:xfrm>
        </p:spPr>
        <p:txBody>
          <a:bodyPr/>
          <a:lstStyle/>
          <a:p>
            <a:r>
              <a:rPr lang="en-US"/>
              <a:t>Click to edit Master title style</a:t>
            </a:r>
          </a:p>
        </p:txBody>
      </p:sp>
    </p:spTree>
    <p:extLst>
      <p:ext uri="{BB962C8B-B14F-4D97-AF65-F5344CB8AC3E}">
        <p14:creationId xmlns:p14="http://schemas.microsoft.com/office/powerpoint/2010/main" val="1043857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PowerPoint Template.jpg"/>
          <p:cNvPicPr>
            <a:picLocks noChangeAspect="1"/>
          </p:cNvPicPr>
          <p:nvPr/>
        </p:nvPicPr>
        <p:blipFill>
          <a:blip r:embed="rId2" cstate="print"/>
          <a:stretch>
            <a:fillRect/>
          </a:stretch>
        </p:blipFill>
        <p:spPr>
          <a:xfrm>
            <a:off x="179294" y="0"/>
            <a:ext cx="11833412" cy="6858000"/>
          </a:xfrm>
          <a:prstGeom prst="rect">
            <a:avLst/>
          </a:prstGeom>
        </p:spPr>
      </p:pic>
    </p:spTree>
    <p:extLst>
      <p:ext uri="{BB962C8B-B14F-4D97-AF65-F5344CB8AC3E}">
        <p14:creationId xmlns:p14="http://schemas.microsoft.com/office/powerpoint/2010/main" val="2685976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PowerPoint Template.jpg"/>
          <p:cNvPicPr>
            <a:picLocks noChangeAspect="1"/>
          </p:cNvPicPr>
          <p:nvPr/>
        </p:nvPicPr>
        <p:blipFill>
          <a:blip r:embed="rId2" cstate="print"/>
          <a:stretch>
            <a:fillRect/>
          </a:stretch>
        </p:blipFill>
        <p:spPr>
          <a:xfrm>
            <a:off x="179294" y="0"/>
            <a:ext cx="11833412" cy="6858000"/>
          </a:xfrm>
          <a:prstGeom prst="rect">
            <a:avLst/>
          </a:prstGeom>
        </p:spPr>
      </p:pic>
      <p:sp>
        <p:nvSpPr>
          <p:cNvPr id="2" name="Title 1"/>
          <p:cNvSpPr>
            <a:spLocks noGrp="1"/>
          </p:cNvSpPr>
          <p:nvPr>
            <p:ph type="title"/>
          </p:nvPr>
        </p:nvSpPr>
        <p:spPr>
          <a:xfrm>
            <a:off x="609601" y="914400"/>
            <a:ext cx="4011084" cy="8572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914401"/>
            <a:ext cx="6815667" cy="50292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5000"/>
            <a:ext cx="4011084" cy="4038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9611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PowerPoint Template.jpg"/>
          <p:cNvPicPr>
            <a:picLocks noChangeAspect="1"/>
          </p:cNvPicPr>
          <p:nvPr/>
        </p:nvPicPr>
        <p:blipFill>
          <a:blip r:embed="rId2" cstate="print"/>
          <a:stretch>
            <a:fillRect/>
          </a:stretch>
        </p:blipFill>
        <p:spPr>
          <a:xfrm>
            <a:off x="179294" y="0"/>
            <a:ext cx="11833412" cy="6858000"/>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401"/>
            <a:ext cx="7315200" cy="38131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582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descr="PowerPoint Template.jpg"/>
          <p:cNvPicPr>
            <a:picLocks noChangeAspect="1"/>
          </p:cNvPicPr>
          <p:nvPr/>
        </p:nvPicPr>
        <p:blipFill>
          <a:blip r:embed="rId2" cstate="print"/>
          <a:stretch>
            <a:fillRect/>
          </a:stretch>
        </p:blipFill>
        <p:spPr>
          <a:xfrm>
            <a:off x="179294" y="0"/>
            <a:ext cx="11833412" cy="6858000"/>
          </a:xfrm>
          <a:prstGeom prst="rect">
            <a:avLst/>
          </a:prstGeom>
        </p:spPr>
      </p:pic>
      <p:sp>
        <p:nvSpPr>
          <p:cNvPr id="2" name="Title 1"/>
          <p:cNvSpPr>
            <a:spLocks noGrp="1"/>
          </p:cNvSpPr>
          <p:nvPr>
            <p:ph type="title"/>
          </p:nvPr>
        </p:nvSpPr>
        <p:spPr>
          <a:xfrm>
            <a:off x="609600" y="884238"/>
            <a:ext cx="10972800" cy="944562"/>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113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descr="PowerPoint Template.jpg"/>
          <p:cNvPicPr>
            <a:picLocks noChangeAspect="1"/>
          </p:cNvPicPr>
          <p:nvPr/>
        </p:nvPicPr>
        <p:blipFill>
          <a:blip r:embed="rId2" cstate="print"/>
          <a:stretch>
            <a:fillRect/>
          </a:stretch>
        </p:blipFill>
        <p:spPr>
          <a:xfrm>
            <a:off x="179294" y="0"/>
            <a:ext cx="11833412" cy="6858000"/>
          </a:xfrm>
          <a:prstGeom prst="rect">
            <a:avLst/>
          </a:prstGeom>
        </p:spPr>
      </p:pic>
      <p:sp>
        <p:nvSpPr>
          <p:cNvPr id="2" name="Vertical Title 1"/>
          <p:cNvSpPr>
            <a:spLocks noGrp="1"/>
          </p:cNvSpPr>
          <p:nvPr>
            <p:ph type="title" orient="vert"/>
          </p:nvPr>
        </p:nvSpPr>
        <p:spPr>
          <a:xfrm>
            <a:off x="8839200" y="914401"/>
            <a:ext cx="2743200" cy="5029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914401"/>
            <a:ext cx="8026400" cy="5029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957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A8281C2-5308-4A0C-9E08-B947CEF11588}"/>
              </a:ext>
            </a:extLst>
          </p:cNvPr>
          <p:cNvSpPr>
            <a:spLocks noGrp="1"/>
          </p:cNvSpPr>
          <p:nvPr>
            <p:ph type="dt" sz="half" idx="10"/>
          </p:nvPr>
        </p:nvSpPr>
        <p:spPr/>
        <p:txBody>
          <a:bodyPr/>
          <a:lstStyle>
            <a:lvl1pPr>
              <a:defRPr/>
            </a:lvl1pPr>
          </a:lstStyle>
          <a:p>
            <a:fld id="{5366AED7-A303-473C-A887-1D67A76CA400}"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69DB5037-0CA1-444C-9170-08218A9EA9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783AC-5025-4C5C-8D42-336771E2EC76}"/>
              </a:ext>
            </a:extLst>
          </p:cNvPr>
          <p:cNvSpPr>
            <a:spLocks noGrp="1"/>
          </p:cNvSpPr>
          <p:nvPr>
            <p:ph type="sldNum" sz="quarter" idx="12"/>
          </p:nvPr>
        </p:nvSpPr>
        <p:spPr/>
        <p:txBody>
          <a:bodyPr/>
          <a:lstStyle>
            <a:lvl1pPr>
              <a:defRPr/>
            </a:lvl1pPr>
          </a:lstStyle>
          <a:p>
            <a:fld id="{966E57DC-24F8-4CF1-86DB-23A4F78EAA99}" type="slidenum">
              <a:rPr lang="en-US" altLang="en-US"/>
              <a:pPr/>
              <a:t>‹#›</a:t>
            </a:fld>
            <a:endParaRPr lang="en-US" altLang="en-US"/>
          </a:p>
        </p:txBody>
      </p:sp>
    </p:spTree>
    <p:extLst>
      <p:ext uri="{BB962C8B-B14F-4D97-AF65-F5344CB8AC3E}">
        <p14:creationId xmlns:p14="http://schemas.microsoft.com/office/powerpoint/2010/main" val="16454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11/28/2018</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1453221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FE3AB-C132-4AF1-B6BF-2671394130AD}"/>
              </a:ext>
            </a:extLst>
          </p:cNvPr>
          <p:cNvSpPr>
            <a:spLocks noGrp="1"/>
          </p:cNvSpPr>
          <p:nvPr>
            <p:ph type="dt" sz="half" idx="10"/>
          </p:nvPr>
        </p:nvSpPr>
        <p:spPr/>
        <p:txBody>
          <a:bodyPr/>
          <a:lstStyle>
            <a:lvl1pPr>
              <a:defRPr/>
            </a:lvl1pPr>
          </a:lstStyle>
          <a:p>
            <a:fld id="{355085F7-9685-4482-840C-A6313262BECB}"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5721CE04-6F5E-45BB-A031-E810963E85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38F9EB-3A66-4C3A-AE90-2D1A6617C110}"/>
              </a:ext>
            </a:extLst>
          </p:cNvPr>
          <p:cNvSpPr>
            <a:spLocks noGrp="1"/>
          </p:cNvSpPr>
          <p:nvPr>
            <p:ph type="sldNum" sz="quarter" idx="12"/>
          </p:nvPr>
        </p:nvSpPr>
        <p:spPr/>
        <p:txBody>
          <a:bodyPr/>
          <a:lstStyle>
            <a:lvl1pPr>
              <a:defRPr/>
            </a:lvl1pPr>
          </a:lstStyle>
          <a:p>
            <a:fld id="{C94DC079-95CC-4012-8975-E5873D7B161C}" type="slidenum">
              <a:rPr lang="en-US" altLang="en-US"/>
              <a:pPr/>
              <a:t>‹#›</a:t>
            </a:fld>
            <a:endParaRPr lang="en-US" altLang="en-US"/>
          </a:p>
        </p:txBody>
      </p:sp>
    </p:spTree>
    <p:extLst>
      <p:ext uri="{BB962C8B-B14F-4D97-AF65-F5344CB8AC3E}">
        <p14:creationId xmlns:p14="http://schemas.microsoft.com/office/powerpoint/2010/main" val="1344216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0A113-0DE5-4CCF-9057-1FD01C0A3A3F}"/>
              </a:ext>
            </a:extLst>
          </p:cNvPr>
          <p:cNvSpPr>
            <a:spLocks noGrp="1"/>
          </p:cNvSpPr>
          <p:nvPr>
            <p:ph type="dt" sz="half" idx="10"/>
          </p:nvPr>
        </p:nvSpPr>
        <p:spPr/>
        <p:txBody>
          <a:bodyPr/>
          <a:lstStyle>
            <a:lvl1pPr>
              <a:defRPr/>
            </a:lvl1pPr>
          </a:lstStyle>
          <a:p>
            <a:fld id="{9206AD2E-C482-4CBB-B290-49FD0758975C}"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41FE77D5-0EB6-4630-9529-C0D93DEF76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E9BF13-0E9F-4831-95F9-1858D3ED7F0A}"/>
              </a:ext>
            </a:extLst>
          </p:cNvPr>
          <p:cNvSpPr>
            <a:spLocks noGrp="1"/>
          </p:cNvSpPr>
          <p:nvPr>
            <p:ph type="sldNum" sz="quarter" idx="12"/>
          </p:nvPr>
        </p:nvSpPr>
        <p:spPr/>
        <p:txBody>
          <a:bodyPr/>
          <a:lstStyle>
            <a:lvl1pPr>
              <a:defRPr/>
            </a:lvl1pPr>
          </a:lstStyle>
          <a:p>
            <a:fld id="{86A12DC7-4E26-4144-8F18-7765115C0FB1}" type="slidenum">
              <a:rPr lang="en-US" altLang="en-US"/>
              <a:pPr/>
              <a:t>‹#›</a:t>
            </a:fld>
            <a:endParaRPr lang="en-US" altLang="en-US"/>
          </a:p>
        </p:txBody>
      </p:sp>
    </p:spTree>
    <p:extLst>
      <p:ext uri="{BB962C8B-B14F-4D97-AF65-F5344CB8AC3E}">
        <p14:creationId xmlns:p14="http://schemas.microsoft.com/office/powerpoint/2010/main" val="4263762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858A47-2525-4FB3-8227-B83C46E52321}"/>
              </a:ext>
            </a:extLst>
          </p:cNvPr>
          <p:cNvSpPr>
            <a:spLocks noGrp="1"/>
          </p:cNvSpPr>
          <p:nvPr>
            <p:ph type="dt" sz="half" idx="10"/>
          </p:nvPr>
        </p:nvSpPr>
        <p:spPr/>
        <p:txBody>
          <a:bodyPr/>
          <a:lstStyle>
            <a:lvl1pPr>
              <a:defRPr/>
            </a:lvl1pPr>
          </a:lstStyle>
          <a:p>
            <a:fld id="{9F4B40C7-CD79-4E5E-860C-479EC669FD28}" type="datetimeFigureOut">
              <a:rPr lang="en-US" altLang="en-US"/>
              <a:pPr/>
              <a:t>11/28/2018</a:t>
            </a:fld>
            <a:endParaRPr lang="en-US" altLang="en-US"/>
          </a:p>
        </p:txBody>
      </p:sp>
      <p:sp>
        <p:nvSpPr>
          <p:cNvPr id="6" name="Footer Placeholder 4">
            <a:extLst>
              <a:ext uri="{FF2B5EF4-FFF2-40B4-BE49-F238E27FC236}">
                <a16:creationId xmlns:a16="http://schemas.microsoft.com/office/drawing/2014/main" id="{5CB888AF-7C02-4124-A9DA-6E0D771B31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B37FB6-3432-4BFA-B1CE-5AFF7FD29A54}"/>
              </a:ext>
            </a:extLst>
          </p:cNvPr>
          <p:cNvSpPr>
            <a:spLocks noGrp="1"/>
          </p:cNvSpPr>
          <p:nvPr>
            <p:ph type="sldNum" sz="quarter" idx="12"/>
          </p:nvPr>
        </p:nvSpPr>
        <p:spPr/>
        <p:txBody>
          <a:bodyPr/>
          <a:lstStyle>
            <a:lvl1pPr>
              <a:defRPr/>
            </a:lvl1pPr>
          </a:lstStyle>
          <a:p>
            <a:fld id="{17EF18A9-8CC9-41ED-8631-1113D94994A1}" type="slidenum">
              <a:rPr lang="en-US" altLang="en-US"/>
              <a:pPr/>
              <a:t>‹#›</a:t>
            </a:fld>
            <a:endParaRPr lang="en-US" altLang="en-US"/>
          </a:p>
        </p:txBody>
      </p:sp>
    </p:spTree>
    <p:extLst>
      <p:ext uri="{BB962C8B-B14F-4D97-AF65-F5344CB8AC3E}">
        <p14:creationId xmlns:p14="http://schemas.microsoft.com/office/powerpoint/2010/main" val="1330624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C55BE32-B1E0-463A-A6D7-54486A054709}"/>
              </a:ext>
            </a:extLst>
          </p:cNvPr>
          <p:cNvSpPr>
            <a:spLocks noGrp="1"/>
          </p:cNvSpPr>
          <p:nvPr>
            <p:ph type="dt" sz="half" idx="10"/>
          </p:nvPr>
        </p:nvSpPr>
        <p:spPr/>
        <p:txBody>
          <a:bodyPr/>
          <a:lstStyle>
            <a:lvl1pPr>
              <a:defRPr/>
            </a:lvl1pPr>
          </a:lstStyle>
          <a:p>
            <a:fld id="{55CBF6DA-C78D-4979-884F-BC85D7D4CB99}" type="datetimeFigureOut">
              <a:rPr lang="en-US" altLang="en-US"/>
              <a:pPr/>
              <a:t>11/28/2018</a:t>
            </a:fld>
            <a:endParaRPr lang="en-US" altLang="en-US"/>
          </a:p>
        </p:txBody>
      </p:sp>
      <p:sp>
        <p:nvSpPr>
          <p:cNvPr id="8" name="Footer Placeholder 4">
            <a:extLst>
              <a:ext uri="{FF2B5EF4-FFF2-40B4-BE49-F238E27FC236}">
                <a16:creationId xmlns:a16="http://schemas.microsoft.com/office/drawing/2014/main" id="{693DE181-AB1E-41EA-9072-8391BB3614A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2552A6D-6DD1-4D40-9347-D28A0EEDB492}"/>
              </a:ext>
            </a:extLst>
          </p:cNvPr>
          <p:cNvSpPr>
            <a:spLocks noGrp="1"/>
          </p:cNvSpPr>
          <p:nvPr>
            <p:ph type="sldNum" sz="quarter" idx="12"/>
          </p:nvPr>
        </p:nvSpPr>
        <p:spPr/>
        <p:txBody>
          <a:bodyPr/>
          <a:lstStyle>
            <a:lvl1pPr>
              <a:defRPr/>
            </a:lvl1pPr>
          </a:lstStyle>
          <a:p>
            <a:fld id="{0CA96974-1D96-401E-A8C7-B1BE816F5C3E}" type="slidenum">
              <a:rPr lang="en-US" altLang="en-US"/>
              <a:pPr/>
              <a:t>‹#›</a:t>
            </a:fld>
            <a:endParaRPr lang="en-US" altLang="en-US"/>
          </a:p>
        </p:txBody>
      </p:sp>
    </p:spTree>
    <p:extLst>
      <p:ext uri="{BB962C8B-B14F-4D97-AF65-F5344CB8AC3E}">
        <p14:creationId xmlns:p14="http://schemas.microsoft.com/office/powerpoint/2010/main" val="292226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2CA0459-8C72-4590-9E29-DA19B7536741}"/>
              </a:ext>
            </a:extLst>
          </p:cNvPr>
          <p:cNvSpPr>
            <a:spLocks noGrp="1"/>
          </p:cNvSpPr>
          <p:nvPr>
            <p:ph type="dt" sz="half" idx="10"/>
          </p:nvPr>
        </p:nvSpPr>
        <p:spPr/>
        <p:txBody>
          <a:bodyPr/>
          <a:lstStyle>
            <a:lvl1pPr>
              <a:defRPr/>
            </a:lvl1pPr>
          </a:lstStyle>
          <a:p>
            <a:fld id="{ABBD73FD-9371-4C0A-B716-EBDC291BA6AE}" type="datetimeFigureOut">
              <a:rPr lang="en-US" altLang="en-US"/>
              <a:pPr/>
              <a:t>11/28/2018</a:t>
            </a:fld>
            <a:endParaRPr lang="en-US" altLang="en-US"/>
          </a:p>
        </p:txBody>
      </p:sp>
      <p:sp>
        <p:nvSpPr>
          <p:cNvPr id="4" name="Footer Placeholder 4">
            <a:extLst>
              <a:ext uri="{FF2B5EF4-FFF2-40B4-BE49-F238E27FC236}">
                <a16:creationId xmlns:a16="http://schemas.microsoft.com/office/drawing/2014/main" id="{242E627A-2842-4EB8-AC3E-27488688B2F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D8788F-EE25-4A90-AEEA-3BBDA3D17B83}"/>
              </a:ext>
            </a:extLst>
          </p:cNvPr>
          <p:cNvSpPr>
            <a:spLocks noGrp="1"/>
          </p:cNvSpPr>
          <p:nvPr>
            <p:ph type="sldNum" sz="quarter" idx="12"/>
          </p:nvPr>
        </p:nvSpPr>
        <p:spPr/>
        <p:txBody>
          <a:bodyPr/>
          <a:lstStyle>
            <a:lvl1pPr>
              <a:defRPr/>
            </a:lvl1pPr>
          </a:lstStyle>
          <a:p>
            <a:fld id="{96D0C7DC-8F78-4EE7-B471-C6965C981F8E}" type="slidenum">
              <a:rPr lang="en-US" altLang="en-US"/>
              <a:pPr/>
              <a:t>‹#›</a:t>
            </a:fld>
            <a:endParaRPr lang="en-US" altLang="en-US"/>
          </a:p>
        </p:txBody>
      </p:sp>
    </p:spTree>
    <p:extLst>
      <p:ext uri="{BB962C8B-B14F-4D97-AF65-F5344CB8AC3E}">
        <p14:creationId xmlns:p14="http://schemas.microsoft.com/office/powerpoint/2010/main" val="3796015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B16D53-CC5F-49B5-BCA9-02699601E3A6}"/>
              </a:ext>
            </a:extLst>
          </p:cNvPr>
          <p:cNvSpPr>
            <a:spLocks noGrp="1"/>
          </p:cNvSpPr>
          <p:nvPr>
            <p:ph type="dt" sz="half" idx="10"/>
          </p:nvPr>
        </p:nvSpPr>
        <p:spPr/>
        <p:txBody>
          <a:bodyPr/>
          <a:lstStyle>
            <a:lvl1pPr>
              <a:defRPr/>
            </a:lvl1pPr>
          </a:lstStyle>
          <a:p>
            <a:fld id="{6BC0C499-7776-420A-A141-379687566FB3}" type="datetimeFigureOut">
              <a:rPr lang="en-US" altLang="en-US"/>
              <a:pPr/>
              <a:t>11/28/2018</a:t>
            </a:fld>
            <a:endParaRPr lang="en-US" altLang="en-US"/>
          </a:p>
        </p:txBody>
      </p:sp>
      <p:sp>
        <p:nvSpPr>
          <p:cNvPr id="3" name="Footer Placeholder 4">
            <a:extLst>
              <a:ext uri="{FF2B5EF4-FFF2-40B4-BE49-F238E27FC236}">
                <a16:creationId xmlns:a16="http://schemas.microsoft.com/office/drawing/2014/main" id="{054FE923-BD46-41B5-857D-80976A4D23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3A1BC9B-8603-405E-8DBD-BD76FE456F47}"/>
              </a:ext>
            </a:extLst>
          </p:cNvPr>
          <p:cNvSpPr>
            <a:spLocks noGrp="1"/>
          </p:cNvSpPr>
          <p:nvPr>
            <p:ph type="sldNum" sz="quarter" idx="12"/>
          </p:nvPr>
        </p:nvSpPr>
        <p:spPr/>
        <p:txBody>
          <a:bodyPr/>
          <a:lstStyle>
            <a:lvl1pPr>
              <a:defRPr/>
            </a:lvl1pPr>
          </a:lstStyle>
          <a:p>
            <a:fld id="{141CCB6F-59F2-42E5-9775-6CF77E1FF1BD}" type="slidenum">
              <a:rPr lang="en-US" altLang="en-US"/>
              <a:pPr/>
              <a:t>‹#›</a:t>
            </a:fld>
            <a:endParaRPr lang="en-US" altLang="en-US"/>
          </a:p>
        </p:txBody>
      </p:sp>
    </p:spTree>
    <p:extLst>
      <p:ext uri="{BB962C8B-B14F-4D97-AF65-F5344CB8AC3E}">
        <p14:creationId xmlns:p14="http://schemas.microsoft.com/office/powerpoint/2010/main" val="496079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EECD2BC7-F66A-4738-B70C-76CEB97A1134}"/>
              </a:ext>
            </a:extLst>
          </p:cNvPr>
          <p:cNvSpPr>
            <a:spLocks noGrp="1"/>
          </p:cNvSpPr>
          <p:nvPr>
            <p:ph type="dt" sz="half" idx="10"/>
          </p:nvPr>
        </p:nvSpPr>
        <p:spPr/>
        <p:txBody>
          <a:bodyPr/>
          <a:lstStyle>
            <a:lvl1pPr>
              <a:defRPr/>
            </a:lvl1pPr>
          </a:lstStyle>
          <a:p>
            <a:fld id="{57A02EE3-AE7E-43A3-B485-53675127FA31}" type="datetimeFigureOut">
              <a:rPr lang="en-US" altLang="en-US"/>
              <a:pPr/>
              <a:t>11/28/2018</a:t>
            </a:fld>
            <a:endParaRPr lang="en-US" altLang="en-US"/>
          </a:p>
        </p:txBody>
      </p:sp>
      <p:sp>
        <p:nvSpPr>
          <p:cNvPr id="6" name="Footer Placeholder 4">
            <a:extLst>
              <a:ext uri="{FF2B5EF4-FFF2-40B4-BE49-F238E27FC236}">
                <a16:creationId xmlns:a16="http://schemas.microsoft.com/office/drawing/2014/main" id="{B0D59FFD-91F0-456D-95A3-4376736FA1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C05133-BB24-4C95-8D60-8F1A3F24B17C}"/>
              </a:ext>
            </a:extLst>
          </p:cNvPr>
          <p:cNvSpPr>
            <a:spLocks noGrp="1"/>
          </p:cNvSpPr>
          <p:nvPr>
            <p:ph type="sldNum" sz="quarter" idx="12"/>
          </p:nvPr>
        </p:nvSpPr>
        <p:spPr/>
        <p:txBody>
          <a:bodyPr/>
          <a:lstStyle>
            <a:lvl1pPr>
              <a:defRPr/>
            </a:lvl1pPr>
          </a:lstStyle>
          <a:p>
            <a:fld id="{28447098-7F80-470E-B558-4E8AB008133D}" type="slidenum">
              <a:rPr lang="en-US" altLang="en-US"/>
              <a:pPr/>
              <a:t>‹#›</a:t>
            </a:fld>
            <a:endParaRPr lang="en-US" altLang="en-US"/>
          </a:p>
        </p:txBody>
      </p:sp>
    </p:spTree>
    <p:extLst>
      <p:ext uri="{BB962C8B-B14F-4D97-AF65-F5344CB8AC3E}">
        <p14:creationId xmlns:p14="http://schemas.microsoft.com/office/powerpoint/2010/main" val="1846730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4608BF54-0405-4E01-AA46-0C8A075902CD}"/>
              </a:ext>
            </a:extLst>
          </p:cNvPr>
          <p:cNvSpPr>
            <a:spLocks noGrp="1"/>
          </p:cNvSpPr>
          <p:nvPr>
            <p:ph type="dt" sz="half" idx="10"/>
          </p:nvPr>
        </p:nvSpPr>
        <p:spPr/>
        <p:txBody>
          <a:bodyPr/>
          <a:lstStyle>
            <a:lvl1pPr>
              <a:defRPr/>
            </a:lvl1pPr>
          </a:lstStyle>
          <a:p>
            <a:fld id="{B006D950-4C02-4670-8ECE-A1695E503482}" type="datetimeFigureOut">
              <a:rPr lang="en-US" altLang="en-US"/>
              <a:pPr/>
              <a:t>11/28/2018</a:t>
            </a:fld>
            <a:endParaRPr lang="en-US" altLang="en-US"/>
          </a:p>
        </p:txBody>
      </p:sp>
      <p:sp>
        <p:nvSpPr>
          <p:cNvPr id="6" name="Footer Placeholder 4">
            <a:extLst>
              <a:ext uri="{FF2B5EF4-FFF2-40B4-BE49-F238E27FC236}">
                <a16:creationId xmlns:a16="http://schemas.microsoft.com/office/drawing/2014/main" id="{BD01DE4E-EF83-4BBF-8A52-A86BD4722C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523CF9-5708-47E6-B100-EF41ED76F986}"/>
              </a:ext>
            </a:extLst>
          </p:cNvPr>
          <p:cNvSpPr>
            <a:spLocks noGrp="1"/>
          </p:cNvSpPr>
          <p:nvPr>
            <p:ph type="sldNum" sz="quarter" idx="12"/>
          </p:nvPr>
        </p:nvSpPr>
        <p:spPr/>
        <p:txBody>
          <a:bodyPr/>
          <a:lstStyle>
            <a:lvl1pPr>
              <a:defRPr/>
            </a:lvl1pPr>
          </a:lstStyle>
          <a:p>
            <a:fld id="{F79A5F03-351D-4308-9AD8-BEAFF7DFE3E1}" type="slidenum">
              <a:rPr lang="en-US" altLang="en-US"/>
              <a:pPr/>
              <a:t>‹#›</a:t>
            </a:fld>
            <a:endParaRPr lang="en-US" altLang="en-US"/>
          </a:p>
        </p:txBody>
      </p:sp>
    </p:spTree>
    <p:extLst>
      <p:ext uri="{BB962C8B-B14F-4D97-AF65-F5344CB8AC3E}">
        <p14:creationId xmlns:p14="http://schemas.microsoft.com/office/powerpoint/2010/main" val="3952847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E8400-71BC-494E-9557-85A1358938AE}"/>
              </a:ext>
            </a:extLst>
          </p:cNvPr>
          <p:cNvSpPr>
            <a:spLocks noGrp="1"/>
          </p:cNvSpPr>
          <p:nvPr>
            <p:ph type="dt" sz="half" idx="10"/>
          </p:nvPr>
        </p:nvSpPr>
        <p:spPr/>
        <p:txBody>
          <a:bodyPr/>
          <a:lstStyle>
            <a:lvl1pPr>
              <a:defRPr/>
            </a:lvl1pPr>
          </a:lstStyle>
          <a:p>
            <a:fld id="{D7A1BA97-6290-40DB-BAE6-5C1EFA8D4557}"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B1219F66-C26C-4FBC-9CA4-FB9BD73DCE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088D21-396D-4E76-9D63-6612866428E5}"/>
              </a:ext>
            </a:extLst>
          </p:cNvPr>
          <p:cNvSpPr>
            <a:spLocks noGrp="1"/>
          </p:cNvSpPr>
          <p:nvPr>
            <p:ph type="sldNum" sz="quarter" idx="12"/>
          </p:nvPr>
        </p:nvSpPr>
        <p:spPr/>
        <p:txBody>
          <a:bodyPr/>
          <a:lstStyle>
            <a:lvl1pPr>
              <a:defRPr/>
            </a:lvl1pPr>
          </a:lstStyle>
          <a:p>
            <a:fld id="{1D02320F-433E-4AF8-93E9-3EB36553B9D5}" type="slidenum">
              <a:rPr lang="en-US" altLang="en-US"/>
              <a:pPr/>
              <a:t>‹#›</a:t>
            </a:fld>
            <a:endParaRPr lang="en-US" altLang="en-US"/>
          </a:p>
        </p:txBody>
      </p:sp>
    </p:spTree>
    <p:extLst>
      <p:ext uri="{BB962C8B-B14F-4D97-AF65-F5344CB8AC3E}">
        <p14:creationId xmlns:p14="http://schemas.microsoft.com/office/powerpoint/2010/main" val="3221617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DC506-F3CD-4B73-96C6-F5E304F087AA}"/>
              </a:ext>
            </a:extLst>
          </p:cNvPr>
          <p:cNvSpPr>
            <a:spLocks noGrp="1"/>
          </p:cNvSpPr>
          <p:nvPr>
            <p:ph type="dt" sz="half" idx="10"/>
          </p:nvPr>
        </p:nvSpPr>
        <p:spPr/>
        <p:txBody>
          <a:bodyPr/>
          <a:lstStyle>
            <a:lvl1pPr>
              <a:defRPr/>
            </a:lvl1pPr>
          </a:lstStyle>
          <a:p>
            <a:fld id="{053999E7-C449-4B67-A86F-409AC9CB297D}"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D569FD40-818D-4ED3-9A34-8227B49D74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B1FD10-A02C-4A91-956F-152E628F8BF8}"/>
              </a:ext>
            </a:extLst>
          </p:cNvPr>
          <p:cNvSpPr>
            <a:spLocks noGrp="1"/>
          </p:cNvSpPr>
          <p:nvPr>
            <p:ph type="sldNum" sz="quarter" idx="12"/>
          </p:nvPr>
        </p:nvSpPr>
        <p:spPr/>
        <p:txBody>
          <a:bodyPr/>
          <a:lstStyle>
            <a:lvl1pPr>
              <a:defRPr/>
            </a:lvl1pPr>
          </a:lstStyle>
          <a:p>
            <a:fld id="{693ED2DB-1046-4699-B7F7-59D6D10221DF}" type="slidenum">
              <a:rPr lang="en-US" altLang="en-US"/>
              <a:pPr/>
              <a:t>‹#›</a:t>
            </a:fld>
            <a:endParaRPr lang="en-US" altLang="en-US"/>
          </a:p>
        </p:txBody>
      </p:sp>
    </p:spTree>
    <p:extLst>
      <p:ext uri="{BB962C8B-B14F-4D97-AF65-F5344CB8AC3E}">
        <p14:creationId xmlns:p14="http://schemas.microsoft.com/office/powerpoint/2010/main" val="402324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11/28/2018</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418346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11/28/2018</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352073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11/28/2018</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63572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11/28/2018</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344671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11/28/2018</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308057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264777325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C9860-AA27-4167-A2A8-CAF6C654A2BD}" type="slidenum">
              <a:rPr lang="en-US" smtClean="0"/>
              <a:t>‹#›</a:t>
            </a:fld>
            <a:endParaRPr lang="en-US"/>
          </a:p>
        </p:txBody>
      </p:sp>
      <p:pic>
        <p:nvPicPr>
          <p:cNvPr id="8" name="Picture 7"/>
          <p:cNvPicPr>
            <a:picLocks noChangeAspect="1"/>
          </p:cNvPicPr>
          <p:nvPr userDrawn="1"/>
        </p:nvPicPr>
        <p:blipFill rotWithShape="1">
          <a:blip r:embed="rId18">
            <a:extLst>
              <a:ext uri="{28A0092B-C50C-407E-A947-70E740481C1C}">
                <a14:useLocalDpi xmlns:a14="http://schemas.microsoft.com/office/drawing/2010/main" val="0"/>
              </a:ext>
            </a:extLst>
          </a:blip>
          <a:srcRect l="14790" t="34910" r="13292" b="35231"/>
          <a:stretch/>
        </p:blipFill>
        <p:spPr>
          <a:xfrm>
            <a:off x="285751" y="5778311"/>
            <a:ext cx="3028949" cy="943165"/>
          </a:xfrm>
          <a:prstGeom prst="rect">
            <a:avLst/>
          </a:prstGeom>
        </p:spPr>
      </p:pic>
    </p:spTree>
    <p:extLst>
      <p:ext uri="{BB962C8B-B14F-4D97-AF65-F5344CB8AC3E}">
        <p14:creationId xmlns:p14="http://schemas.microsoft.com/office/powerpoint/2010/main" val="333030159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owerPoint Template.jpg"/>
          <p:cNvPicPr>
            <a:picLocks noChangeAspect="1"/>
          </p:cNvPicPr>
          <p:nvPr/>
        </p:nvPicPr>
        <p:blipFill>
          <a:blip r:embed="rId13" cstate="print"/>
          <a:stretch>
            <a:fillRect/>
          </a:stretch>
        </p:blipFill>
        <p:spPr>
          <a:xfrm>
            <a:off x="179294" y="0"/>
            <a:ext cx="11833412" cy="6858000"/>
          </a:xfrm>
          <a:prstGeom prst="rect">
            <a:avLst/>
          </a:prstGeom>
        </p:spPr>
      </p:pic>
      <p:sp>
        <p:nvSpPr>
          <p:cNvPr id="2" name="Title Placeholder 1"/>
          <p:cNvSpPr>
            <a:spLocks noGrp="1"/>
          </p:cNvSpPr>
          <p:nvPr>
            <p:ph type="title"/>
          </p:nvPr>
        </p:nvSpPr>
        <p:spPr>
          <a:xfrm>
            <a:off x="609600" y="914400"/>
            <a:ext cx="109728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81201"/>
            <a:ext cx="10972800" cy="3962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756387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3C36B8FB-5A54-4FC6-B65C-3B1BE1CCCB7E}"/>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B8CA283E-5652-4446-B54C-893A68F72966}"/>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CDD107-41F2-4BD0-A0A3-1308B4F8211A}"/>
              </a:ext>
            </a:extLst>
          </p:cNvPr>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8989"/>
                </a:solidFill>
              </a:defRPr>
            </a:lvl1pPr>
          </a:lstStyle>
          <a:p>
            <a:fld id="{0373E6BB-3677-4CA5-9C64-6C0AFA103B88}" type="datetimeFigureOut">
              <a:rPr lang="en-US" altLang="en-US"/>
              <a:pPr/>
              <a:t>11/28/2018</a:t>
            </a:fld>
            <a:endParaRPr lang="en-US" altLang="en-US"/>
          </a:p>
        </p:txBody>
      </p:sp>
      <p:sp>
        <p:nvSpPr>
          <p:cNvPr id="5" name="Footer Placeholder 4">
            <a:extLst>
              <a:ext uri="{FF2B5EF4-FFF2-40B4-BE49-F238E27FC236}">
                <a16:creationId xmlns:a16="http://schemas.microsoft.com/office/drawing/2014/main" id="{EA20AB82-7A36-4640-B3D1-8C18999975F3}"/>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latin typeface="Franklin Gothic Book"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3B302C36-CBB4-4CC6-BA6F-C519C2275CF3}"/>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fld id="{096025C5-6D04-47E7-A4B5-9670E9730997}" type="slidenum">
              <a:rPr lang="en-US" altLang="en-US"/>
              <a:pPr/>
              <a:t>‹#›</a:t>
            </a:fld>
            <a:endParaRPr lang="en-US" altLang="en-US"/>
          </a:p>
        </p:txBody>
      </p:sp>
    </p:spTree>
    <p:extLst>
      <p:ext uri="{BB962C8B-B14F-4D97-AF65-F5344CB8AC3E}">
        <p14:creationId xmlns:p14="http://schemas.microsoft.com/office/powerpoint/2010/main" val="148775106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millionhearts.hhs.gov/files/Cardiac_Rehab_Change_Pkg.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millionhearts.hhs.gov/tools-protocols/tools/cardiac-rehabilitation.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mailto:millionHeartsCRC@cdc.gov"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hyperlink" Target="mailto:hwall@cdc.gov" TargetMode="Externa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29.xml"/><Relationship Id="rId6" Type="http://schemas.openxmlformats.org/officeDocument/2006/relationships/image" Target="../media/image32.jpeg"/><Relationship Id="rId5" Type="http://schemas.openxmlformats.org/officeDocument/2006/relationships/image" Target="../media/image34.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hyperlink" Target="https://millionhearts.hhs.gov/tools-protocols/action-guides/cardiac-change-package/index.html" TargetMode="External"/><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9.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5.gif"/><Relationship Id="rId3" Type="http://schemas.openxmlformats.org/officeDocument/2006/relationships/diagramLayout" Target="../diagrams/layout2.xml"/><Relationship Id="rId7" Type="http://schemas.openxmlformats.org/officeDocument/2006/relationships/image" Target="../media/image44.gif"/><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47.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73450C-41F8-45A6-8DD6-F3A3EE284AE0}"/>
              </a:ext>
            </a:extLst>
          </p:cNvPr>
          <p:cNvSpPr txBox="1"/>
          <p:nvPr/>
        </p:nvSpPr>
        <p:spPr>
          <a:xfrm>
            <a:off x="1060315" y="2840048"/>
            <a:ext cx="10038945" cy="2354491"/>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386B"/>
                </a:solidFill>
                <a:effectLst/>
                <a:uLnTx/>
                <a:uFillTx/>
                <a:latin typeface="Calibri" panose="020F0502020204030204" pitchFamily="34" charset="0"/>
                <a:ea typeface="MS PGothic" panose="020B0600070205080204" pitchFamily="34" charset="-128"/>
                <a:cs typeface="Calibri" panose="020F0502020204030204" pitchFamily="34" charset="0"/>
              </a:rPr>
              <a:t>November 29, 2018</a:t>
            </a:r>
          </a:p>
          <a:p>
            <a:pPr lvl="0" algn="ctr" defTabSz="914377" fontAlgn="base">
              <a:spcBef>
                <a:spcPct val="0"/>
              </a:spcBef>
              <a:spcAft>
                <a:spcPct val="0"/>
              </a:spcAft>
              <a:defRPr/>
            </a:pPr>
            <a:r>
              <a:rPr lang="en-US" sz="4000" b="1" dirty="0">
                <a:solidFill>
                  <a:srgbClr val="00386B"/>
                </a:solidFill>
                <a:latin typeface="Calibri" panose="020F0502020204030204" pitchFamily="34" charset="0"/>
                <a:ea typeface="MS PGothic" panose="020B0600070205080204" pitchFamily="34" charset="-128"/>
                <a:cs typeface="Calibri" panose="020F0502020204030204" pitchFamily="34" charset="0"/>
              </a:rPr>
              <a:t>Spotlight: Cardiac Rehabilitation Best Practices Webinar </a:t>
            </a:r>
            <a:r>
              <a:rPr kumimoji="0" lang="en-US" sz="4000" b="1" i="0" u="none" strike="noStrike" kern="1200" cap="none" spc="0" normalizeH="0" baseline="0" noProof="0" dirty="0">
                <a:ln>
                  <a:noFill/>
                </a:ln>
                <a:solidFill>
                  <a:srgbClr val="00386B"/>
                </a:solidFill>
                <a:effectLst/>
                <a:uLnTx/>
                <a:uFillTx/>
                <a:latin typeface="Calibri" panose="020F0502020204030204" pitchFamily="34" charset="0"/>
                <a:ea typeface="MS PGothic" panose="020B0600070205080204" pitchFamily="34" charset="-128"/>
                <a:cs typeface="Calibri" panose="020F0502020204030204" pitchFamily="34" charset="0"/>
              </a:rPr>
              <a:t>#4</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700" b="1" i="0" u="none" strike="noStrike" kern="1200" cap="none" spc="0" normalizeH="0" baseline="0" noProof="0" dirty="0">
              <a:ln>
                <a:noFill/>
              </a:ln>
              <a:solidFill>
                <a:srgbClr val="00386B"/>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5" name="Picture 4">
            <a:extLst>
              <a:ext uri="{FF2B5EF4-FFF2-40B4-BE49-F238E27FC236}">
                <a16:creationId xmlns:a16="http://schemas.microsoft.com/office/drawing/2014/main" id="{54432FED-DB32-4767-885D-2CFB986720AC}"/>
              </a:ext>
            </a:extLst>
          </p:cNvPr>
          <p:cNvPicPr>
            <a:picLocks noChangeAspect="1"/>
          </p:cNvPicPr>
          <p:nvPr/>
        </p:nvPicPr>
        <p:blipFill>
          <a:blip r:embed="rId2"/>
          <a:stretch>
            <a:fillRect/>
          </a:stretch>
        </p:blipFill>
        <p:spPr>
          <a:xfrm>
            <a:off x="303494" y="307545"/>
            <a:ext cx="5576847" cy="1650048"/>
          </a:xfrm>
          <a:prstGeom prst="rect">
            <a:avLst/>
          </a:prstGeom>
        </p:spPr>
      </p:pic>
    </p:spTree>
    <p:extLst>
      <p:ext uri="{BB962C8B-B14F-4D97-AF65-F5344CB8AC3E}">
        <p14:creationId xmlns:p14="http://schemas.microsoft.com/office/powerpoint/2010/main" val="34406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4602" y="1572299"/>
            <a:ext cx="7904748" cy="4146449"/>
          </a:xfrm>
        </p:spPr>
        <p:txBody>
          <a:bodyPr>
            <a:normAutofit fontScale="92500"/>
          </a:bodyPr>
          <a:lstStyle/>
          <a:p>
            <a:pPr marL="457200" lvl="1" indent="-457200">
              <a:lnSpc>
                <a:spcPct val="100000"/>
              </a:lnSpc>
              <a:spcBef>
                <a:spcPts val="0"/>
              </a:spcBef>
              <a:spcAft>
                <a:spcPts val="600"/>
              </a:spcAft>
            </a:pPr>
            <a:r>
              <a:rPr lang="en-US" sz="2600" dirty="0">
                <a:latin typeface="Arial" panose="020B0604020202020204" pitchFamily="34" charset="0"/>
                <a:cs typeface="Arial" panose="020B0604020202020204" pitchFamily="34" charset="0"/>
              </a:rPr>
              <a:t>Comprehensive, team-delivered out-patient program</a:t>
            </a:r>
          </a:p>
          <a:p>
            <a:pPr marL="457200" lvl="1" indent="-457200">
              <a:lnSpc>
                <a:spcPct val="100000"/>
              </a:lnSpc>
              <a:spcBef>
                <a:spcPts val="0"/>
              </a:spcBef>
              <a:spcAft>
                <a:spcPts val="600"/>
              </a:spcAft>
            </a:pPr>
            <a:r>
              <a:rPr lang="en-US" sz="2600" dirty="0">
                <a:latin typeface="Arial" panose="020B0604020202020204" pitchFamily="34" charset="0"/>
                <a:cs typeface="Arial" panose="020B0604020202020204" pitchFamily="34" charset="0"/>
              </a:rPr>
              <a:t>Typically administered in 36 sessions over ~12 weeks</a:t>
            </a:r>
          </a:p>
          <a:p>
            <a:pPr marL="914400" lvl="2" indent="-457200">
              <a:spcBef>
                <a:spcPts val="0"/>
              </a:spcBef>
              <a:spcAft>
                <a:spcPts val="60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25 sessions = healthy ‘dose’</a:t>
            </a:r>
          </a:p>
          <a:p>
            <a:pPr marL="457200" lvl="1" indent="-457200">
              <a:lnSpc>
                <a:spcPct val="100000"/>
              </a:lnSpc>
              <a:spcBef>
                <a:spcPts val="0"/>
              </a:spcBef>
              <a:spcAft>
                <a:spcPts val="600"/>
              </a:spcAft>
            </a:pPr>
            <a:r>
              <a:rPr lang="en-US" sz="2600" dirty="0">
                <a:latin typeface="Arial" panose="020B0604020202020204" pitchFamily="34" charset="0"/>
                <a:cs typeface="Arial" panose="020B0604020202020204" pitchFamily="34" charset="0"/>
              </a:rPr>
              <a:t>Strong evidence for individuals who have:   </a:t>
            </a:r>
          </a:p>
          <a:p>
            <a:pPr marL="914400" lvl="2" indent="-457200">
              <a:spcBef>
                <a:spcPts val="0"/>
              </a:spcBef>
              <a:spcAft>
                <a:spcPts val="60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Had a heart attack</a:t>
            </a:r>
          </a:p>
          <a:p>
            <a:pPr marL="914400" lvl="2" indent="-457200">
              <a:spcBef>
                <a:spcPts val="0"/>
              </a:spcBef>
              <a:spcAft>
                <a:spcPts val="60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Chronic stable angina</a:t>
            </a:r>
          </a:p>
          <a:p>
            <a:pPr marL="914400" lvl="2" indent="-457200">
              <a:spcBef>
                <a:spcPts val="0"/>
              </a:spcBef>
              <a:spcAft>
                <a:spcPts val="60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Received a coronary angioplasty or stent</a:t>
            </a:r>
          </a:p>
          <a:p>
            <a:pPr marL="914400" lvl="2" indent="-457200">
              <a:spcBef>
                <a:spcPts val="0"/>
              </a:spcBef>
              <a:spcAft>
                <a:spcPts val="60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Chronic heart failure</a:t>
            </a:r>
          </a:p>
          <a:p>
            <a:pPr marL="914400" lvl="2" indent="-457200">
              <a:spcBef>
                <a:spcPts val="0"/>
              </a:spcBef>
              <a:spcAft>
                <a:spcPts val="60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Undergone coronary artery bypass surgery, heart valve replacement or repair, or a heart or heart-lung transplant</a:t>
            </a:r>
          </a:p>
          <a:p>
            <a:pPr marL="457200" lvl="1" indent="-457200">
              <a:spcBef>
                <a:spcPts val="0"/>
              </a:spcBef>
              <a:spcAft>
                <a:spcPts val="600"/>
              </a:spcAft>
            </a:pPr>
            <a:r>
              <a:rPr lang="en-US" sz="2600" dirty="0">
                <a:latin typeface="Arial" panose="020B0604020202020204" pitchFamily="34" charset="0"/>
                <a:cs typeface="Arial" panose="020B0604020202020204" pitchFamily="34" charset="0"/>
              </a:rPr>
              <a:t>Numerous benefits</a:t>
            </a: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What is Cardiac Rehabilitation?</a:t>
            </a:r>
          </a:p>
        </p:txBody>
      </p:sp>
    </p:spTree>
    <p:extLst>
      <p:ext uri="{BB962C8B-B14F-4D97-AF65-F5344CB8AC3E}">
        <p14:creationId xmlns:p14="http://schemas.microsoft.com/office/powerpoint/2010/main" val="365304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Cardiac Rehabilitation</a:t>
            </a:r>
            <a:r>
              <a:rPr lang="en-US" sz="3600" b="1" dirty="0"/>
              <a:t> Continuum</a:t>
            </a:r>
          </a:p>
        </p:txBody>
      </p:sp>
      <p:grpSp>
        <p:nvGrpSpPr>
          <p:cNvPr id="8" name="Group 7"/>
          <p:cNvGrpSpPr/>
          <p:nvPr/>
        </p:nvGrpSpPr>
        <p:grpSpPr>
          <a:xfrm>
            <a:off x="1764632" y="1813595"/>
            <a:ext cx="8662736" cy="3107321"/>
            <a:chOff x="628650" y="2241293"/>
            <a:chExt cx="7925803" cy="2691653"/>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318" r="2942"/>
            <a:stretch/>
          </p:blipFill>
          <p:spPr>
            <a:xfrm>
              <a:off x="628650" y="2241293"/>
              <a:ext cx="7925803" cy="2691653"/>
            </a:xfrm>
            <a:prstGeom prst="rect">
              <a:avLst/>
            </a:prstGeom>
          </p:spPr>
        </p:pic>
        <p:sp>
          <p:nvSpPr>
            <p:cNvPr id="7" name="Rectangle 6"/>
            <p:cNvSpPr/>
            <p:nvPr/>
          </p:nvSpPr>
          <p:spPr>
            <a:xfrm>
              <a:off x="628650" y="3453063"/>
              <a:ext cx="213561" cy="409074"/>
            </a:xfrm>
            <a:prstGeom prst="rect">
              <a:avLst/>
            </a:prstGeom>
            <a:solidFill>
              <a:srgbClr val="517737"/>
            </a:solidFill>
            <a:ln>
              <a:solidFill>
                <a:srgbClr val="51773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endParaRPr lang="en-US">
                <a:solidFill>
                  <a:prstClr val="white"/>
                </a:solidFill>
                <a:latin typeface="Calibri" panose="020F0502020204030204"/>
              </a:endParaRPr>
            </a:p>
          </p:txBody>
        </p:sp>
      </p:grpSp>
    </p:spTree>
    <p:extLst>
      <p:ext uri="{BB962C8B-B14F-4D97-AF65-F5344CB8AC3E}">
        <p14:creationId xmlns:p14="http://schemas.microsoft.com/office/powerpoint/2010/main" val="187250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0411" y="5739064"/>
            <a:ext cx="2382252" cy="99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3" name="Content Placeholder 2"/>
          <p:cNvSpPr>
            <a:spLocks noGrp="1"/>
          </p:cNvSpPr>
          <p:nvPr>
            <p:ph idx="1"/>
          </p:nvPr>
        </p:nvSpPr>
        <p:spPr>
          <a:xfrm>
            <a:off x="2152650" y="1957344"/>
            <a:ext cx="8070182" cy="4351338"/>
          </a:xfrm>
        </p:spPr>
        <p:txBody>
          <a:bodyPr>
            <a:normAutofit/>
          </a:bodyPr>
          <a:lstStyle/>
          <a:p>
            <a:pPr marL="457200" lvl="1" indent="-457200">
              <a:spcBef>
                <a:spcPts val="0"/>
              </a:spcBef>
              <a:spcAft>
                <a:spcPts val="600"/>
              </a:spcAft>
            </a:pPr>
            <a:r>
              <a:rPr lang="en-US" sz="2800" b="1" dirty="0">
                <a:latin typeface="Arial" panose="020B0604020202020204" pitchFamily="34" charset="0"/>
                <a:cs typeface="Arial" panose="020B0604020202020204" pitchFamily="34" charset="0"/>
              </a:rPr>
              <a:t>Referral to CR varies by diagnosis </a:t>
            </a:r>
          </a:p>
          <a:p>
            <a:pPr marL="800100" lvl="2" indent="-342900">
              <a:spcBef>
                <a:spcPts val="0"/>
              </a:spcBef>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~80% for patients with a heart attack</a:t>
            </a:r>
          </a:p>
          <a:p>
            <a:pPr marL="800100" lvl="2" indent="-342900">
              <a:spcBef>
                <a:spcPts val="0"/>
              </a:spcBef>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~60% for patients who undergo angioplasty</a:t>
            </a:r>
          </a:p>
          <a:p>
            <a:pPr marL="800100" lvl="2" indent="-342900">
              <a:spcBef>
                <a:spcPts val="0"/>
              </a:spcBef>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~10% for patients with heart failure</a:t>
            </a:r>
          </a:p>
          <a:p>
            <a:pPr marL="340284" lvl="1" indent="-340284">
              <a:spcBef>
                <a:spcPts val="0"/>
              </a:spcBef>
              <a:spcAft>
                <a:spcPts val="600"/>
              </a:spcAft>
            </a:pPr>
            <a:r>
              <a:rPr lang="en-US" sz="2800" b="1" dirty="0">
                <a:latin typeface="Arial" panose="020B0604020202020204" pitchFamily="34" charset="0"/>
                <a:cs typeface="Arial" panose="020B0604020202020204" pitchFamily="34" charset="0"/>
              </a:rPr>
              <a:t>Lower referrals for women, minorities</a:t>
            </a:r>
          </a:p>
          <a:p>
            <a:pPr marL="340284" lvl="1" indent="-340284">
              <a:spcBef>
                <a:spcPts val="0"/>
              </a:spcBef>
              <a:spcAft>
                <a:spcPts val="600"/>
              </a:spcAft>
            </a:pPr>
            <a:r>
              <a:rPr lang="en-US" sz="2800" b="1" dirty="0">
                <a:latin typeface="Arial" panose="020B0604020202020204" pitchFamily="34" charset="0"/>
                <a:cs typeface="Arial" panose="020B0604020202020204" pitchFamily="34" charset="0"/>
              </a:rPr>
              <a:t>Variability by hospital, provider, department</a:t>
            </a: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Referrals</a:t>
            </a:r>
            <a:endParaRPr lang="en-US" sz="2600" i="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868404" y="5242174"/>
            <a:ext cx="8638674" cy="1200329"/>
          </a:xfrm>
          <a:prstGeom prst="rect">
            <a:avLst/>
          </a:prstGeom>
        </p:spPr>
        <p:txBody>
          <a:bodyPr wrap="square">
            <a:spAutoFit/>
          </a:bodyPr>
          <a:lstStyle/>
          <a:p>
            <a:pPr defTabSz="914400"/>
            <a:r>
              <a:rPr lang="en-US" sz="900" dirty="0">
                <a:solidFill>
                  <a:prstClr val="black"/>
                </a:solidFill>
                <a:latin typeface="Arial" panose="020B0604020202020204" pitchFamily="34" charset="0"/>
                <a:cs typeface="Arial" panose="020B0604020202020204" pitchFamily="34" charset="0"/>
              </a:rPr>
              <a:t>Beatty AL,, et al. Trends in referral to cardiac rehabilitation after myocardial infarction: data from the National Cardiovascular Data Registry 2007 to 2012. </a:t>
            </a:r>
            <a:r>
              <a:rPr lang="en-US" sz="900" i="1" dirty="0">
                <a:solidFill>
                  <a:prstClr val="black"/>
                </a:solidFill>
                <a:latin typeface="Arial" panose="020B0604020202020204" pitchFamily="34" charset="0"/>
                <a:cs typeface="Arial" panose="020B0604020202020204" pitchFamily="34" charset="0"/>
              </a:rPr>
              <a:t>J Am </a:t>
            </a:r>
            <a:r>
              <a:rPr lang="en-US" sz="900" i="1" dirty="0" err="1">
                <a:solidFill>
                  <a:prstClr val="black"/>
                </a:solidFill>
                <a:latin typeface="Arial" panose="020B0604020202020204" pitchFamily="34" charset="0"/>
                <a:cs typeface="Arial" panose="020B0604020202020204" pitchFamily="34" charset="0"/>
              </a:rPr>
              <a:t>Coll</a:t>
            </a:r>
            <a:r>
              <a:rPr lang="en-US" sz="900" i="1" dirty="0">
                <a:solidFill>
                  <a:prstClr val="black"/>
                </a:solidFill>
                <a:latin typeface="Arial" panose="020B0604020202020204" pitchFamily="34" charset="0"/>
                <a:cs typeface="Arial" panose="020B0604020202020204" pitchFamily="34" charset="0"/>
              </a:rPr>
              <a:t> </a:t>
            </a:r>
            <a:r>
              <a:rPr lang="en-US" sz="900" i="1" dirty="0" err="1">
                <a:solidFill>
                  <a:prstClr val="black"/>
                </a:solidFill>
                <a:latin typeface="Arial" panose="020B0604020202020204" pitchFamily="34" charset="0"/>
                <a:cs typeface="Arial" panose="020B0604020202020204" pitchFamily="34" charset="0"/>
              </a:rPr>
              <a:t>Cardiol</a:t>
            </a:r>
            <a:r>
              <a:rPr lang="en-US" sz="900" dirty="0">
                <a:solidFill>
                  <a:prstClr val="black"/>
                </a:solidFill>
                <a:latin typeface="Arial" panose="020B0604020202020204" pitchFamily="34" charset="0"/>
                <a:cs typeface="Arial" panose="020B0604020202020204" pitchFamily="34" charset="0"/>
              </a:rPr>
              <a:t>. 2014;63:2582–2583. </a:t>
            </a:r>
          </a:p>
          <a:p>
            <a:pPr defTabSz="914400"/>
            <a:r>
              <a:rPr lang="en-US" sz="900" dirty="0" err="1">
                <a:solidFill>
                  <a:prstClr val="black"/>
                </a:solidFill>
                <a:latin typeface="Arial" panose="020B0604020202020204" pitchFamily="34" charset="0"/>
                <a:cs typeface="Arial" panose="020B0604020202020204" pitchFamily="34" charset="0"/>
              </a:rPr>
              <a:t>Aragam</a:t>
            </a:r>
            <a:r>
              <a:rPr lang="en-US" sz="900" dirty="0">
                <a:solidFill>
                  <a:prstClr val="black"/>
                </a:solidFill>
                <a:latin typeface="Arial" panose="020B0604020202020204" pitchFamily="34" charset="0"/>
                <a:cs typeface="Arial" panose="020B0604020202020204" pitchFamily="34" charset="0"/>
              </a:rPr>
              <a:t> KG, et al. Gaps in referral to cardiac rehabilitation of patients undergoing percutaneous coronary intervention in the United States. </a:t>
            </a:r>
            <a:r>
              <a:rPr lang="en-US" sz="900" i="1" dirty="0">
                <a:solidFill>
                  <a:prstClr val="black"/>
                </a:solidFill>
                <a:latin typeface="Arial" panose="020B0604020202020204" pitchFamily="34" charset="0"/>
                <a:cs typeface="Arial" panose="020B0604020202020204" pitchFamily="34" charset="0"/>
              </a:rPr>
              <a:t>J Am </a:t>
            </a:r>
            <a:r>
              <a:rPr lang="en-US" sz="900" i="1" dirty="0" err="1">
                <a:solidFill>
                  <a:prstClr val="black"/>
                </a:solidFill>
                <a:latin typeface="Arial" panose="020B0604020202020204" pitchFamily="34" charset="0"/>
                <a:cs typeface="Arial" panose="020B0604020202020204" pitchFamily="34" charset="0"/>
              </a:rPr>
              <a:t>Coll</a:t>
            </a:r>
            <a:r>
              <a:rPr lang="en-US" sz="900" i="1" dirty="0">
                <a:solidFill>
                  <a:prstClr val="black"/>
                </a:solidFill>
                <a:latin typeface="Arial" panose="020B0604020202020204" pitchFamily="34" charset="0"/>
                <a:cs typeface="Arial" panose="020B0604020202020204" pitchFamily="34" charset="0"/>
              </a:rPr>
              <a:t> </a:t>
            </a:r>
            <a:r>
              <a:rPr lang="en-US" sz="900" i="1" dirty="0" err="1">
                <a:solidFill>
                  <a:prstClr val="black"/>
                </a:solidFill>
                <a:latin typeface="Arial" panose="020B0604020202020204" pitchFamily="34" charset="0"/>
                <a:cs typeface="Arial" panose="020B0604020202020204" pitchFamily="34" charset="0"/>
              </a:rPr>
              <a:t>Cardiol</a:t>
            </a:r>
            <a:r>
              <a:rPr lang="en-US" sz="900" dirty="0">
                <a:solidFill>
                  <a:prstClr val="black"/>
                </a:solidFill>
                <a:latin typeface="Arial" panose="020B0604020202020204" pitchFamily="34" charset="0"/>
                <a:cs typeface="Arial" panose="020B0604020202020204" pitchFamily="34" charset="0"/>
              </a:rPr>
              <a:t>. 2015;65:2079–88.</a:t>
            </a:r>
          </a:p>
          <a:p>
            <a:pPr defTabSz="914400"/>
            <a:r>
              <a:rPr lang="en-US" sz="900" dirty="0" err="1">
                <a:solidFill>
                  <a:prstClr val="black"/>
                </a:solidFill>
                <a:latin typeface="Arial" panose="020B0604020202020204" pitchFamily="34" charset="0"/>
                <a:cs typeface="Arial" panose="020B0604020202020204" pitchFamily="34" charset="0"/>
              </a:rPr>
              <a:t>Golwala</a:t>
            </a:r>
            <a:r>
              <a:rPr lang="en-US" sz="900" dirty="0">
                <a:solidFill>
                  <a:prstClr val="black"/>
                </a:solidFill>
                <a:latin typeface="Arial" panose="020B0604020202020204" pitchFamily="34" charset="0"/>
                <a:cs typeface="Arial" panose="020B0604020202020204" pitchFamily="34" charset="0"/>
              </a:rPr>
              <a:t> H, et al. Temporal trends and factors associated with cardiac rehabilitation referral among patients hospitalized with heart failure: findings from Get With The Guidelines-Heart Failure Registry. </a:t>
            </a:r>
            <a:r>
              <a:rPr lang="en-US" sz="900" i="1" dirty="0">
                <a:solidFill>
                  <a:prstClr val="black"/>
                </a:solidFill>
                <a:latin typeface="Arial" panose="020B0604020202020204" pitchFamily="34" charset="0"/>
                <a:cs typeface="Arial" panose="020B0604020202020204" pitchFamily="34" charset="0"/>
              </a:rPr>
              <a:t>J Am </a:t>
            </a:r>
            <a:r>
              <a:rPr lang="en-US" sz="900" i="1" dirty="0" err="1">
                <a:solidFill>
                  <a:prstClr val="black"/>
                </a:solidFill>
                <a:latin typeface="Arial" panose="020B0604020202020204" pitchFamily="34" charset="0"/>
                <a:cs typeface="Arial" panose="020B0604020202020204" pitchFamily="34" charset="0"/>
              </a:rPr>
              <a:t>Coll</a:t>
            </a:r>
            <a:r>
              <a:rPr lang="en-US" sz="900" i="1" dirty="0">
                <a:solidFill>
                  <a:prstClr val="black"/>
                </a:solidFill>
                <a:latin typeface="Arial" panose="020B0604020202020204" pitchFamily="34" charset="0"/>
                <a:cs typeface="Arial" panose="020B0604020202020204" pitchFamily="34" charset="0"/>
              </a:rPr>
              <a:t> </a:t>
            </a:r>
            <a:r>
              <a:rPr lang="en-US" sz="900" i="1" dirty="0" err="1">
                <a:solidFill>
                  <a:prstClr val="black"/>
                </a:solidFill>
                <a:latin typeface="Arial" panose="020B0604020202020204" pitchFamily="34" charset="0"/>
                <a:cs typeface="Arial" panose="020B0604020202020204" pitchFamily="34" charset="0"/>
              </a:rPr>
              <a:t>Cardiol</a:t>
            </a:r>
            <a:r>
              <a:rPr lang="en-US" sz="900" dirty="0">
                <a:solidFill>
                  <a:prstClr val="black"/>
                </a:solidFill>
                <a:latin typeface="Arial" panose="020B0604020202020204" pitchFamily="34" charset="0"/>
                <a:cs typeface="Arial" panose="020B0604020202020204" pitchFamily="34" charset="0"/>
              </a:rPr>
              <a:t>. 2015;66:917–26.</a:t>
            </a:r>
          </a:p>
          <a:p>
            <a:pPr defTabSz="914400"/>
            <a:r>
              <a:rPr lang="en-US" sz="900" dirty="0" err="1">
                <a:solidFill>
                  <a:prstClr val="black"/>
                </a:solidFill>
                <a:latin typeface="Arial" panose="020B0604020202020204" pitchFamily="34" charset="0"/>
                <a:cs typeface="Arial" panose="020B0604020202020204" pitchFamily="34" charset="0"/>
              </a:rPr>
              <a:t>Ghisi</a:t>
            </a:r>
            <a:r>
              <a:rPr lang="en-US" sz="900" dirty="0">
                <a:solidFill>
                  <a:prstClr val="black"/>
                </a:solidFill>
                <a:latin typeface="Arial" panose="020B0604020202020204" pitchFamily="34" charset="0"/>
                <a:cs typeface="Arial" panose="020B0604020202020204" pitchFamily="34" charset="0"/>
              </a:rPr>
              <a:t> GL, et al. Physician Factors Affecting Cardiac Rehabilitation Referral and Patient Enrollment: A Systematic Review. </a:t>
            </a:r>
            <a:r>
              <a:rPr lang="en-US" sz="900" i="1" dirty="0" err="1">
                <a:solidFill>
                  <a:prstClr val="black"/>
                </a:solidFill>
                <a:latin typeface="Arial" panose="020B0604020202020204" pitchFamily="34" charset="0"/>
                <a:cs typeface="Arial" panose="020B0604020202020204" pitchFamily="34" charset="0"/>
              </a:rPr>
              <a:t>Clin</a:t>
            </a:r>
            <a:r>
              <a:rPr lang="en-US" sz="900" i="1" dirty="0">
                <a:solidFill>
                  <a:prstClr val="black"/>
                </a:solidFill>
                <a:latin typeface="Arial" panose="020B0604020202020204" pitchFamily="34" charset="0"/>
                <a:cs typeface="Arial" panose="020B0604020202020204" pitchFamily="34" charset="0"/>
              </a:rPr>
              <a:t>. </a:t>
            </a:r>
            <a:r>
              <a:rPr lang="en-US" sz="900" i="1" dirty="0" err="1">
                <a:solidFill>
                  <a:prstClr val="black"/>
                </a:solidFill>
                <a:latin typeface="Arial" panose="020B0604020202020204" pitchFamily="34" charset="0"/>
                <a:cs typeface="Arial" panose="020B0604020202020204" pitchFamily="34" charset="0"/>
              </a:rPr>
              <a:t>Cardiol</a:t>
            </a:r>
            <a:r>
              <a:rPr lang="en-US" sz="900" dirty="0">
                <a:solidFill>
                  <a:prstClr val="black"/>
                </a:solidFill>
                <a:latin typeface="Arial" panose="020B0604020202020204" pitchFamily="34" charset="0"/>
                <a:cs typeface="Arial" panose="020B0604020202020204" pitchFamily="34" charset="0"/>
              </a:rPr>
              <a:t>. 2013;36:323-335.</a:t>
            </a:r>
          </a:p>
          <a:p>
            <a:pPr defTabSz="914400"/>
            <a:r>
              <a:rPr lang="en-US" sz="900" dirty="0" err="1">
                <a:solidFill>
                  <a:prstClr val="black"/>
                </a:solidFill>
                <a:latin typeface="Arial" panose="020B0604020202020204" pitchFamily="34" charset="0"/>
                <a:cs typeface="Arial" panose="020B0604020202020204" pitchFamily="34" charset="0"/>
              </a:rPr>
              <a:t>Colella</a:t>
            </a:r>
            <a:r>
              <a:rPr lang="en-US" sz="900" dirty="0">
                <a:solidFill>
                  <a:prstClr val="black"/>
                </a:solidFill>
                <a:latin typeface="Arial" panose="020B0604020202020204" pitchFamily="34" charset="0"/>
                <a:cs typeface="Arial" panose="020B0604020202020204" pitchFamily="34" charset="0"/>
              </a:rPr>
              <a:t> TJF, et al. Sex bias in referral of women to outpatient cardiac rehabilitation? A meta-analysis. </a:t>
            </a:r>
            <a:r>
              <a:rPr lang="en-US" sz="900" dirty="0" err="1">
                <a:solidFill>
                  <a:prstClr val="black"/>
                </a:solidFill>
                <a:latin typeface="Arial" panose="020B0604020202020204" pitchFamily="34" charset="0"/>
                <a:cs typeface="Arial" panose="020B0604020202020204" pitchFamily="34" charset="0"/>
              </a:rPr>
              <a:t>Eur</a:t>
            </a:r>
            <a:r>
              <a:rPr lang="en-US" sz="900" dirty="0">
                <a:solidFill>
                  <a:prstClr val="black"/>
                </a:solidFill>
                <a:latin typeface="Arial" panose="020B0604020202020204" pitchFamily="34" charset="0"/>
                <a:cs typeface="Arial" panose="020B0604020202020204" pitchFamily="34" charset="0"/>
              </a:rPr>
              <a:t> J </a:t>
            </a:r>
            <a:r>
              <a:rPr lang="en-US" sz="900" dirty="0" err="1">
                <a:solidFill>
                  <a:prstClr val="black"/>
                </a:solidFill>
                <a:latin typeface="Arial" panose="020B0604020202020204" pitchFamily="34" charset="0"/>
                <a:cs typeface="Arial" panose="020B0604020202020204" pitchFamily="34" charset="0"/>
              </a:rPr>
              <a:t>Prev</a:t>
            </a:r>
            <a:r>
              <a:rPr lang="en-US" sz="900" dirty="0">
                <a:solidFill>
                  <a:prstClr val="black"/>
                </a:solidFill>
                <a:latin typeface="Arial" panose="020B0604020202020204" pitchFamily="34" charset="0"/>
                <a:cs typeface="Arial" panose="020B0604020202020204" pitchFamily="34" charset="0"/>
              </a:rPr>
              <a:t> </a:t>
            </a:r>
            <a:r>
              <a:rPr lang="en-US" sz="900" dirty="0" err="1">
                <a:solidFill>
                  <a:prstClr val="black"/>
                </a:solidFill>
                <a:latin typeface="Arial" panose="020B0604020202020204" pitchFamily="34" charset="0"/>
                <a:cs typeface="Arial" panose="020B0604020202020204" pitchFamily="34" charset="0"/>
              </a:rPr>
              <a:t>Cardiol</a:t>
            </a:r>
            <a:r>
              <a:rPr lang="en-US" sz="900" dirty="0">
                <a:solidFill>
                  <a:prstClr val="black"/>
                </a:solidFill>
                <a:latin typeface="Arial" panose="020B0604020202020204" pitchFamily="34" charset="0"/>
                <a:cs typeface="Arial" panose="020B0604020202020204" pitchFamily="34" charset="0"/>
              </a:rPr>
              <a:t>. 2015;22:423–441.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292" y="204000"/>
            <a:ext cx="1926787" cy="1619525"/>
          </a:xfrm>
          <a:prstGeom prst="rect">
            <a:avLst/>
          </a:prstGeom>
        </p:spPr>
      </p:pic>
    </p:spTree>
    <p:extLst>
      <p:ext uri="{BB962C8B-B14F-4D97-AF65-F5344CB8AC3E}">
        <p14:creationId xmlns:p14="http://schemas.microsoft.com/office/powerpoint/2010/main" val="102258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1" y="1743519"/>
            <a:ext cx="8667975" cy="4351338"/>
          </a:xfrm>
        </p:spPr>
        <p:txBody>
          <a:bodyPr>
            <a:normAutofit/>
          </a:bodyPr>
          <a:lstStyle/>
          <a:p>
            <a:pPr marL="347663" lvl="1" indent="-347663">
              <a:spcBef>
                <a:spcPts val="0"/>
              </a:spcBef>
              <a:spcAft>
                <a:spcPts val="600"/>
              </a:spcAft>
            </a:pPr>
            <a:r>
              <a:rPr lang="en-US" sz="2800" b="1" dirty="0">
                <a:latin typeface="Arial" panose="020B0604020202020204" pitchFamily="34" charset="0"/>
                <a:cs typeface="Arial" panose="020B0604020202020204" pitchFamily="34" charset="0"/>
              </a:rPr>
              <a:t>Participation rates vary by diagnosis </a:t>
            </a:r>
          </a:p>
          <a:p>
            <a:pPr marL="796925" lvl="2" indent="-328613">
              <a:spcBef>
                <a:spcPts val="0"/>
              </a:spcBef>
              <a:spcAft>
                <a:spcPts val="600"/>
              </a:spcAft>
            </a:pPr>
            <a:r>
              <a:rPr lang="en-US" sz="2400" dirty="0">
                <a:latin typeface="Arial" panose="020B0604020202020204" pitchFamily="34" charset="0"/>
                <a:cs typeface="Arial" panose="020B0604020202020204" pitchFamily="34" charset="0"/>
              </a:rPr>
              <a:t>Higher for heart attack (~14%) and bypass surgery (31%)</a:t>
            </a:r>
          </a:p>
          <a:p>
            <a:pPr marL="796925" lvl="2" indent="-328613">
              <a:spcBef>
                <a:spcPts val="0"/>
              </a:spcBef>
              <a:spcAft>
                <a:spcPts val="600"/>
              </a:spcAft>
            </a:pPr>
            <a:r>
              <a:rPr lang="en-US" sz="2400" dirty="0">
                <a:latin typeface="Arial" panose="020B0604020202020204" pitchFamily="34" charset="0"/>
                <a:cs typeface="Arial" panose="020B0604020202020204" pitchFamily="34" charset="0"/>
              </a:rPr>
              <a:t>Lower for patients with heart failure (&lt;3%)</a:t>
            </a:r>
            <a:endParaRPr lang="en-US" sz="2400" baseline="30000" dirty="0">
              <a:latin typeface="Arial" panose="020B0604020202020204" pitchFamily="34" charset="0"/>
              <a:cs typeface="Arial" panose="020B0604020202020204" pitchFamily="34" charset="0"/>
            </a:endParaRPr>
          </a:p>
          <a:p>
            <a:pPr marL="340284" lvl="1" indent="-340284">
              <a:spcBef>
                <a:spcPts val="0"/>
              </a:spcBef>
              <a:spcAft>
                <a:spcPts val="600"/>
              </a:spcAft>
            </a:pPr>
            <a:r>
              <a:rPr lang="en-US" sz="2800" b="1" dirty="0">
                <a:latin typeface="Arial" panose="020B0604020202020204" pitchFamily="34" charset="0"/>
                <a:cs typeface="Arial" panose="020B0604020202020204" pitchFamily="34" charset="0"/>
              </a:rPr>
              <a:t>Lower participation rates among</a:t>
            </a:r>
          </a:p>
          <a:p>
            <a:pPr marL="797484" lvl="2" indent="-340284">
              <a:spcBef>
                <a:spcPts val="0"/>
              </a:spcBef>
              <a:spcAft>
                <a:spcPts val="600"/>
              </a:spcAft>
            </a:pPr>
            <a:r>
              <a:rPr lang="en-US" sz="2400" dirty="0">
                <a:latin typeface="Arial" panose="020B0604020202020204" pitchFamily="34" charset="0"/>
                <a:cs typeface="Arial" panose="020B0604020202020204" pitchFamily="34" charset="0"/>
              </a:rPr>
              <a:t>People of color</a:t>
            </a:r>
            <a:endParaRPr lang="en-US" sz="2400" baseline="30000" dirty="0">
              <a:latin typeface="Arial" panose="020B0604020202020204" pitchFamily="34" charset="0"/>
              <a:cs typeface="Arial" panose="020B0604020202020204" pitchFamily="34" charset="0"/>
            </a:endParaRPr>
          </a:p>
          <a:p>
            <a:pPr marL="797484" lvl="2" indent="-340284">
              <a:spcBef>
                <a:spcPts val="0"/>
              </a:spcBef>
              <a:spcAft>
                <a:spcPts val="600"/>
              </a:spcAft>
            </a:pPr>
            <a:r>
              <a:rPr lang="en-US" sz="2400" dirty="0">
                <a:latin typeface="Arial" panose="020B0604020202020204" pitchFamily="34" charset="0"/>
                <a:cs typeface="Arial" panose="020B0604020202020204" pitchFamily="34" charset="0"/>
              </a:rPr>
              <a:t>Women</a:t>
            </a:r>
          </a:p>
          <a:p>
            <a:pPr marL="797484" lvl="2" indent="-340284">
              <a:spcBef>
                <a:spcPts val="0"/>
              </a:spcBef>
              <a:spcAft>
                <a:spcPts val="600"/>
              </a:spcAft>
            </a:pPr>
            <a:r>
              <a:rPr lang="en-US" sz="2400" dirty="0">
                <a:latin typeface="Arial" panose="020B0604020202020204" pitchFamily="34" charset="0"/>
                <a:cs typeface="Arial" panose="020B0604020202020204" pitchFamily="34" charset="0"/>
              </a:rPr>
              <a:t>People with co-morbidities or low SES</a:t>
            </a:r>
          </a:p>
          <a:p>
            <a:pPr marL="347663" indent="-347663">
              <a:spcBef>
                <a:spcPts val="0"/>
              </a:spcBef>
              <a:spcAft>
                <a:spcPts val="600"/>
              </a:spcAft>
            </a:pPr>
            <a:r>
              <a:rPr lang="en-US" b="1" dirty="0">
                <a:latin typeface="Arial" panose="020B0604020202020204" pitchFamily="34" charset="0"/>
                <a:cs typeface="Arial" panose="020B0604020202020204" pitchFamily="34" charset="0"/>
              </a:rPr>
              <a:t>Significant geographic variation</a:t>
            </a:r>
            <a:endParaRPr lang="en-US" baseline="30000" dirty="0">
              <a:latin typeface="Arial" panose="020B0604020202020204" pitchFamily="34" charset="0"/>
              <a:cs typeface="Arial" panose="020B0604020202020204" pitchFamily="34" charset="0"/>
            </a:endParaRP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Enrollment and Participation</a:t>
            </a:r>
          </a:p>
        </p:txBody>
      </p:sp>
      <p:sp>
        <p:nvSpPr>
          <p:cNvPr id="2" name="Rectangle 1"/>
          <p:cNvSpPr/>
          <p:nvPr/>
        </p:nvSpPr>
        <p:spPr>
          <a:xfrm>
            <a:off x="4021152" y="5627234"/>
            <a:ext cx="6646848" cy="1077218"/>
          </a:xfrm>
          <a:prstGeom prst="rect">
            <a:avLst/>
          </a:prstGeom>
        </p:spPr>
        <p:txBody>
          <a:bodyPr wrap="square">
            <a:spAutoFit/>
          </a:bodyPr>
          <a:lstStyle/>
          <a:p>
            <a:pPr defTabSz="914400"/>
            <a:r>
              <a:rPr lang="en-US" sz="800" dirty="0" err="1">
                <a:solidFill>
                  <a:prstClr val="black"/>
                </a:solidFill>
                <a:latin typeface="Arial" panose="020B0604020202020204" pitchFamily="34" charset="0"/>
                <a:cs typeface="Arial" panose="020B0604020202020204" pitchFamily="34" charset="0"/>
              </a:rPr>
              <a:t>Suaya</a:t>
            </a:r>
            <a:r>
              <a:rPr lang="en-US" sz="800" dirty="0">
                <a:solidFill>
                  <a:prstClr val="black"/>
                </a:solidFill>
                <a:latin typeface="Arial" panose="020B0604020202020204" pitchFamily="34" charset="0"/>
                <a:cs typeface="Arial" panose="020B0604020202020204" pitchFamily="34" charset="0"/>
              </a:rPr>
              <a:t> JA, Shepard DS, Normand SL, et al., Use of cardiac rehabilitation by Medicare beneficiaries after myocardial infarction or coronary bypass surgery.</a:t>
            </a:r>
            <a:r>
              <a:rPr lang="en-US" sz="800" i="1" dirty="0">
                <a:solidFill>
                  <a:prstClr val="black"/>
                </a:solidFill>
                <a:latin typeface="Arial" panose="020B0604020202020204" pitchFamily="34" charset="0"/>
                <a:cs typeface="Arial" panose="020B0604020202020204" pitchFamily="34" charset="0"/>
              </a:rPr>
              <a:t> Circulation.</a:t>
            </a:r>
            <a:r>
              <a:rPr lang="en-US" sz="800" dirty="0">
                <a:solidFill>
                  <a:prstClr val="black"/>
                </a:solidFill>
                <a:latin typeface="Arial" panose="020B0604020202020204" pitchFamily="34" charset="0"/>
                <a:cs typeface="Arial" panose="020B0604020202020204" pitchFamily="34" charset="0"/>
              </a:rPr>
              <a:t> 2007;116(15):1653-62; Park LG, </a:t>
            </a:r>
            <a:r>
              <a:rPr lang="en-US" sz="800" dirty="0" err="1">
                <a:solidFill>
                  <a:prstClr val="black"/>
                </a:solidFill>
                <a:latin typeface="Arial" panose="020B0604020202020204" pitchFamily="34" charset="0"/>
                <a:cs typeface="Arial" panose="020B0604020202020204" pitchFamily="34" charset="0"/>
              </a:rPr>
              <a:t>Schopfer</a:t>
            </a:r>
            <a:r>
              <a:rPr lang="en-US" sz="800" dirty="0">
                <a:solidFill>
                  <a:prstClr val="black"/>
                </a:solidFill>
                <a:latin typeface="Arial" panose="020B0604020202020204" pitchFamily="34" charset="0"/>
                <a:cs typeface="Arial" panose="020B0604020202020204" pitchFamily="34" charset="0"/>
              </a:rPr>
              <a:t> DW, Zhang N, et al. Participation in Cardiac Rehabilitation Among Patients with Heart Failure. J of Cardiac Failure. 2017;23(5):427-431; Castellanos LR, </a:t>
            </a:r>
            <a:r>
              <a:rPr lang="en-US" sz="800" dirty="0" err="1">
                <a:solidFill>
                  <a:prstClr val="black"/>
                </a:solidFill>
                <a:latin typeface="Arial" panose="020B0604020202020204" pitchFamily="34" charset="0"/>
                <a:cs typeface="Arial" panose="020B0604020202020204" pitchFamily="34" charset="0"/>
              </a:rPr>
              <a:t>Viramontes</a:t>
            </a:r>
            <a:r>
              <a:rPr lang="en-US" sz="800" dirty="0">
                <a:solidFill>
                  <a:prstClr val="black"/>
                </a:solidFill>
                <a:latin typeface="Arial" panose="020B0604020202020204" pitchFamily="34" charset="0"/>
                <a:cs typeface="Arial" panose="020B0604020202020204" pitchFamily="34" charset="0"/>
              </a:rPr>
              <a:t> O, </a:t>
            </a:r>
            <a:r>
              <a:rPr lang="en-US" sz="800" dirty="0" err="1">
                <a:solidFill>
                  <a:prstClr val="black"/>
                </a:solidFill>
                <a:latin typeface="Arial" panose="020B0604020202020204" pitchFamily="34" charset="0"/>
                <a:cs typeface="Arial" panose="020B0604020202020204" pitchFamily="34" charset="0"/>
              </a:rPr>
              <a:t>Bains</a:t>
            </a:r>
            <a:r>
              <a:rPr lang="en-US" sz="800" dirty="0">
                <a:solidFill>
                  <a:prstClr val="black"/>
                </a:solidFill>
                <a:latin typeface="Arial" panose="020B0604020202020204" pitchFamily="34" charset="0"/>
                <a:cs typeface="Arial" panose="020B0604020202020204" pitchFamily="34" charset="0"/>
              </a:rPr>
              <a:t> NK, et al. Disparities in Cardiac Rehabilitation Among Individuals from Racial and Ethnic Groups and Rural Communities-A Systematic Review. </a:t>
            </a:r>
            <a:r>
              <a:rPr lang="en-US" sz="800" i="1" dirty="0">
                <a:solidFill>
                  <a:prstClr val="black"/>
                </a:solidFill>
                <a:latin typeface="Arial" panose="020B0604020202020204" pitchFamily="34" charset="0"/>
                <a:cs typeface="Arial" panose="020B0604020202020204" pitchFamily="34" charset="0"/>
              </a:rPr>
              <a:t>J. Racial and Ethnic Health Disparities</a:t>
            </a:r>
            <a:r>
              <a:rPr lang="en-US" sz="800" dirty="0">
                <a:solidFill>
                  <a:prstClr val="black"/>
                </a:solidFill>
                <a:latin typeface="Arial" panose="020B0604020202020204" pitchFamily="34" charset="0"/>
                <a:cs typeface="Arial" panose="020B0604020202020204" pitchFamily="34" charset="0"/>
              </a:rPr>
              <a:t>. 2018 Mar 13. [</a:t>
            </a:r>
            <a:r>
              <a:rPr lang="en-US" sz="800" dirty="0" err="1">
                <a:solidFill>
                  <a:prstClr val="black"/>
                </a:solidFill>
                <a:latin typeface="Arial" panose="020B0604020202020204" pitchFamily="34" charset="0"/>
                <a:cs typeface="Arial" panose="020B0604020202020204" pitchFamily="34" charset="0"/>
              </a:rPr>
              <a:t>Epub</a:t>
            </a:r>
            <a:r>
              <a:rPr lang="en-US" sz="800" dirty="0">
                <a:solidFill>
                  <a:prstClr val="black"/>
                </a:solidFill>
                <a:latin typeface="Arial" panose="020B0604020202020204" pitchFamily="34" charset="0"/>
                <a:cs typeface="Arial" panose="020B0604020202020204" pitchFamily="34" charset="0"/>
              </a:rPr>
              <a:t> ahead of print].; Fang J, Ayala C, Luncheon C, et al. Use of Outpatient Cardiac Rehabilitation Among Heart Attack Survivors - 20 States and the District of Columbia, 2013 and Four States, 2015. </a:t>
            </a:r>
            <a:r>
              <a:rPr lang="en-US" sz="800" i="1" dirty="0">
                <a:solidFill>
                  <a:prstClr val="black"/>
                </a:solidFill>
                <a:latin typeface="Arial" panose="020B0604020202020204" pitchFamily="34" charset="0"/>
                <a:cs typeface="Arial" panose="020B0604020202020204" pitchFamily="34" charset="0"/>
              </a:rPr>
              <a:t>MMWR </a:t>
            </a:r>
            <a:r>
              <a:rPr lang="en-US" sz="800" i="1" dirty="0" err="1">
                <a:solidFill>
                  <a:prstClr val="black"/>
                </a:solidFill>
                <a:latin typeface="Arial" panose="020B0604020202020204" pitchFamily="34" charset="0"/>
                <a:cs typeface="Arial" panose="020B0604020202020204" pitchFamily="34" charset="0"/>
              </a:rPr>
              <a:t>Morb</a:t>
            </a:r>
            <a:r>
              <a:rPr lang="en-US" sz="800" i="1" dirty="0">
                <a:solidFill>
                  <a:prstClr val="black"/>
                </a:solidFill>
                <a:latin typeface="Arial" panose="020B0604020202020204" pitchFamily="34" charset="0"/>
                <a:cs typeface="Arial" panose="020B0604020202020204" pitchFamily="34" charset="0"/>
              </a:rPr>
              <a:t> Mortal </a:t>
            </a:r>
            <a:r>
              <a:rPr lang="en-US" sz="800" i="1" dirty="0" err="1">
                <a:solidFill>
                  <a:prstClr val="black"/>
                </a:solidFill>
                <a:latin typeface="Arial" panose="020B0604020202020204" pitchFamily="34" charset="0"/>
                <a:cs typeface="Arial" panose="020B0604020202020204" pitchFamily="34" charset="0"/>
              </a:rPr>
              <a:t>Wkly</a:t>
            </a:r>
            <a:r>
              <a:rPr lang="en-US" sz="800" i="1" dirty="0">
                <a:solidFill>
                  <a:prstClr val="black"/>
                </a:solidFill>
                <a:latin typeface="Arial" panose="020B0604020202020204" pitchFamily="34" charset="0"/>
                <a:cs typeface="Arial" panose="020B0604020202020204" pitchFamily="34" charset="0"/>
              </a:rPr>
              <a:t> Rep</a:t>
            </a:r>
            <a:r>
              <a:rPr lang="en-US" sz="800" dirty="0">
                <a:solidFill>
                  <a:prstClr val="black"/>
                </a:solidFill>
                <a:latin typeface="Arial" panose="020B0604020202020204" pitchFamily="34" charset="0"/>
                <a:cs typeface="Arial" panose="020B0604020202020204" pitchFamily="34" charset="0"/>
              </a:rPr>
              <a:t>. 2017;66(33):869-873.; Beatty AL, Truong M, </a:t>
            </a:r>
            <a:r>
              <a:rPr lang="en-US" sz="800" dirty="0" err="1">
                <a:solidFill>
                  <a:prstClr val="black"/>
                </a:solidFill>
                <a:latin typeface="Arial" panose="020B0604020202020204" pitchFamily="34" charset="0"/>
                <a:cs typeface="Arial" panose="020B0604020202020204" pitchFamily="34" charset="0"/>
              </a:rPr>
              <a:t>Schopfer</a:t>
            </a:r>
            <a:r>
              <a:rPr lang="en-US" sz="800" dirty="0">
                <a:solidFill>
                  <a:prstClr val="black"/>
                </a:solidFill>
                <a:latin typeface="Arial" panose="020B0604020202020204" pitchFamily="34" charset="0"/>
                <a:cs typeface="Arial" panose="020B0604020202020204" pitchFamily="34" charset="0"/>
              </a:rPr>
              <a:t> DW, et al. Geographic Variation in Cardiac Rehabilitation Participation in Medicare and Veterans Affairs Populations: An Opportunity for Improvement? </a:t>
            </a:r>
            <a:r>
              <a:rPr lang="en-US" sz="800" i="1" dirty="0">
                <a:solidFill>
                  <a:prstClr val="black"/>
                </a:solidFill>
                <a:latin typeface="Arial" panose="020B0604020202020204" pitchFamily="34" charset="0"/>
                <a:cs typeface="Arial" panose="020B0604020202020204" pitchFamily="34" charset="0"/>
              </a:rPr>
              <a:t>Circulation</a:t>
            </a:r>
            <a:r>
              <a:rPr lang="en-US" sz="800" dirty="0">
                <a:solidFill>
                  <a:prstClr val="black"/>
                </a:solidFill>
                <a:latin typeface="Arial" panose="020B0604020202020204" pitchFamily="34" charset="0"/>
                <a:cs typeface="Arial" panose="020B0604020202020204" pitchFamily="34" charset="0"/>
              </a:rPr>
              <a:t>, 2018.117.029471.</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7958" y="3565228"/>
            <a:ext cx="1786923" cy="1501965"/>
          </a:xfrm>
          <a:prstGeom prst="rect">
            <a:avLst/>
          </a:prstGeom>
        </p:spPr>
      </p:pic>
    </p:spTree>
    <p:extLst>
      <p:ext uri="{BB962C8B-B14F-4D97-AF65-F5344CB8AC3E}">
        <p14:creationId xmlns:p14="http://schemas.microsoft.com/office/powerpoint/2010/main" val="3558915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5649146" y="1492330"/>
          <a:ext cx="4816697" cy="4633119"/>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2065421" y="1774110"/>
            <a:ext cx="3958390" cy="4351338"/>
          </a:xfrm>
        </p:spPr>
        <p:txBody>
          <a:bodyPr>
            <a:normAutofit/>
          </a:bodyPr>
          <a:lstStyle/>
          <a:p>
            <a:pPr marL="342900" lvl="1" indent="-342900">
              <a:spcBef>
                <a:spcPts val="0"/>
              </a:spcBef>
              <a:spcAft>
                <a:spcPts val="600"/>
              </a:spcAft>
            </a:pPr>
            <a:r>
              <a:rPr lang="en-US" dirty="0">
                <a:latin typeface="Arial" panose="020B0604020202020204" pitchFamily="34" charset="0"/>
                <a:cs typeface="Arial" panose="020B0604020202020204" pitchFamily="34" charset="0"/>
              </a:rPr>
              <a:t>~450K beneficiaries were eligible in 2013</a:t>
            </a:r>
          </a:p>
          <a:p>
            <a:pPr marL="342900" lvl="1" indent="-342900">
              <a:spcBef>
                <a:spcPts val="0"/>
              </a:spcBef>
              <a:spcAft>
                <a:spcPts val="600"/>
              </a:spcAft>
            </a:pPr>
            <a:r>
              <a:rPr lang="en-US" dirty="0">
                <a:latin typeface="Arial" panose="020B0604020202020204" pitchFamily="34" charset="0"/>
                <a:cs typeface="Arial" panose="020B0604020202020204" pitchFamily="34" charset="0"/>
              </a:rPr>
              <a:t>20% of those eligible </a:t>
            </a:r>
            <a:r>
              <a:rPr lang="en-US" i="1" dirty="0">
                <a:latin typeface="Arial" panose="020B0604020202020204" pitchFamily="34" charset="0"/>
                <a:cs typeface="Arial" panose="020B0604020202020204" pitchFamily="34" charset="0"/>
              </a:rPr>
              <a:t>initiated</a:t>
            </a:r>
            <a:r>
              <a:rPr lang="en-US" dirty="0">
                <a:latin typeface="Arial" panose="020B0604020202020204" pitchFamily="34" charset="0"/>
                <a:cs typeface="Arial" panose="020B0604020202020204" pitchFamily="34" charset="0"/>
              </a:rPr>
              <a:t> within 12 months</a:t>
            </a:r>
          </a:p>
          <a:p>
            <a:pPr marL="342900" lvl="1" indent="-342900">
              <a:spcBef>
                <a:spcPts val="0"/>
              </a:spcBef>
              <a:spcAft>
                <a:spcPts val="600"/>
              </a:spcAft>
            </a:pPr>
            <a:r>
              <a:rPr lang="en-US" dirty="0">
                <a:latin typeface="Arial" panose="020B0604020202020204" pitchFamily="34" charset="0"/>
                <a:cs typeface="Arial" panose="020B0604020202020204" pitchFamily="34" charset="0"/>
              </a:rPr>
              <a:t>57% of CR users completed </a:t>
            </a:r>
            <a:r>
              <a:rPr lang="en-US" u="sng" dirty="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 25 sessions (~53K)</a:t>
            </a:r>
          </a:p>
          <a:p>
            <a:pPr marL="0" lvl="1" indent="0">
              <a:spcBef>
                <a:spcPts val="0"/>
              </a:spcBef>
              <a:spcAft>
                <a:spcPts val="600"/>
              </a:spcAft>
              <a:buNone/>
            </a:pPr>
            <a:r>
              <a:rPr lang="en-US" b="1" dirty="0">
                <a:solidFill>
                  <a:srgbClr val="FF0000"/>
                </a:solidFill>
                <a:latin typeface="Arial" panose="020B0604020202020204" pitchFamily="34" charset="0"/>
                <a:cs typeface="Arial" panose="020B0604020202020204" pitchFamily="34" charset="0"/>
                <a:sym typeface="Wingdings" panose="05000000000000000000" pitchFamily="2" charset="2"/>
              </a:rPr>
              <a:t> Only 12% of       ‘eligibles’ received a healthy dose of CR</a:t>
            </a:r>
            <a:endParaRPr lang="en-US" b="1" dirty="0">
              <a:solidFill>
                <a:srgbClr val="FF0000"/>
              </a:solidFill>
              <a:latin typeface="Arial" panose="020B0604020202020204" pitchFamily="34" charset="0"/>
              <a:cs typeface="Arial" panose="020B0604020202020204" pitchFamily="34" charset="0"/>
            </a:endParaRP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Adherence</a:t>
            </a:r>
            <a:endParaRPr lang="en-US" sz="3600" i="1"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5735050" y="6269038"/>
            <a:ext cx="4730792" cy="461665"/>
          </a:xfrm>
          <a:prstGeom prst="rect">
            <a:avLst/>
          </a:prstGeom>
        </p:spPr>
        <p:txBody>
          <a:bodyPr wrap="square">
            <a:spAutoFit/>
          </a:bodyPr>
          <a:lstStyle/>
          <a:p>
            <a:pPr defTabSz="932505">
              <a:defRPr/>
            </a:pPr>
            <a:r>
              <a:rPr lang="en-US" sz="800" dirty="0">
                <a:solidFill>
                  <a:prstClr val="black"/>
                </a:solidFill>
                <a:latin typeface="Arial" panose="020B0604020202020204" pitchFamily="34" charset="0"/>
                <a:cs typeface="Arial" panose="020B0604020202020204" pitchFamily="34" charset="0"/>
              </a:rPr>
              <a:t>McNeely J, Ritchey MD, </a:t>
            </a:r>
            <a:r>
              <a:rPr lang="en-US" sz="800" dirty="0" err="1">
                <a:solidFill>
                  <a:prstClr val="black"/>
                </a:solidFill>
                <a:latin typeface="Arial" panose="020B0604020202020204" pitchFamily="34" charset="0"/>
                <a:cs typeface="Arial" panose="020B0604020202020204" pitchFamily="34" charset="0"/>
              </a:rPr>
              <a:t>Maresh</a:t>
            </a:r>
            <a:r>
              <a:rPr lang="en-US" sz="800" dirty="0">
                <a:solidFill>
                  <a:prstClr val="black"/>
                </a:solidFill>
                <a:latin typeface="Arial" panose="020B0604020202020204" pitchFamily="34" charset="0"/>
                <a:cs typeface="Arial" panose="020B0604020202020204" pitchFamily="34" charset="0"/>
              </a:rPr>
              <a:t> S, et al. Abstract 15035: Regional Variation in the Availability and Utilization of Cardiac Rehabilitation Services Among Eligible Medicare Fee-for-Service Beneficiaries: Where Are the Opportunities for Improvement?" </a:t>
            </a:r>
            <a:r>
              <a:rPr lang="en-US" sz="800" i="1" dirty="0">
                <a:solidFill>
                  <a:prstClr val="black"/>
                </a:solidFill>
                <a:latin typeface="Arial" panose="020B0604020202020204" pitchFamily="34" charset="0"/>
                <a:cs typeface="Arial" panose="020B0604020202020204" pitchFamily="34" charset="0"/>
              </a:rPr>
              <a:t>Circulation.</a:t>
            </a:r>
            <a:r>
              <a:rPr lang="en-US" sz="800" dirty="0">
                <a:solidFill>
                  <a:prstClr val="black"/>
                </a:solidFill>
                <a:latin typeface="Arial" panose="020B0604020202020204" pitchFamily="34" charset="0"/>
                <a:cs typeface="Arial" panose="020B0604020202020204" pitchFamily="34" charset="0"/>
              </a:rPr>
              <a:t> 2016;134(</a:t>
            </a:r>
            <a:r>
              <a:rPr lang="en-US" sz="800" dirty="0" err="1">
                <a:solidFill>
                  <a:prstClr val="black"/>
                </a:solidFill>
                <a:latin typeface="Arial" panose="020B0604020202020204" pitchFamily="34" charset="0"/>
                <a:cs typeface="Arial" panose="020B0604020202020204" pitchFamily="34" charset="0"/>
              </a:rPr>
              <a:t>Suppl</a:t>
            </a:r>
            <a:r>
              <a:rPr lang="en-US" sz="800" dirty="0">
                <a:solidFill>
                  <a:prstClr val="black"/>
                </a:solidFill>
                <a:latin typeface="Arial" panose="020B0604020202020204" pitchFamily="34" charset="0"/>
                <a:cs typeface="Arial" panose="020B0604020202020204" pitchFamily="34" charset="0"/>
              </a:rPr>
              <a:t> 1): A15035-A15035.</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9486" y="177452"/>
            <a:ext cx="1808558" cy="1517146"/>
          </a:xfrm>
          <a:prstGeom prst="rect">
            <a:avLst/>
          </a:prstGeom>
        </p:spPr>
      </p:pic>
    </p:spTree>
    <p:extLst>
      <p:ext uri="{BB962C8B-B14F-4D97-AF65-F5344CB8AC3E}">
        <p14:creationId xmlns:p14="http://schemas.microsoft.com/office/powerpoint/2010/main" val="215612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285" y="5775158"/>
            <a:ext cx="1804737" cy="998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9" name="Title 2"/>
          <p:cNvSpPr txBox="1">
            <a:spLocks/>
          </p:cNvSpPr>
          <p:nvPr/>
        </p:nvSpPr>
        <p:spPr>
          <a:xfrm>
            <a:off x="2010875" y="-857"/>
            <a:ext cx="85344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Road Map to Achieve 70% Participation </a:t>
            </a:r>
            <a:endParaRPr lang="en-US" sz="3600" i="1" dirty="0">
              <a:solidFill>
                <a:prstClr val="white"/>
              </a:solidFill>
              <a:latin typeface="Arial" panose="020B0604020202020204" pitchFamily="34" charset="0"/>
              <a:cs typeface="Arial" panose="020B0604020202020204" pitchFamily="34" charset="0"/>
            </a:endParaRPr>
          </a:p>
        </p:txBody>
      </p:sp>
      <p:pic>
        <p:nvPicPr>
          <p:cNvPr id="15" name="Content Placeholder 11"/>
          <p:cNvPicPr>
            <a:picLocks noGrp="1" noChangeAspect="1"/>
          </p:cNvPicPr>
          <p:nvPr>
            <p:ph idx="1"/>
          </p:nvPr>
        </p:nvPicPr>
        <p:blipFill rotWithShape="1">
          <a:blip r:embed="rId3"/>
          <a:srcRect l="6029" r="7956" b="7106"/>
          <a:stretch/>
        </p:blipFill>
        <p:spPr>
          <a:xfrm>
            <a:off x="2052019" y="1705578"/>
            <a:ext cx="8093573" cy="5152423"/>
          </a:xfrm>
          <a:prstGeom prst="rect">
            <a:avLst/>
          </a:prstGeom>
          <a:ln>
            <a:solidFill>
              <a:schemeClr val="tx1"/>
            </a:solidFill>
          </a:ln>
        </p:spPr>
      </p:pic>
    </p:spTree>
    <p:extLst>
      <p:ext uri="{BB962C8B-B14F-4D97-AF65-F5344CB8AC3E}">
        <p14:creationId xmlns:p14="http://schemas.microsoft.com/office/powerpoint/2010/main" val="341720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7777" y="1774110"/>
            <a:ext cx="7541573" cy="4351338"/>
          </a:xfrm>
        </p:spPr>
        <p:txBody>
          <a:bodyPr>
            <a:normAutofit/>
          </a:bodyPr>
          <a:lstStyle/>
          <a:p>
            <a:pPr marL="0" indent="0">
              <a:buNone/>
            </a:pPr>
            <a:endParaRPr lang="en-US" sz="2400" dirty="0"/>
          </a:p>
          <a:p>
            <a:pPr marL="0" indent="0">
              <a:buNone/>
            </a:pPr>
            <a:endParaRPr lang="en-US" sz="2400" dirty="0"/>
          </a:p>
          <a:p>
            <a:pPr marL="0" indent="0">
              <a:buNone/>
            </a:pPr>
            <a:r>
              <a:rPr lang="en-US" sz="3600" b="1" dirty="0">
                <a:latin typeface="Arial" panose="020B0604020202020204" pitchFamily="34" charset="0"/>
                <a:cs typeface="Arial" panose="020B0604020202020204" pitchFamily="34" charset="0"/>
              </a:rPr>
              <a:t>“It is not necessary to change. Survival is not mandatory.”</a:t>
            </a:r>
            <a:r>
              <a:rPr lang="en-US" sz="36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W. Edwards Deming </a:t>
            </a:r>
          </a:p>
          <a:p>
            <a:pPr marL="0" indent="0">
              <a:buNone/>
            </a:pPr>
            <a:endParaRPr lang="en-US" sz="2200" dirty="0">
              <a:latin typeface="Arial" panose="020B0604020202020204" pitchFamily="34" charset="0"/>
              <a:cs typeface="Arial" panose="020B0604020202020204" pitchFamily="34" charset="0"/>
            </a:endParaRP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prstClr val="white"/>
              </a:solidFill>
              <a:latin typeface="Arial" panose="020B0604020202020204" pitchFamily="34" charset="0"/>
              <a:cs typeface="Arial" panose="020B0604020202020204" pitchFamily="34" charset="0"/>
            </a:endParaRPr>
          </a:p>
        </p:txBody>
      </p:sp>
      <p:grpSp>
        <p:nvGrpSpPr>
          <p:cNvPr id="5" name="Group 4"/>
          <p:cNvGrpSpPr/>
          <p:nvPr/>
        </p:nvGrpSpPr>
        <p:grpSpPr>
          <a:xfrm>
            <a:off x="8441372" y="4710864"/>
            <a:ext cx="1925546" cy="1839955"/>
            <a:chOff x="7028884" y="4850777"/>
            <a:chExt cx="1925546" cy="1839955"/>
          </a:xfrm>
        </p:grpSpPr>
        <p:pic>
          <p:nvPicPr>
            <p:cNvPr id="2" name="Picture 1"/>
            <p:cNvPicPr>
              <a:picLocks noChangeAspect="1"/>
            </p:cNvPicPr>
            <p:nvPr/>
          </p:nvPicPr>
          <p:blipFill rotWithShape="1">
            <a:blip r:embed="rId3"/>
            <a:srcRect l="10004" t="2225" b="8577"/>
            <a:stretch/>
          </p:blipFill>
          <p:spPr>
            <a:xfrm>
              <a:off x="7028884" y="4928839"/>
              <a:ext cx="1925546" cy="1761893"/>
            </a:xfrm>
            <a:prstGeom prst="rect">
              <a:avLst/>
            </a:prstGeom>
          </p:spPr>
        </p:pic>
        <p:sp>
          <p:nvSpPr>
            <p:cNvPr id="4" name="Right Triangle 3"/>
            <p:cNvSpPr/>
            <p:nvPr/>
          </p:nvSpPr>
          <p:spPr>
            <a:xfrm flipV="1">
              <a:off x="7377924" y="4873081"/>
              <a:ext cx="494837" cy="267629"/>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6" name="Right Triangle 5"/>
            <p:cNvSpPr/>
            <p:nvPr/>
          </p:nvSpPr>
          <p:spPr>
            <a:xfrm flipH="1" flipV="1">
              <a:off x="8007274" y="4850777"/>
              <a:ext cx="512953" cy="244512"/>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grpSp>
    </p:spTree>
    <p:extLst>
      <p:ext uri="{BB962C8B-B14F-4D97-AF65-F5344CB8AC3E}">
        <p14:creationId xmlns:p14="http://schemas.microsoft.com/office/powerpoint/2010/main" val="100864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Cardiac Rehabilitation Change Package</a:t>
            </a:r>
          </a:p>
        </p:txBody>
      </p:sp>
      <p:sp>
        <p:nvSpPr>
          <p:cNvPr id="7" name="TextBox 6"/>
          <p:cNvSpPr txBox="1"/>
          <p:nvPr/>
        </p:nvSpPr>
        <p:spPr>
          <a:xfrm>
            <a:off x="4936775" y="5724614"/>
            <a:ext cx="5358246" cy="923330"/>
          </a:xfrm>
          <a:prstGeom prst="rect">
            <a:avLst/>
          </a:prstGeom>
          <a:solidFill>
            <a:schemeClr val="bg1"/>
          </a:solidFill>
          <a:ln>
            <a:solidFill>
              <a:srgbClr val="000000"/>
            </a:solidFill>
          </a:ln>
        </p:spPr>
        <p:txBody>
          <a:bodyPr wrap="square" rtlCol="0">
            <a:spAutoFit/>
          </a:bodyPr>
          <a:lstStyle/>
          <a:p>
            <a:pPr defTabSz="914400"/>
            <a:r>
              <a:rPr lang="en-US" dirty="0">
                <a:solidFill>
                  <a:srgbClr val="000000"/>
                </a:solidFill>
                <a:latin typeface="Arial" panose="020B0604020202020204" pitchFamily="34" charset="0"/>
                <a:cs typeface="Arial" panose="020B0604020202020204" pitchFamily="34" charset="0"/>
              </a:rPr>
              <a:t>Access the Change Package at: </a:t>
            </a:r>
            <a:r>
              <a:rPr lang="en-US" dirty="0">
                <a:solidFill>
                  <a:srgbClr val="000000"/>
                </a:solidFill>
                <a:latin typeface="Arial" panose="020B0604020202020204" pitchFamily="34" charset="0"/>
                <a:cs typeface="Arial" panose="020B0604020202020204" pitchFamily="34" charset="0"/>
                <a:hlinkClick r:id="rId3"/>
              </a:rPr>
              <a:t>https://millionhearts.hhs.gov/files/Cardiac_Rehab_Change_Pkg.pdf</a:t>
            </a:r>
            <a:r>
              <a:rPr lang="en-US" dirty="0">
                <a:solidFill>
                  <a:srgbClr val="000000"/>
                </a:solidFill>
                <a:latin typeface="Arial" panose="020B0604020202020204" pitchFamily="34" charset="0"/>
                <a:cs typeface="Arial" panose="020B0604020202020204" pitchFamily="34" charset="0"/>
              </a:rPr>
              <a:t> </a:t>
            </a:r>
            <a:endParaRPr lang="en-US" u="sng" dirty="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78" t="926" b="1"/>
          <a:stretch/>
        </p:blipFill>
        <p:spPr>
          <a:xfrm>
            <a:off x="1911771" y="1569266"/>
            <a:ext cx="3025005" cy="3897290"/>
          </a:xfrm>
          <a:prstGeom prst="rect">
            <a:avLst/>
          </a:prstGeom>
          <a:ln>
            <a:noFill/>
          </a:ln>
          <a:effectLst>
            <a:outerShdw blurRad="152400" dist="38100" dir="8160000" algn="tl" rotWithShape="0">
              <a:srgbClr val="333333">
                <a:alpha val="65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6738" y="1569266"/>
            <a:ext cx="4259063" cy="2811968"/>
          </a:xfrm>
          <a:prstGeom prst="rect">
            <a:avLst/>
          </a:prstGeom>
          <a:ln>
            <a:solidFill>
              <a:schemeClr val="tx1"/>
            </a:solidFill>
          </a:ln>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451" t="123" r="951" b="29061"/>
          <a:stretch/>
        </p:blipFill>
        <p:spPr>
          <a:xfrm>
            <a:off x="6282723" y="2530128"/>
            <a:ext cx="4165600" cy="2567712"/>
          </a:xfrm>
          <a:prstGeom prst="rect">
            <a:avLst/>
          </a:prstGeom>
          <a:ln>
            <a:solidFill>
              <a:schemeClr val="tx1"/>
            </a:solidFill>
          </a:ln>
        </p:spPr>
      </p:pic>
    </p:spTree>
    <p:extLst>
      <p:ext uri="{BB962C8B-B14F-4D97-AF65-F5344CB8AC3E}">
        <p14:creationId xmlns:p14="http://schemas.microsoft.com/office/powerpoint/2010/main" val="3214224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2650" y="1825625"/>
            <a:ext cx="8039489" cy="4351338"/>
          </a:xfrm>
        </p:spPr>
        <p:txBody>
          <a:bodyPr>
            <a:normAutofit/>
          </a:bodyPr>
          <a:lstStyle/>
          <a:p>
            <a:r>
              <a:rPr lang="en-US" dirty="0"/>
              <a:t>American Association of Cardiovascular and Pulmonary Rehabilitation (AACVPR) board members, headquarters staff</a:t>
            </a:r>
          </a:p>
          <a:p>
            <a:r>
              <a:rPr lang="en-US" dirty="0"/>
              <a:t>100+ tools and resources </a:t>
            </a:r>
          </a:p>
          <a:p>
            <a:r>
              <a:rPr lang="en-US" dirty="0"/>
              <a:t>Expertise, tools, and resources from:</a:t>
            </a:r>
          </a:p>
          <a:p>
            <a:pPr lvl="1"/>
            <a:r>
              <a:rPr lang="en-US" dirty="0"/>
              <a:t>18 states </a:t>
            </a:r>
          </a:p>
          <a:p>
            <a:pPr lvl="1"/>
            <a:r>
              <a:rPr lang="en-US" dirty="0"/>
              <a:t>22 institutions</a:t>
            </a:r>
          </a:p>
          <a:p>
            <a:pPr lvl="1"/>
            <a:r>
              <a:rPr lang="en-US" dirty="0"/>
              <a:t>36 CR professionals and researchers </a:t>
            </a:r>
          </a:p>
        </p:txBody>
      </p:sp>
      <p:sp>
        <p:nvSpPr>
          <p:cNvPr id="3" name="Title 2"/>
          <p:cNvSpPr>
            <a:spLocks noGrp="1"/>
          </p:cNvSpPr>
          <p:nvPr>
            <p:ph type="title"/>
          </p:nvPr>
        </p:nvSpPr>
        <p:spPr/>
        <p:txBody>
          <a:bodyPr>
            <a:normAutofit/>
          </a:bodyPr>
          <a:lstStyle/>
          <a:p>
            <a:r>
              <a:rPr lang="en-US" sz="3600" b="1" dirty="0"/>
              <a:t>CDC &amp; AACVPR Collaboration</a:t>
            </a:r>
          </a:p>
        </p:txBody>
      </p:sp>
      <p:pic>
        <p:nvPicPr>
          <p:cNvPr id="6" name="Picture 5" descr="AACVPR logo (2-c)-2"/>
          <p:cNvPicPr/>
          <p:nvPr/>
        </p:nvPicPr>
        <p:blipFill>
          <a:blip r:embed="rId2" cstate="print">
            <a:extLst>
              <a:ext uri="{28A0092B-C50C-407E-A947-70E740481C1C}">
                <a14:useLocalDpi xmlns:a14="http://schemas.microsoft.com/office/drawing/2010/main" val="0"/>
              </a:ext>
            </a:extLst>
          </a:blip>
          <a:srcRect b="22398"/>
          <a:stretch>
            <a:fillRect/>
          </a:stretch>
        </p:blipFill>
        <p:spPr bwMode="auto">
          <a:xfrm>
            <a:off x="8269103" y="5873155"/>
            <a:ext cx="1870075" cy="644525"/>
          </a:xfrm>
          <a:prstGeom prst="rect">
            <a:avLst/>
          </a:prstGeom>
          <a:no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257" y="5774793"/>
            <a:ext cx="1463040" cy="841248"/>
          </a:xfrm>
          <a:prstGeom prst="rect">
            <a:avLst/>
          </a:prstGeom>
        </p:spPr>
      </p:pic>
    </p:spTree>
    <p:extLst>
      <p:ext uri="{BB962C8B-B14F-4D97-AF65-F5344CB8AC3E}">
        <p14:creationId xmlns:p14="http://schemas.microsoft.com/office/powerpoint/2010/main" val="353060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prstClr val="white"/>
              </a:solidFill>
              <a:latin typeface="Arial" panose="020B0604020202020204" pitchFamily="34" charset="0"/>
              <a:cs typeface="Arial" panose="020B0604020202020204" pitchFamily="34" charset="0"/>
            </a:endParaRPr>
          </a:p>
        </p:txBody>
      </p:sp>
      <p:graphicFrame>
        <p:nvGraphicFramePr>
          <p:cNvPr id="8" name="Content Placeholder 3"/>
          <p:cNvGraphicFramePr>
            <a:graphicFrameLocks noGrp="1"/>
          </p:cNvGraphicFramePr>
          <p:nvPr>
            <p:ph idx="1"/>
            <p:extLst/>
          </p:nvPr>
        </p:nvGraphicFramePr>
        <p:xfrm>
          <a:off x="1703512" y="1494147"/>
          <a:ext cx="8784976" cy="4820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2"/>
          <p:cNvSpPr txBox="1">
            <a:spLocks/>
          </p:cNvSpPr>
          <p:nvPr/>
        </p:nvSpPr>
        <p:spPr>
          <a:xfrm>
            <a:off x="2152650" y="4225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Change Package Format</a:t>
            </a:r>
          </a:p>
        </p:txBody>
      </p:sp>
    </p:spTree>
    <p:extLst>
      <p:ext uri="{BB962C8B-B14F-4D97-AF65-F5344CB8AC3E}">
        <p14:creationId xmlns:p14="http://schemas.microsoft.com/office/powerpoint/2010/main" val="351853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A56E-3BE3-4EC3-979D-92A9E6BEDD52}"/>
              </a:ext>
            </a:extLst>
          </p:cNvPr>
          <p:cNvSpPr>
            <a:spLocks noGrp="1"/>
          </p:cNvSpPr>
          <p:nvPr>
            <p:ph type="title"/>
          </p:nvPr>
        </p:nvSpPr>
        <p:spPr>
          <a:xfrm>
            <a:off x="1449420" y="671209"/>
            <a:ext cx="9293159" cy="610772"/>
          </a:xfrm>
        </p:spPr>
        <p:txBody>
          <a:bodyPr/>
          <a:lstStyle/>
          <a:p>
            <a:r>
              <a:rPr lang="en-US" sz="5400" dirty="0">
                <a:latin typeface="Calibri" panose="020F0502020204030204" pitchFamily="34" charset="0"/>
                <a:cs typeface="Calibri" panose="020F0502020204030204" pitchFamily="34" charset="0"/>
              </a:rPr>
              <a:t>Agenda</a:t>
            </a:r>
          </a:p>
        </p:txBody>
      </p:sp>
      <p:graphicFrame>
        <p:nvGraphicFramePr>
          <p:cNvPr id="8" name="Table 7">
            <a:extLst>
              <a:ext uri="{FF2B5EF4-FFF2-40B4-BE49-F238E27FC236}">
                <a16:creationId xmlns:a16="http://schemas.microsoft.com/office/drawing/2014/main" id="{D98F7C09-1041-4716-8A0B-3BACC75C82CE}"/>
              </a:ext>
            </a:extLst>
          </p:cNvPr>
          <p:cNvGraphicFramePr>
            <a:graphicFrameLocks noGrp="1"/>
          </p:cNvGraphicFramePr>
          <p:nvPr>
            <p:extLst>
              <p:ext uri="{D42A27DB-BD31-4B8C-83A1-F6EECF244321}">
                <p14:modId xmlns:p14="http://schemas.microsoft.com/office/powerpoint/2010/main" val="3071888171"/>
              </p:ext>
            </p:extLst>
          </p:nvPr>
        </p:nvGraphicFramePr>
        <p:xfrm>
          <a:off x="1449421" y="1679005"/>
          <a:ext cx="9562761" cy="3892438"/>
        </p:xfrm>
        <a:graphic>
          <a:graphicData uri="http://schemas.openxmlformats.org/drawingml/2006/table">
            <a:tbl>
              <a:tblPr firstRow="1" firstCol="1" lastRow="1" lastCol="1" bandRow="1" bandCol="1"/>
              <a:tblGrid>
                <a:gridCol w="1553655">
                  <a:extLst>
                    <a:ext uri="{9D8B030D-6E8A-4147-A177-3AD203B41FA5}">
                      <a16:colId xmlns:a16="http://schemas.microsoft.com/office/drawing/2014/main" val="448101219"/>
                    </a:ext>
                  </a:extLst>
                </a:gridCol>
                <a:gridCol w="4500528">
                  <a:extLst>
                    <a:ext uri="{9D8B030D-6E8A-4147-A177-3AD203B41FA5}">
                      <a16:colId xmlns:a16="http://schemas.microsoft.com/office/drawing/2014/main" val="4029910731"/>
                    </a:ext>
                  </a:extLst>
                </a:gridCol>
                <a:gridCol w="3508578">
                  <a:extLst>
                    <a:ext uri="{9D8B030D-6E8A-4147-A177-3AD203B41FA5}">
                      <a16:colId xmlns:a16="http://schemas.microsoft.com/office/drawing/2014/main" val="2606477593"/>
                    </a:ext>
                  </a:extLst>
                </a:gridCol>
              </a:tblGrid>
              <a:tr h="474865">
                <a:tc>
                  <a:txBody>
                    <a:bodyPr/>
                    <a:lstStyle/>
                    <a:p>
                      <a:pPr marL="0" marR="0">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Time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Topic</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Presenter</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546113509"/>
                  </a:ext>
                </a:extLst>
              </a:tr>
              <a:tr h="414232">
                <a:tc>
                  <a:txBody>
                    <a:bodyPr/>
                    <a:lstStyle/>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12:00 pm EDT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900" b="1" dirty="0">
                          <a:effectLst/>
                          <a:latin typeface="Calibri" panose="020F0502020204030204" pitchFamily="34" charset="0"/>
                          <a:ea typeface="Times New Roman" panose="02020603050405020304" pitchFamily="18" charset="0"/>
                          <a:cs typeface="Calibri" panose="020F0502020204030204" pitchFamily="34" charset="0"/>
                        </a:rPr>
                        <a:t>Welcome and Introductions</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900">
                          <a:effectLst/>
                          <a:latin typeface="Calibri" panose="020F0502020204030204" pitchFamily="34" charset="0"/>
                          <a:ea typeface="Times New Roman" panose="02020603050405020304" pitchFamily="18" charset="0"/>
                          <a:cs typeface="Calibri" panose="020F0502020204030204" pitchFamily="34" charset="0"/>
                        </a:rPr>
                        <a:t>Julie Mobayed, MPH, BSN,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721396"/>
                  </a:ext>
                </a:extLst>
              </a:tr>
              <a:tr h="368398">
                <a:tc>
                  <a:txBody>
                    <a:bodyPr/>
                    <a:lstStyle/>
                    <a:p>
                      <a:pPr marL="0" marR="0">
                        <a:lnSpc>
                          <a:spcPct val="100000"/>
                        </a:lnSpc>
                        <a:spcBef>
                          <a:spcPts val="0"/>
                        </a:spcBef>
                        <a:spcAft>
                          <a:spcPts val="0"/>
                        </a:spcAft>
                      </a:pPr>
                      <a:r>
                        <a:rPr lang="en-US" sz="190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0">
                        <a:lnSpc>
                          <a:spcPct val="100000"/>
                        </a:lnSpc>
                        <a:spcBef>
                          <a:spcPts val="0"/>
                        </a:spcBef>
                        <a:spcAft>
                          <a:spcPts val="0"/>
                        </a:spcAft>
                        <a:tabLst>
                          <a:tab pos="4229100" algn="l"/>
                        </a:tabLst>
                      </a:pPr>
                      <a:r>
                        <a:rPr lang="en-US" sz="1900" b="1" dirty="0">
                          <a:effectLst/>
                          <a:latin typeface="Calibri" panose="020F0502020204030204" pitchFamily="34" charset="0"/>
                          <a:ea typeface="Times New Roman" panose="02020603050405020304" pitchFamily="18" charset="0"/>
                          <a:cs typeface="Calibri" panose="020F0502020204030204" pitchFamily="34" charset="0"/>
                        </a:rPr>
                        <a:t>Spotlight: Cardiac Rehabilitation Best Practices</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3132098088"/>
                  </a:ext>
                </a:extLst>
              </a:tr>
              <a:tr h="905926">
                <a:tc>
                  <a:txBody>
                    <a:bodyPr/>
                    <a:lstStyle/>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12:05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tabLst>
                          <a:tab pos="4229100" algn="l"/>
                        </a:tabLst>
                      </a:pPr>
                      <a:r>
                        <a:rPr lang="en-US" sz="1900" dirty="0">
                          <a:effectLst/>
                          <a:latin typeface="Calibri" panose="020F0502020204030204" pitchFamily="34" charset="0"/>
                          <a:ea typeface="Calibri" panose="020F0502020204030204" pitchFamily="34" charset="0"/>
                          <a:cs typeface="Calibri" panose="020F0502020204030204" pitchFamily="34" charset="0"/>
                        </a:rPr>
                        <a:t>Getting to 70% Cardiac Rehabilitation Participation – How ACC’s Patient Navigator Program: Focus MI Hospitals Can Help</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Hilary K. Wall, MPH</a:t>
                      </a:r>
                    </a:p>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Centers for Disease Control and Prevention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030399"/>
                  </a:ext>
                </a:extLst>
              </a:tr>
              <a:tr h="368398">
                <a:tc>
                  <a:txBody>
                    <a:bodyPr/>
                    <a:lstStyle/>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12:25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tabLst>
                          <a:tab pos="4229100" algn="l"/>
                        </a:tabLst>
                      </a:pPr>
                      <a:r>
                        <a:rPr lang="en-US" sz="1900" b="1" dirty="0">
                          <a:effectLst/>
                          <a:latin typeface="Calibri" panose="020F0502020204030204" pitchFamily="34" charset="0"/>
                          <a:ea typeface="Times New Roman" panose="02020603050405020304" pitchFamily="18" charset="0"/>
                          <a:cs typeface="Calibri" panose="020F0502020204030204" pitchFamily="34" charset="0"/>
                        </a:rPr>
                        <a:t>Q&amp;A</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814535"/>
                  </a:ext>
                </a:extLst>
              </a:tr>
              <a:tr h="623823">
                <a:tc>
                  <a:txBody>
                    <a:bodyPr/>
                    <a:lstStyle/>
                    <a:p>
                      <a:pPr marL="0" marR="0">
                        <a:lnSpc>
                          <a:spcPct val="100000"/>
                        </a:lnSpc>
                        <a:spcBef>
                          <a:spcPts val="0"/>
                        </a:spcBef>
                        <a:spcAft>
                          <a:spcPts val="0"/>
                        </a:spcAft>
                      </a:pPr>
                      <a:r>
                        <a:rPr lang="en-US" sz="1900">
                          <a:effectLst/>
                          <a:latin typeface="Calibri" panose="020F0502020204030204" pitchFamily="34" charset="0"/>
                          <a:ea typeface="Times New Roman" panose="02020603050405020304" pitchFamily="18" charset="0"/>
                          <a:cs typeface="Calibri" panose="020F0502020204030204" pitchFamily="34" charset="0"/>
                        </a:rPr>
                        <a:t>12:35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tabLst>
                          <a:tab pos="4229100" algn="l"/>
                        </a:tabLst>
                      </a:pPr>
                      <a:r>
                        <a:rPr lang="en-US" sz="1900" dirty="0">
                          <a:effectLst/>
                          <a:latin typeface="Calibri" panose="020F0502020204030204" pitchFamily="34" charset="0"/>
                          <a:ea typeface="Calibri" panose="020F0502020204030204" pitchFamily="34" charset="0"/>
                          <a:cs typeface="Calibri" panose="020F0502020204030204" pitchFamily="34" charset="0"/>
                        </a:rPr>
                        <a:t>Improving Cardiac Rehabilitation Utilization at Lake Regional Health System</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Jennifer Newman, RN, BSN, </a:t>
                      </a:r>
                      <a:r>
                        <a:rPr lang="en-US" sz="1900" dirty="0" err="1">
                          <a:effectLst/>
                          <a:latin typeface="Calibri" panose="020F0502020204030204" pitchFamily="34" charset="0"/>
                          <a:ea typeface="Times New Roman" panose="02020603050405020304" pitchFamily="18" charset="0"/>
                          <a:cs typeface="Calibri" panose="020F0502020204030204" pitchFamily="34" charset="0"/>
                        </a:rPr>
                        <a:t>cPT</a:t>
                      </a:r>
                      <a:endParaRPr lang="en-US" sz="19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Lake Regional Health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434637"/>
                  </a:ext>
                </a:extLst>
              </a:tr>
              <a:tr h="368398">
                <a:tc>
                  <a:txBody>
                    <a:bodyPr/>
                    <a:lstStyle/>
                    <a:p>
                      <a:pPr marL="0" marR="0">
                        <a:lnSpc>
                          <a:spcPct val="100000"/>
                        </a:lnSpc>
                        <a:spcBef>
                          <a:spcPts val="0"/>
                        </a:spcBef>
                        <a:spcAft>
                          <a:spcPts val="0"/>
                        </a:spcAft>
                      </a:pPr>
                      <a:r>
                        <a:rPr lang="en-US" sz="1900">
                          <a:effectLst/>
                          <a:latin typeface="Calibri" panose="020F0502020204030204" pitchFamily="34" charset="0"/>
                          <a:ea typeface="Times New Roman" panose="02020603050405020304" pitchFamily="18" charset="0"/>
                          <a:cs typeface="Calibri" panose="020F0502020204030204" pitchFamily="34" charset="0"/>
                        </a:rPr>
                        <a:t>12:50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900" b="1">
                          <a:effectLst/>
                          <a:latin typeface="Calibri" panose="020F0502020204030204" pitchFamily="34" charset="0"/>
                          <a:ea typeface="Times New Roman" panose="02020603050405020304" pitchFamily="18" charset="0"/>
                          <a:cs typeface="Calibri" panose="020F0502020204030204" pitchFamily="34" charset="0"/>
                        </a:rPr>
                        <a:t>Q&amp;A</a:t>
                      </a:r>
                      <a:endParaRPr lang="en-US" sz="19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72849"/>
                  </a:ext>
                </a:extLst>
              </a:tr>
              <a:tr h="368398">
                <a:tc>
                  <a:txBody>
                    <a:bodyPr/>
                    <a:lstStyle/>
                    <a:p>
                      <a:pPr marL="0" marR="0">
                        <a:lnSpc>
                          <a:spcPct val="100000"/>
                        </a:lnSpc>
                        <a:spcBef>
                          <a:spcPts val="0"/>
                        </a:spcBef>
                        <a:spcAft>
                          <a:spcPts val="0"/>
                        </a:spcAft>
                      </a:pPr>
                      <a:r>
                        <a:rPr lang="en-US" sz="1900">
                          <a:effectLst/>
                          <a:latin typeface="Calibri" panose="020F0502020204030204" pitchFamily="34" charset="0"/>
                          <a:ea typeface="Times New Roman" panose="02020603050405020304" pitchFamily="18" charset="0"/>
                          <a:cs typeface="Calibri" panose="020F0502020204030204" pitchFamily="34" charset="0"/>
                        </a:rPr>
                        <a:t>12:55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900" b="1">
                          <a:effectLst/>
                          <a:latin typeface="Calibri" panose="020F0502020204030204" pitchFamily="34" charset="0"/>
                          <a:ea typeface="Times New Roman" panose="02020603050405020304" pitchFamily="18" charset="0"/>
                          <a:cs typeface="Calibri" panose="020F0502020204030204" pitchFamily="34" charset="0"/>
                        </a:rPr>
                        <a:t>Wrap-up and Next Steps</a:t>
                      </a:r>
                      <a:endParaRPr lang="en-US" sz="19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900" dirty="0">
                          <a:effectLst/>
                          <a:latin typeface="Calibri" panose="020F0502020204030204" pitchFamily="34" charset="0"/>
                          <a:ea typeface="Times New Roman" panose="02020603050405020304" pitchFamily="18" charset="0"/>
                          <a:cs typeface="Calibri" panose="020F0502020204030204" pitchFamily="34" charset="0"/>
                        </a:rPr>
                        <a:t>Julie Mobayed, MPH, BSN,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836845"/>
                  </a:ext>
                </a:extLst>
              </a:tr>
            </a:tbl>
          </a:graphicData>
        </a:graphic>
      </p:graphicFrame>
    </p:spTree>
    <p:extLst>
      <p:ext uri="{BB962C8B-B14F-4D97-AF65-F5344CB8AC3E}">
        <p14:creationId xmlns:p14="http://schemas.microsoft.com/office/powerpoint/2010/main" val="1534232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514350" indent="-514350">
              <a:buClrTx/>
              <a:buFont typeface="+mj-lt"/>
              <a:buAutoNum type="arabicParenR"/>
            </a:pPr>
            <a:r>
              <a:rPr lang="en-US" dirty="0"/>
              <a:t>AACVPR Strategies</a:t>
            </a:r>
          </a:p>
          <a:p>
            <a:pPr marL="514350" indent="-514350">
              <a:buClrTx/>
              <a:buFont typeface="+mj-lt"/>
              <a:buAutoNum type="arabicParenR"/>
            </a:pPr>
            <a:r>
              <a:rPr lang="en-US" dirty="0"/>
              <a:t>Case studies </a:t>
            </a:r>
          </a:p>
          <a:p>
            <a:pPr marL="514350" indent="-514350">
              <a:buClrTx/>
              <a:buFont typeface="+mj-lt"/>
              <a:buAutoNum type="arabicParenR"/>
            </a:pPr>
            <a:r>
              <a:rPr lang="en-US" dirty="0"/>
              <a:t>Program-specific tools </a:t>
            </a:r>
          </a:p>
          <a:p>
            <a:pPr marL="514350" indent="-514350">
              <a:buClrTx/>
              <a:buFont typeface="+mj-lt"/>
              <a:buAutoNum type="arabicParenR"/>
            </a:pPr>
            <a:r>
              <a:rPr lang="en-US" dirty="0"/>
              <a:t>Organization-specific tools </a:t>
            </a:r>
          </a:p>
          <a:p>
            <a:pPr lvl="1">
              <a:buClrTx/>
            </a:pPr>
            <a:r>
              <a:rPr lang="en-US" dirty="0"/>
              <a:t>CDC, AHA, ACC</a:t>
            </a:r>
          </a:p>
        </p:txBody>
      </p:sp>
      <p:sp>
        <p:nvSpPr>
          <p:cNvPr id="4" name="Title 3"/>
          <p:cNvSpPr>
            <a:spLocks noGrp="1"/>
          </p:cNvSpPr>
          <p:nvPr>
            <p:ph type="title"/>
          </p:nvPr>
        </p:nvSpPr>
        <p:spPr>
          <a:xfrm>
            <a:off x="2152650" y="24064"/>
            <a:ext cx="7886700" cy="1316736"/>
          </a:xfrm>
        </p:spPr>
        <p:txBody>
          <a:bodyPr>
            <a:normAutofit/>
          </a:bodyPr>
          <a:lstStyle/>
          <a:p>
            <a:r>
              <a:rPr lang="en-US" sz="4000" b="1" dirty="0"/>
              <a:t>Tools and Resources</a:t>
            </a:r>
          </a:p>
        </p:txBody>
      </p:sp>
    </p:spTree>
    <p:extLst>
      <p:ext uri="{BB962C8B-B14F-4D97-AF65-F5344CB8AC3E}">
        <p14:creationId xmlns:p14="http://schemas.microsoft.com/office/powerpoint/2010/main" val="374766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774110"/>
            <a:ext cx="6064250" cy="4351338"/>
          </a:xfrm>
        </p:spPr>
        <p:txBody>
          <a:bodyPr>
            <a:normAutofit/>
          </a:bodyPr>
          <a:lstStyle/>
          <a:p>
            <a:pPr marL="514350" indent="-514350">
              <a:buFont typeface="+mj-lt"/>
              <a:buAutoNum type="arabicParenR"/>
            </a:pPr>
            <a:r>
              <a:rPr lang="en-US" dirty="0">
                <a:latin typeface="Arial" panose="020B0604020202020204" pitchFamily="34" charset="0"/>
                <a:cs typeface="Arial" panose="020B0604020202020204" pitchFamily="34" charset="0"/>
              </a:rPr>
              <a:t>Systems change</a:t>
            </a:r>
          </a:p>
          <a:p>
            <a:pPr marL="514350" indent="-514350">
              <a:buFont typeface="+mj-lt"/>
              <a:buAutoNum type="arabicParenR"/>
            </a:pPr>
            <a:r>
              <a:rPr lang="en-US" dirty="0">
                <a:latin typeface="Arial" panose="020B0604020202020204" pitchFamily="34" charset="0"/>
                <a:cs typeface="Arial" panose="020B0604020202020204" pitchFamily="34" charset="0"/>
              </a:rPr>
              <a:t>Referrals</a:t>
            </a:r>
          </a:p>
          <a:p>
            <a:pPr marL="514350" indent="-514350">
              <a:buFont typeface="+mj-lt"/>
              <a:buAutoNum type="arabicParenR"/>
            </a:pPr>
            <a:r>
              <a:rPr lang="en-US" dirty="0">
                <a:latin typeface="Arial" panose="020B0604020202020204" pitchFamily="34" charset="0"/>
                <a:cs typeface="Arial" panose="020B0604020202020204" pitchFamily="34" charset="0"/>
              </a:rPr>
              <a:t>Enrollment and participation </a:t>
            </a:r>
          </a:p>
          <a:p>
            <a:pPr marL="514350" indent="-514350">
              <a:buFont typeface="+mj-lt"/>
              <a:buAutoNum type="arabicParenR"/>
            </a:pPr>
            <a:r>
              <a:rPr lang="en-US" dirty="0">
                <a:latin typeface="Arial" panose="020B0604020202020204" pitchFamily="34" charset="0"/>
                <a:cs typeface="Arial" panose="020B0604020202020204" pitchFamily="34" charset="0"/>
              </a:rPr>
              <a:t>Adherence </a:t>
            </a: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Cardiac Rehabilitation Change Package Focus Areas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29" y="3949779"/>
            <a:ext cx="7671343" cy="1842966"/>
          </a:xfrm>
          <a:prstGeom prst="rect">
            <a:avLst/>
          </a:prstGeom>
        </p:spPr>
      </p:pic>
    </p:spTree>
    <p:extLst>
      <p:ext uri="{BB962C8B-B14F-4D97-AF65-F5344CB8AC3E}">
        <p14:creationId xmlns:p14="http://schemas.microsoft.com/office/powerpoint/2010/main" val="137022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1" y="1774110"/>
            <a:ext cx="7411379" cy="4351338"/>
          </a:xfrm>
        </p:spPr>
        <p:txBody>
          <a:bodyPr>
            <a:normAutofit/>
          </a:bodyPr>
          <a:lstStyle/>
          <a:p>
            <a:pPr marL="0" indent="0">
              <a:buNone/>
            </a:pPr>
            <a:r>
              <a:rPr lang="en-US" b="1" dirty="0">
                <a:latin typeface="Arial" panose="020B0604020202020204" pitchFamily="34" charset="0"/>
                <a:cs typeface="Arial" panose="020B0604020202020204" pitchFamily="34" charset="0"/>
              </a:rPr>
              <a:t>Change Concepts: </a:t>
            </a:r>
          </a:p>
          <a:p>
            <a:r>
              <a:rPr lang="en-US" dirty="0">
                <a:latin typeface="Arial" panose="020B0604020202020204" pitchFamily="34" charset="0"/>
                <a:cs typeface="Arial" panose="020B0604020202020204" pitchFamily="34" charset="0"/>
              </a:rPr>
              <a:t>Incorporate referral to CR into hospital standardized processes of care for eligible patients </a:t>
            </a:r>
          </a:p>
          <a:p>
            <a:r>
              <a:rPr lang="en-US" dirty="0">
                <a:latin typeface="Arial" panose="020B0604020202020204" pitchFamily="34" charset="0"/>
                <a:cs typeface="Arial" panose="020B0604020202020204" pitchFamily="34" charset="0"/>
              </a:rPr>
              <a:t>Standardize the CR referral process</a:t>
            </a:r>
          </a:p>
          <a:p>
            <a:r>
              <a:rPr lang="en-US" dirty="0">
                <a:latin typeface="Arial" panose="020B0604020202020204" pitchFamily="34" charset="0"/>
                <a:cs typeface="Arial" panose="020B0604020202020204" pitchFamily="34" charset="0"/>
              </a:rPr>
              <a:t>Use data to drive improvement in referrals to CR</a:t>
            </a: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Referrals</a:t>
            </a:r>
          </a:p>
        </p:txBody>
      </p:sp>
    </p:spTree>
    <p:extLst>
      <p:ext uri="{BB962C8B-B14F-4D97-AF65-F5344CB8AC3E}">
        <p14:creationId xmlns:p14="http://schemas.microsoft.com/office/powerpoint/2010/main" val="394360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70201" y="1408671"/>
            <a:ext cx="7583338" cy="379414"/>
          </a:xfrm>
          <a:solidFill>
            <a:srgbClr val="517737"/>
          </a:solidFill>
          <a:ln>
            <a:solidFill>
              <a:schemeClr val="tx1"/>
            </a:solidFill>
          </a:ln>
        </p:spPr>
        <p:txBody>
          <a:bodyPr>
            <a:normAutofit/>
          </a:bodyPr>
          <a:lstStyle/>
          <a:p>
            <a:pPr marL="0" indent="0" algn="ctr">
              <a:buNone/>
            </a:pPr>
            <a:r>
              <a:rPr lang="en-US" sz="2000" b="1" dirty="0">
                <a:solidFill>
                  <a:schemeClr val="bg1"/>
                </a:solidFill>
                <a:latin typeface="Arial" panose="020B0604020202020204" pitchFamily="34" charset="0"/>
                <a:cs typeface="Arial" panose="020B0604020202020204" pitchFamily="34" charset="0"/>
              </a:rPr>
              <a:t>Use Data to Drive Improvement in Referrals to CR </a:t>
            </a:r>
          </a:p>
        </p:txBody>
      </p:sp>
      <p:sp>
        <p:nvSpPr>
          <p:cNvPr id="7" name="TextBox 6"/>
          <p:cNvSpPr txBox="1"/>
          <p:nvPr/>
        </p:nvSpPr>
        <p:spPr>
          <a:xfrm>
            <a:off x="2870201" y="2158306"/>
            <a:ext cx="2382324" cy="923330"/>
          </a:xfrm>
          <a:prstGeom prst="rect">
            <a:avLst/>
          </a:prstGeom>
          <a:solidFill>
            <a:schemeClr val="bg1">
              <a:lumMod val="75000"/>
            </a:schemeClr>
          </a:solidFill>
          <a:ln>
            <a:solidFill>
              <a:schemeClr val="tx1"/>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1. Determine inpatient referral metrics to CR </a:t>
            </a:r>
          </a:p>
        </p:txBody>
      </p:sp>
      <p:sp>
        <p:nvSpPr>
          <p:cNvPr id="8" name="TextBox 7"/>
          <p:cNvSpPr txBox="1"/>
          <p:nvPr/>
        </p:nvSpPr>
        <p:spPr>
          <a:xfrm>
            <a:off x="5357128" y="2158306"/>
            <a:ext cx="2314197" cy="923330"/>
          </a:xfrm>
          <a:prstGeom prst="rect">
            <a:avLst/>
          </a:prstGeom>
          <a:solidFill>
            <a:schemeClr val="bg1">
              <a:lumMod val="75000"/>
            </a:schemeClr>
          </a:solidFill>
          <a:ln>
            <a:solidFill>
              <a:schemeClr val="tx1"/>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2. Determine outpatient referral metrics to CR </a:t>
            </a:r>
            <a:endParaRPr lang="en-US" b="1" dirty="0">
              <a:solidFill>
                <a:prstClr val="black"/>
              </a:solidFill>
              <a:latin typeface="Calibri" panose="020F0502020204030204"/>
            </a:endParaRPr>
          </a:p>
        </p:txBody>
      </p:sp>
      <p:sp>
        <p:nvSpPr>
          <p:cNvPr id="12" name="TextBox 11"/>
          <p:cNvSpPr txBox="1"/>
          <p:nvPr/>
        </p:nvSpPr>
        <p:spPr>
          <a:xfrm>
            <a:off x="1677069" y="1275214"/>
            <a:ext cx="1440160" cy="646331"/>
          </a:xfrm>
          <a:prstGeom prst="rect">
            <a:avLst/>
          </a:prstGeom>
          <a:noFill/>
        </p:spPr>
        <p:txBody>
          <a:bodyPr wrap="square" rtlCol="0">
            <a:spAutoFit/>
          </a:bodyPr>
          <a:lstStyle/>
          <a:p>
            <a:pPr defTabSz="914400"/>
            <a:r>
              <a:rPr lang="en-US" b="1" dirty="0">
                <a:solidFill>
                  <a:prstClr val="black"/>
                </a:solidFill>
                <a:latin typeface="Arial" panose="020B0604020202020204" pitchFamily="34" charset="0"/>
                <a:cs typeface="Arial" panose="020B0604020202020204" pitchFamily="34" charset="0"/>
              </a:rPr>
              <a:t>Change Concept</a:t>
            </a:r>
          </a:p>
        </p:txBody>
      </p:sp>
      <p:sp>
        <p:nvSpPr>
          <p:cNvPr id="13" name="TextBox 12"/>
          <p:cNvSpPr txBox="1"/>
          <p:nvPr/>
        </p:nvSpPr>
        <p:spPr>
          <a:xfrm>
            <a:off x="1677069" y="2882432"/>
            <a:ext cx="1440160" cy="646331"/>
          </a:xfrm>
          <a:prstGeom prst="rect">
            <a:avLst/>
          </a:prstGeom>
          <a:noFill/>
        </p:spPr>
        <p:txBody>
          <a:bodyPr wrap="square" rtlCol="0">
            <a:spAutoFit/>
          </a:bodyPr>
          <a:lstStyle/>
          <a:p>
            <a:pPr defTabSz="914400"/>
            <a:r>
              <a:rPr lang="en-US" b="1" dirty="0">
                <a:solidFill>
                  <a:prstClr val="black"/>
                </a:solidFill>
                <a:latin typeface="Arial" panose="020B0604020202020204" pitchFamily="34" charset="0"/>
                <a:cs typeface="Arial" panose="020B0604020202020204" pitchFamily="34" charset="0"/>
              </a:rPr>
              <a:t>Change Ideas</a:t>
            </a:r>
          </a:p>
        </p:txBody>
      </p:sp>
      <p:sp>
        <p:nvSpPr>
          <p:cNvPr id="14" name="TextBox 13"/>
          <p:cNvSpPr txBox="1"/>
          <p:nvPr/>
        </p:nvSpPr>
        <p:spPr>
          <a:xfrm>
            <a:off x="1677069" y="5060714"/>
            <a:ext cx="1440160" cy="646331"/>
          </a:xfrm>
          <a:prstGeom prst="rect">
            <a:avLst/>
          </a:prstGeom>
          <a:noFill/>
        </p:spPr>
        <p:txBody>
          <a:bodyPr wrap="square" rtlCol="0">
            <a:spAutoFit/>
          </a:bodyPr>
          <a:lstStyle/>
          <a:p>
            <a:pPr defTabSz="914400"/>
            <a:r>
              <a:rPr lang="en-US" b="1" dirty="0">
                <a:solidFill>
                  <a:prstClr val="black"/>
                </a:solidFill>
                <a:latin typeface="Arial" panose="020B0604020202020204" pitchFamily="34" charset="0"/>
                <a:cs typeface="Arial" panose="020B0604020202020204" pitchFamily="34" charset="0"/>
              </a:rPr>
              <a:t>Tools &amp; Resources</a:t>
            </a:r>
          </a:p>
        </p:txBody>
      </p:sp>
      <p:sp>
        <p:nvSpPr>
          <p:cNvPr id="15" name="Down Arrow 14"/>
          <p:cNvSpPr/>
          <p:nvPr/>
        </p:nvSpPr>
        <p:spPr>
          <a:xfrm>
            <a:off x="4184814" y="1790694"/>
            <a:ext cx="274891" cy="367612"/>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6" name="Down Arrow 15"/>
          <p:cNvSpPr/>
          <p:nvPr/>
        </p:nvSpPr>
        <p:spPr>
          <a:xfrm>
            <a:off x="6514226" y="1790694"/>
            <a:ext cx="255542" cy="357921"/>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7" name="Right Brace 16"/>
          <p:cNvSpPr/>
          <p:nvPr/>
        </p:nvSpPr>
        <p:spPr>
          <a:xfrm rot="16200000">
            <a:off x="6485417" y="1273663"/>
            <a:ext cx="360529" cy="7575718"/>
          </a:xfrm>
          <a:prstGeom prst="rightBrace">
            <a:avLst>
              <a:gd name="adj1" fmla="val 8333"/>
              <a:gd name="adj2" fmla="val 48290"/>
            </a:avLst>
          </a:prstGeom>
        </p:spPr>
        <p:style>
          <a:lnRef idx="3">
            <a:schemeClr val="dk1"/>
          </a:lnRef>
          <a:fillRef idx="0">
            <a:schemeClr val="dk1"/>
          </a:fillRef>
          <a:effectRef idx="2">
            <a:schemeClr val="dk1"/>
          </a:effectRef>
          <a:fontRef idx="minor">
            <a:schemeClr val="tx1"/>
          </a:fontRef>
        </p:style>
        <p:txBody>
          <a:bodyPr rtlCol="0" anchor="ctr"/>
          <a:lstStyle/>
          <a:p>
            <a:pPr algn="ctr" defTabSz="914400"/>
            <a:endParaRPr lang="en-US">
              <a:solidFill>
                <a:prstClr val="black"/>
              </a:solidFill>
              <a:latin typeface="Calibri" panose="020F0502020204030204"/>
            </a:endParaRPr>
          </a:p>
        </p:txBody>
      </p:sp>
      <p:sp>
        <p:nvSpPr>
          <p:cNvPr id="20" name="TextBox 19"/>
          <p:cNvSpPr txBox="1"/>
          <p:nvPr/>
        </p:nvSpPr>
        <p:spPr>
          <a:xfrm>
            <a:off x="7775926" y="2158307"/>
            <a:ext cx="2701324" cy="1200329"/>
          </a:xfrm>
          <a:prstGeom prst="rect">
            <a:avLst/>
          </a:prstGeom>
          <a:solidFill>
            <a:schemeClr val="bg1">
              <a:lumMod val="75000"/>
            </a:schemeClr>
          </a:solidFill>
          <a:ln>
            <a:solidFill>
              <a:schemeClr val="tx1"/>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3. Use CR referral performance measures in a quality improvement system </a:t>
            </a:r>
            <a:endParaRPr lang="en-US" b="1" dirty="0">
              <a:solidFill>
                <a:prstClr val="black"/>
              </a:solidFill>
              <a:latin typeface="Calibri" panose="020F0502020204030204"/>
            </a:endParaRPr>
          </a:p>
        </p:txBody>
      </p:sp>
      <p:sp>
        <p:nvSpPr>
          <p:cNvPr id="21" name="Down Arrow 20"/>
          <p:cNvSpPr/>
          <p:nvPr/>
        </p:nvSpPr>
        <p:spPr>
          <a:xfrm>
            <a:off x="9067211" y="1802713"/>
            <a:ext cx="225958" cy="355593"/>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26"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Referrals</a:t>
            </a:r>
            <a:endParaRPr lang="en-US" b="1" dirty="0">
              <a:solidFill>
                <a:prstClr val="white"/>
              </a:solidFill>
              <a:latin typeface="Arial" panose="020B0604020202020204" pitchFamily="34" charset="0"/>
              <a:cs typeface="Arial" panose="020B0604020202020204" pitchFamily="34" charset="0"/>
            </a:endParaRPr>
          </a:p>
        </p:txBody>
      </p:sp>
      <p:sp>
        <p:nvSpPr>
          <p:cNvPr id="19" name="TextBox 18"/>
          <p:cNvSpPr txBox="1"/>
          <p:nvPr/>
        </p:nvSpPr>
        <p:spPr>
          <a:xfrm>
            <a:off x="2870201" y="3186087"/>
            <a:ext cx="2382324" cy="1477328"/>
          </a:xfrm>
          <a:prstGeom prst="rect">
            <a:avLst/>
          </a:prstGeom>
          <a:solidFill>
            <a:schemeClr val="bg1">
              <a:lumMod val="75000"/>
            </a:schemeClr>
          </a:solidFill>
          <a:ln>
            <a:solidFill>
              <a:schemeClr val="tx1"/>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4. Regularly provide a dashboard with CR referral metrics, goals, and performance</a:t>
            </a:r>
          </a:p>
        </p:txBody>
      </p:sp>
      <p:sp>
        <p:nvSpPr>
          <p:cNvPr id="22" name="TextBox 21"/>
          <p:cNvSpPr txBox="1"/>
          <p:nvPr/>
        </p:nvSpPr>
        <p:spPr>
          <a:xfrm>
            <a:off x="5357127" y="3186727"/>
            <a:ext cx="2314197" cy="1754326"/>
          </a:xfrm>
          <a:prstGeom prst="rect">
            <a:avLst/>
          </a:prstGeom>
          <a:solidFill>
            <a:schemeClr val="bg1">
              <a:lumMod val="75000"/>
            </a:schemeClr>
          </a:solidFill>
          <a:ln w="38100">
            <a:solidFill>
              <a:schemeClr val="tx1"/>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5. Implement a CR Registry to identify, track, and manage patients who are referred to a CR program</a:t>
            </a:r>
          </a:p>
        </p:txBody>
      </p:sp>
      <p:sp>
        <p:nvSpPr>
          <p:cNvPr id="27" name="TextBox 26"/>
          <p:cNvSpPr txBox="1"/>
          <p:nvPr/>
        </p:nvSpPr>
        <p:spPr>
          <a:xfrm>
            <a:off x="7775926" y="3428306"/>
            <a:ext cx="2701324" cy="1200329"/>
          </a:xfrm>
          <a:prstGeom prst="rect">
            <a:avLst/>
          </a:prstGeom>
          <a:solidFill>
            <a:schemeClr val="bg1">
              <a:lumMod val="75000"/>
            </a:schemeClr>
          </a:solidFill>
          <a:ln>
            <a:solidFill>
              <a:schemeClr val="tx1"/>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6. Identify patients who had a cardiac event without a referral to a CR program</a:t>
            </a:r>
            <a:endParaRPr lang="en-US" b="1" dirty="0">
              <a:solidFill>
                <a:prstClr val="black"/>
              </a:solidFill>
              <a:latin typeface="Calibri" panose="020F0502020204030204"/>
            </a:endParaRPr>
          </a:p>
        </p:txBody>
      </p:sp>
      <p:pic>
        <p:nvPicPr>
          <p:cNvPr id="4" name="Picture 3"/>
          <p:cNvPicPr>
            <a:picLocks noChangeAspect="1"/>
          </p:cNvPicPr>
          <p:nvPr/>
        </p:nvPicPr>
        <p:blipFill>
          <a:blip r:embed="rId3"/>
          <a:stretch>
            <a:fillRect/>
          </a:stretch>
        </p:blipFill>
        <p:spPr>
          <a:xfrm>
            <a:off x="3920016" y="5251478"/>
            <a:ext cx="2874221" cy="1308936"/>
          </a:xfrm>
          <a:prstGeom prst="rect">
            <a:avLst/>
          </a:prstGeom>
        </p:spPr>
      </p:pic>
      <p:pic>
        <p:nvPicPr>
          <p:cNvPr id="5" name="Picture 4"/>
          <p:cNvPicPr>
            <a:picLocks noChangeAspect="1"/>
          </p:cNvPicPr>
          <p:nvPr/>
        </p:nvPicPr>
        <p:blipFill>
          <a:blip r:embed="rId4"/>
          <a:stretch>
            <a:fillRect/>
          </a:stretch>
        </p:blipFill>
        <p:spPr>
          <a:xfrm>
            <a:off x="4762659" y="5193677"/>
            <a:ext cx="2908664" cy="1285955"/>
          </a:xfrm>
          <a:prstGeom prst="rect">
            <a:avLst/>
          </a:prstGeom>
        </p:spPr>
      </p:pic>
      <p:pic>
        <p:nvPicPr>
          <p:cNvPr id="9" name="Picture 8"/>
          <p:cNvPicPr>
            <a:picLocks noChangeAspect="1"/>
          </p:cNvPicPr>
          <p:nvPr/>
        </p:nvPicPr>
        <p:blipFill>
          <a:blip r:embed="rId5"/>
          <a:stretch>
            <a:fillRect/>
          </a:stretch>
        </p:blipFill>
        <p:spPr>
          <a:xfrm>
            <a:off x="5850466" y="5565710"/>
            <a:ext cx="2334878" cy="1218197"/>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2044" y="5130535"/>
            <a:ext cx="2030693" cy="1550823"/>
          </a:xfrm>
          <a:prstGeom prst="rect">
            <a:avLst/>
          </a:prstGeom>
          <a:ln>
            <a:solidFill>
              <a:schemeClr val="tx1"/>
            </a:solidFill>
          </a:ln>
        </p:spPr>
      </p:pic>
      <p:sp>
        <p:nvSpPr>
          <p:cNvPr id="18" name="Down Arrow 17"/>
          <p:cNvSpPr/>
          <p:nvPr/>
        </p:nvSpPr>
        <p:spPr>
          <a:xfrm>
            <a:off x="7213468" y="4664479"/>
            <a:ext cx="254132" cy="350135"/>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Tree>
    <p:extLst>
      <p:ext uri="{BB962C8B-B14F-4D97-AF65-F5344CB8AC3E}">
        <p14:creationId xmlns:p14="http://schemas.microsoft.com/office/powerpoint/2010/main" val="20670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4" grpId="0"/>
      <p:bldP spid="15" grpId="0" animBg="1"/>
      <p:bldP spid="16" grpId="0" animBg="1"/>
      <p:bldP spid="17" grpId="0" animBg="1"/>
      <p:bldP spid="20" grpId="0" animBg="1"/>
      <p:bldP spid="21" grpId="0" animBg="1"/>
      <p:bldP spid="19" grpId="0" animBg="1"/>
      <p:bldP spid="22" grpId="0" animBg="1"/>
      <p:bldP spid="2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774110"/>
            <a:ext cx="7886700" cy="4351338"/>
          </a:xfrm>
        </p:spPr>
        <p:txBody>
          <a:bodyPr>
            <a:normAutofit/>
          </a:bodyPr>
          <a:lstStyle/>
          <a:p>
            <a:pPr marL="0" indent="0">
              <a:buNone/>
            </a:pPr>
            <a:r>
              <a:rPr lang="en-US" b="1" dirty="0">
                <a:latin typeface="Arial" panose="020B0604020202020204" pitchFamily="34" charset="0"/>
                <a:cs typeface="Arial" panose="020B0604020202020204" pitchFamily="34" charset="0"/>
              </a:rPr>
              <a:t>Change Concepts: </a:t>
            </a:r>
          </a:p>
          <a:p>
            <a:r>
              <a:rPr lang="en-US" dirty="0">
                <a:latin typeface="Arial" panose="020B0604020202020204" pitchFamily="34" charset="0"/>
                <a:cs typeface="Arial" panose="020B0604020202020204" pitchFamily="34" charset="0"/>
              </a:rPr>
              <a:t>Identify populations at risk for low engagement </a:t>
            </a:r>
          </a:p>
          <a:p>
            <a:r>
              <a:rPr lang="en-US" dirty="0">
                <a:latin typeface="Arial" panose="020B0604020202020204" pitchFamily="34" charset="0"/>
                <a:cs typeface="Arial" panose="020B0604020202020204" pitchFamily="34" charset="0"/>
              </a:rPr>
              <a:t>Improve patient engagement</a:t>
            </a: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Adherence</a:t>
            </a:r>
          </a:p>
        </p:txBody>
      </p:sp>
    </p:spTree>
    <p:extLst>
      <p:ext uri="{BB962C8B-B14F-4D97-AF65-F5344CB8AC3E}">
        <p14:creationId xmlns:p14="http://schemas.microsoft.com/office/powerpoint/2010/main" val="929044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70201" y="1408671"/>
            <a:ext cx="7583338" cy="379414"/>
          </a:xfrm>
          <a:solidFill>
            <a:srgbClr val="19458C"/>
          </a:solidFill>
          <a:ln>
            <a:solidFill>
              <a:schemeClr val="tx1"/>
            </a:solidFill>
          </a:ln>
        </p:spPr>
        <p:txBody>
          <a:bodyPr>
            <a:normAutofit/>
          </a:bodyPr>
          <a:lstStyle/>
          <a:p>
            <a:pPr marL="0" lvl="1" indent="0" algn="ctr">
              <a:buNone/>
            </a:pPr>
            <a:r>
              <a:rPr lang="en-US" sz="2000" b="1" dirty="0">
                <a:solidFill>
                  <a:schemeClr val="bg1"/>
                </a:solidFill>
                <a:latin typeface="Arial" panose="020B0604020202020204" pitchFamily="34" charset="0"/>
                <a:cs typeface="Arial" panose="020B0604020202020204" pitchFamily="34" charset="0"/>
              </a:rPr>
              <a:t>Improve Patient Engagement</a:t>
            </a:r>
          </a:p>
          <a:p>
            <a:endParaRPr lang="en-US" b="1" dirty="0">
              <a:solidFill>
                <a:schemeClr val="bg1"/>
              </a:solidFill>
            </a:endParaRPr>
          </a:p>
        </p:txBody>
      </p:sp>
      <p:sp>
        <p:nvSpPr>
          <p:cNvPr id="7" name="TextBox 6"/>
          <p:cNvSpPr txBox="1"/>
          <p:nvPr/>
        </p:nvSpPr>
        <p:spPr>
          <a:xfrm>
            <a:off x="2870201" y="2158305"/>
            <a:ext cx="2557505" cy="1477328"/>
          </a:xfrm>
          <a:prstGeom prst="rect">
            <a:avLst/>
          </a:prstGeom>
          <a:solidFill>
            <a:schemeClr val="bg1">
              <a:lumMod val="75000"/>
            </a:schemeClr>
          </a:solidFill>
          <a:ln>
            <a:solidFill>
              <a:schemeClr val="tx1"/>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1. Incorporate motivational and financial incentives for meeting goals for session attendance</a:t>
            </a:r>
          </a:p>
        </p:txBody>
      </p:sp>
      <p:sp>
        <p:nvSpPr>
          <p:cNvPr id="8" name="TextBox 7"/>
          <p:cNvSpPr txBox="1"/>
          <p:nvPr/>
        </p:nvSpPr>
        <p:spPr>
          <a:xfrm>
            <a:off x="5510634" y="2158305"/>
            <a:ext cx="1983473" cy="923330"/>
          </a:xfrm>
          <a:prstGeom prst="rect">
            <a:avLst/>
          </a:prstGeom>
          <a:solidFill>
            <a:schemeClr val="bg1">
              <a:lumMod val="75000"/>
            </a:schemeClr>
          </a:solidFill>
          <a:ln>
            <a:solidFill>
              <a:schemeClr val="tx1"/>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2. Automate reminders and communication </a:t>
            </a:r>
            <a:endParaRPr lang="en-US" b="1" dirty="0">
              <a:solidFill>
                <a:prstClr val="black"/>
              </a:solidFill>
              <a:latin typeface="Calibri" panose="020F0502020204030204"/>
            </a:endParaRPr>
          </a:p>
        </p:txBody>
      </p:sp>
      <p:sp>
        <p:nvSpPr>
          <p:cNvPr id="12" name="TextBox 11"/>
          <p:cNvSpPr txBox="1"/>
          <p:nvPr/>
        </p:nvSpPr>
        <p:spPr>
          <a:xfrm>
            <a:off x="1677069" y="1304726"/>
            <a:ext cx="1440160" cy="646331"/>
          </a:xfrm>
          <a:prstGeom prst="rect">
            <a:avLst/>
          </a:prstGeom>
          <a:noFill/>
        </p:spPr>
        <p:txBody>
          <a:bodyPr wrap="square" rtlCol="0">
            <a:spAutoFit/>
          </a:bodyPr>
          <a:lstStyle/>
          <a:p>
            <a:pPr defTabSz="914400"/>
            <a:r>
              <a:rPr lang="en-US" b="1" dirty="0">
                <a:solidFill>
                  <a:prstClr val="black"/>
                </a:solidFill>
                <a:latin typeface="Arial" panose="020B0604020202020204" pitchFamily="34" charset="0"/>
                <a:cs typeface="Arial" panose="020B0604020202020204" pitchFamily="34" charset="0"/>
              </a:rPr>
              <a:t>Change Concept</a:t>
            </a:r>
          </a:p>
        </p:txBody>
      </p:sp>
      <p:sp>
        <p:nvSpPr>
          <p:cNvPr id="13" name="TextBox 12"/>
          <p:cNvSpPr txBox="1"/>
          <p:nvPr/>
        </p:nvSpPr>
        <p:spPr>
          <a:xfrm>
            <a:off x="1677069" y="2450632"/>
            <a:ext cx="1440160" cy="646331"/>
          </a:xfrm>
          <a:prstGeom prst="rect">
            <a:avLst/>
          </a:prstGeom>
          <a:noFill/>
        </p:spPr>
        <p:txBody>
          <a:bodyPr wrap="square" rtlCol="0">
            <a:spAutoFit/>
          </a:bodyPr>
          <a:lstStyle/>
          <a:p>
            <a:pPr defTabSz="914400"/>
            <a:r>
              <a:rPr lang="en-US" b="1" dirty="0">
                <a:solidFill>
                  <a:prstClr val="black"/>
                </a:solidFill>
                <a:latin typeface="Arial" panose="020B0604020202020204" pitchFamily="34" charset="0"/>
                <a:cs typeface="Arial" panose="020B0604020202020204" pitchFamily="34" charset="0"/>
              </a:rPr>
              <a:t>Change Ideas</a:t>
            </a:r>
          </a:p>
        </p:txBody>
      </p:sp>
      <p:sp>
        <p:nvSpPr>
          <p:cNvPr id="14" name="TextBox 13"/>
          <p:cNvSpPr txBox="1"/>
          <p:nvPr/>
        </p:nvSpPr>
        <p:spPr>
          <a:xfrm>
            <a:off x="1677069" y="4489214"/>
            <a:ext cx="1440160" cy="646331"/>
          </a:xfrm>
          <a:prstGeom prst="rect">
            <a:avLst/>
          </a:prstGeom>
          <a:noFill/>
        </p:spPr>
        <p:txBody>
          <a:bodyPr wrap="square" rtlCol="0">
            <a:spAutoFit/>
          </a:bodyPr>
          <a:lstStyle/>
          <a:p>
            <a:pPr defTabSz="914400"/>
            <a:r>
              <a:rPr lang="en-US" b="1" dirty="0">
                <a:solidFill>
                  <a:prstClr val="black"/>
                </a:solidFill>
                <a:latin typeface="Arial" panose="020B0604020202020204" pitchFamily="34" charset="0"/>
                <a:cs typeface="Arial" panose="020B0604020202020204" pitchFamily="34" charset="0"/>
              </a:rPr>
              <a:t>Tools &amp; Resources</a:t>
            </a:r>
          </a:p>
        </p:txBody>
      </p:sp>
      <p:sp>
        <p:nvSpPr>
          <p:cNvPr id="15" name="Down Arrow 14"/>
          <p:cNvSpPr/>
          <p:nvPr/>
        </p:nvSpPr>
        <p:spPr>
          <a:xfrm>
            <a:off x="4040940" y="1802713"/>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6" name="Down Arrow 15"/>
          <p:cNvSpPr/>
          <p:nvPr/>
        </p:nvSpPr>
        <p:spPr>
          <a:xfrm>
            <a:off x="6394357" y="1790694"/>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7" name="Right Brace 16"/>
          <p:cNvSpPr/>
          <p:nvPr/>
        </p:nvSpPr>
        <p:spPr>
          <a:xfrm rot="16200000">
            <a:off x="6588087" y="312690"/>
            <a:ext cx="360529" cy="7575718"/>
          </a:xfrm>
          <a:prstGeom prst="rightBrace">
            <a:avLst>
              <a:gd name="adj1" fmla="val 8333"/>
              <a:gd name="adj2" fmla="val 79709"/>
            </a:avLst>
          </a:prstGeom>
        </p:spPr>
        <p:style>
          <a:lnRef idx="3">
            <a:schemeClr val="dk1"/>
          </a:lnRef>
          <a:fillRef idx="0">
            <a:schemeClr val="dk1"/>
          </a:fillRef>
          <a:effectRef idx="2">
            <a:schemeClr val="dk1"/>
          </a:effectRef>
          <a:fontRef idx="minor">
            <a:schemeClr val="tx1"/>
          </a:fontRef>
        </p:style>
        <p:txBody>
          <a:bodyPr rtlCol="0" anchor="ctr"/>
          <a:lstStyle/>
          <a:p>
            <a:pPr algn="ctr" defTabSz="914400"/>
            <a:endParaRPr lang="en-US">
              <a:solidFill>
                <a:prstClr val="black"/>
              </a:solidFill>
              <a:latin typeface="Calibri" panose="020F0502020204030204"/>
            </a:endParaRPr>
          </a:p>
        </p:txBody>
      </p:sp>
      <p:sp>
        <p:nvSpPr>
          <p:cNvPr id="18" name="Down Arrow 17"/>
          <p:cNvSpPr/>
          <p:nvPr/>
        </p:nvSpPr>
        <p:spPr>
          <a:xfrm>
            <a:off x="8907274" y="3635633"/>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20" name="TextBox 19"/>
          <p:cNvSpPr txBox="1"/>
          <p:nvPr/>
        </p:nvSpPr>
        <p:spPr>
          <a:xfrm>
            <a:off x="7577034" y="2158305"/>
            <a:ext cx="2876504" cy="1477328"/>
          </a:xfrm>
          <a:prstGeom prst="rect">
            <a:avLst/>
          </a:prstGeom>
          <a:solidFill>
            <a:schemeClr val="bg1">
              <a:lumMod val="75000"/>
            </a:schemeClr>
          </a:solidFill>
          <a:ln w="38100">
            <a:solidFill>
              <a:schemeClr val="tx1"/>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rPr>
              <a:t>3. Connect enrolled patients with a graduate or phase 3 participant Patient Ambassador or “sponsor”</a:t>
            </a:r>
            <a:endParaRPr lang="en-US" b="1" dirty="0">
              <a:solidFill>
                <a:prstClr val="black"/>
              </a:solidFill>
              <a:latin typeface="Calibri" panose="020F0502020204030204"/>
            </a:endParaRPr>
          </a:p>
        </p:txBody>
      </p:sp>
      <p:sp>
        <p:nvSpPr>
          <p:cNvPr id="21" name="Down Arrow 20"/>
          <p:cNvSpPr/>
          <p:nvPr/>
        </p:nvSpPr>
        <p:spPr>
          <a:xfrm>
            <a:off x="8907274" y="1802713"/>
            <a:ext cx="216024" cy="287684"/>
          </a:xfrm>
          <a:prstGeom prst="downArrow">
            <a:avLst>
              <a:gd name="adj1" fmla="val 50000"/>
              <a:gd name="adj2" fmla="val 5388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26"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Adherence</a:t>
            </a:r>
            <a:r>
              <a:rPr lang="en-US" b="1" dirty="0">
                <a:solidFill>
                  <a:prstClr val="white"/>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13" b="740"/>
          <a:stretch/>
        </p:blipFill>
        <p:spPr>
          <a:xfrm>
            <a:off x="3996186" y="4415527"/>
            <a:ext cx="1768745" cy="2308809"/>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7961" y="4210578"/>
            <a:ext cx="1785345" cy="2313553"/>
          </a:xfrm>
          <a:prstGeom prst="rect">
            <a:avLst/>
          </a:prstGeom>
          <a:ln>
            <a:solidFill>
              <a:schemeClr val="tx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0901" y="4358206"/>
            <a:ext cx="1766700" cy="2300636"/>
          </a:xfrm>
          <a:prstGeom prst="rect">
            <a:avLst/>
          </a:prstGeom>
          <a:ln>
            <a:solidFill>
              <a:schemeClr val="tx1"/>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150" y="4179808"/>
            <a:ext cx="1757912" cy="2255335"/>
          </a:xfrm>
          <a:prstGeom prst="rect">
            <a:avLst/>
          </a:prstGeom>
          <a:ln>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8562" y="4540338"/>
            <a:ext cx="1739610" cy="2255335"/>
          </a:xfrm>
          <a:prstGeom prst="rect">
            <a:avLst/>
          </a:prstGeom>
          <a:ln>
            <a:solidFill>
              <a:schemeClr val="tx1"/>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0774" y="4316114"/>
            <a:ext cx="1703686" cy="2208017"/>
          </a:xfrm>
          <a:prstGeom prst="rect">
            <a:avLst/>
          </a:prstGeom>
          <a:ln>
            <a:solidFill>
              <a:schemeClr val="tx1"/>
            </a:solidFill>
          </a:ln>
        </p:spPr>
      </p:pic>
    </p:spTree>
    <p:extLst>
      <p:ext uri="{BB962C8B-B14F-4D97-AF65-F5344CB8AC3E}">
        <p14:creationId xmlns:p14="http://schemas.microsoft.com/office/powerpoint/2010/main" val="74513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4" grpId="0"/>
      <p:bldP spid="15" grpId="0" animBg="1"/>
      <p:bldP spid="16" grpId="0" animBg="1"/>
      <p:bldP spid="17" grpId="0" animBg="1"/>
      <p:bldP spid="18"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747601"/>
            <a:ext cx="8209718" cy="4351338"/>
          </a:xfrm>
        </p:spPr>
        <p:txBody>
          <a:bodyPr>
            <a:noAutofit/>
          </a:bodyPr>
          <a:lstStyle/>
          <a:p>
            <a:pPr marL="514350" lvl="1" indent="-514350">
              <a:spcBef>
                <a:spcPts val="700"/>
              </a:spcBef>
            </a:pPr>
            <a:r>
              <a:rPr lang="en-US" sz="2800" dirty="0">
                <a:latin typeface="Arial" panose="020B0604020202020204" pitchFamily="34" charset="0"/>
                <a:cs typeface="Arial" panose="020B0604020202020204" pitchFamily="34" charset="0"/>
              </a:rPr>
              <a:t>CR Webpage – </a:t>
            </a:r>
            <a:r>
              <a:rPr lang="en-US" sz="2800" dirty="0">
                <a:latin typeface="Arial" panose="020B0604020202020204" pitchFamily="34" charset="0"/>
                <a:cs typeface="Arial" panose="020B0604020202020204" pitchFamily="34" charset="0"/>
                <a:hlinkClick r:id="rId3"/>
              </a:rPr>
              <a:t>https://millionhearts.hhs.gov/tools-protocols/tools/cardiac-rehabilitation.html</a:t>
            </a:r>
            <a:endParaRPr lang="en-US" sz="2800" dirty="0">
              <a:latin typeface="Arial" panose="020B0604020202020204" pitchFamily="34" charset="0"/>
              <a:cs typeface="Arial" panose="020B0604020202020204" pitchFamily="34" charset="0"/>
            </a:endParaRPr>
          </a:p>
          <a:p>
            <a:pPr marL="514350" lvl="1" indent="-514350">
              <a:spcBef>
                <a:spcPts val="700"/>
              </a:spcBef>
            </a:pPr>
            <a:r>
              <a:rPr lang="en-US" sz="2800" dirty="0">
                <a:latin typeface="Arial" panose="020B0604020202020204" pitchFamily="34" charset="0"/>
                <a:cs typeface="Arial" panose="020B0604020202020204" pitchFamily="34" charset="0"/>
              </a:rPr>
              <a:t>CR Change Package</a:t>
            </a:r>
          </a:p>
          <a:p>
            <a:pPr marL="514350" lvl="1" indent="-514350">
              <a:spcBef>
                <a:spcPts val="700"/>
              </a:spcBef>
            </a:pPr>
            <a:r>
              <a:rPr lang="en-US" sz="2800" dirty="0">
                <a:latin typeface="Arial" panose="020B0604020202020204" pitchFamily="34" charset="0"/>
                <a:cs typeface="Arial" panose="020B0604020202020204" pitchFamily="34" charset="0"/>
              </a:rPr>
              <a:t>CR Communication Toolkit</a:t>
            </a:r>
          </a:p>
          <a:p>
            <a:pPr marL="514350" lvl="1" indent="-514350">
              <a:spcBef>
                <a:spcPts val="700"/>
              </a:spcBef>
            </a:pPr>
            <a:r>
              <a:rPr lang="en-US" sz="2800" dirty="0">
                <a:latin typeface="Arial" panose="020B0604020202020204" pitchFamily="34" charset="0"/>
                <a:cs typeface="Arial" panose="020B0604020202020204" pitchFamily="34" charset="0"/>
              </a:rPr>
              <a:t>CR infographic and factsheet</a:t>
            </a:r>
          </a:p>
          <a:p>
            <a:pPr marL="514350" lvl="1" indent="-514350">
              <a:spcBef>
                <a:spcPts val="700"/>
              </a:spcBef>
            </a:pPr>
            <a:r>
              <a:rPr lang="en-US" sz="2800" dirty="0">
                <a:latin typeface="Arial" panose="020B0604020202020204" pitchFamily="34" charset="0"/>
                <a:cs typeface="Arial" panose="020B0604020202020204" pitchFamily="34" charset="0"/>
              </a:rPr>
              <a:t>Videos of CR patient stories </a:t>
            </a: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prstClr val="white"/>
                </a:solidFill>
                <a:latin typeface="Arial" panose="020B0604020202020204" pitchFamily="34" charset="0"/>
                <a:cs typeface="Arial" panose="020B0604020202020204" pitchFamily="34" charset="0"/>
              </a:rPr>
              <a:t>CR Resources</a:t>
            </a:r>
          </a:p>
        </p:txBody>
      </p:sp>
      <p:pic>
        <p:nvPicPr>
          <p:cNvPr id="5" name="Picture 4"/>
          <p:cNvPicPr>
            <a:picLocks noChangeAspect="1"/>
          </p:cNvPicPr>
          <p:nvPr/>
        </p:nvPicPr>
        <p:blipFill>
          <a:blip r:embed="rId4"/>
          <a:stretch>
            <a:fillRect/>
          </a:stretch>
        </p:blipFill>
        <p:spPr>
          <a:xfrm>
            <a:off x="8304866" y="3923271"/>
            <a:ext cx="2057502" cy="266713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7981848" y="3443671"/>
            <a:ext cx="2057503" cy="2655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633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28537" y="5787190"/>
            <a:ext cx="2394284" cy="962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5" name="Content Placeholder 4"/>
          <p:cNvSpPr>
            <a:spLocks noGrp="1"/>
          </p:cNvSpPr>
          <p:nvPr>
            <p:ph idx="1"/>
          </p:nvPr>
        </p:nvSpPr>
        <p:spPr>
          <a:xfrm>
            <a:off x="2152650" y="1777499"/>
            <a:ext cx="8202529" cy="4351338"/>
          </a:xfrm>
        </p:spPr>
        <p:txBody>
          <a:bodyPr>
            <a:noAutofit/>
          </a:bodyPr>
          <a:lstStyle/>
          <a:p>
            <a:pPr>
              <a:lnSpc>
                <a:spcPct val="110000"/>
              </a:lnSpc>
              <a:spcBef>
                <a:spcPts val="600"/>
              </a:spcBef>
            </a:pPr>
            <a:r>
              <a:rPr lang="en-US" sz="2600" dirty="0"/>
              <a:t>Joining together to reach 70% CR participation by 2022</a:t>
            </a:r>
          </a:p>
          <a:p>
            <a:pPr>
              <a:lnSpc>
                <a:spcPct val="110000"/>
              </a:lnSpc>
              <a:spcBef>
                <a:spcPts val="600"/>
              </a:spcBef>
            </a:pPr>
            <a:r>
              <a:rPr lang="en-US" sz="2600" dirty="0"/>
              <a:t>CR professionals, clinicians, and health care teams; hospitals and health systems; CR participants and family members; payers; and employers</a:t>
            </a:r>
          </a:p>
          <a:p>
            <a:pPr lvl="1">
              <a:lnSpc>
                <a:spcPct val="110000"/>
              </a:lnSpc>
              <a:spcBef>
                <a:spcPts val="600"/>
              </a:spcBef>
            </a:pPr>
            <a:r>
              <a:rPr lang="en-US" sz="2200" dirty="0"/>
              <a:t>Over 200 members from 90 orgs</a:t>
            </a:r>
          </a:p>
          <a:p>
            <a:pPr>
              <a:lnSpc>
                <a:spcPct val="110000"/>
              </a:lnSpc>
              <a:spcBef>
                <a:spcPts val="600"/>
              </a:spcBef>
            </a:pPr>
            <a:r>
              <a:rPr lang="en-US" sz="2600" dirty="0"/>
              <a:t>Shared ‘action plan’ of objectives; report progress</a:t>
            </a:r>
          </a:p>
          <a:p>
            <a:pPr>
              <a:lnSpc>
                <a:spcPct val="110000"/>
              </a:lnSpc>
              <a:spcBef>
                <a:spcPts val="600"/>
              </a:spcBef>
            </a:pPr>
            <a:r>
              <a:rPr lang="en-US" sz="2600" dirty="0"/>
              <a:t>Quarterly calls and ad-hoc meetings</a:t>
            </a:r>
          </a:p>
          <a:p>
            <a:pPr>
              <a:lnSpc>
                <a:spcPct val="110000"/>
              </a:lnSpc>
              <a:spcBef>
                <a:spcPts val="600"/>
              </a:spcBef>
            </a:pPr>
            <a:endParaRPr lang="en-US" sz="1100" dirty="0"/>
          </a:p>
          <a:p>
            <a:pPr marL="0" indent="0" algn="ctr">
              <a:lnSpc>
                <a:spcPct val="110000"/>
              </a:lnSpc>
              <a:spcBef>
                <a:spcPts val="600"/>
              </a:spcBef>
              <a:buNone/>
            </a:pPr>
            <a:r>
              <a:rPr lang="en-US" sz="2600" b="1" dirty="0"/>
              <a:t>Email </a:t>
            </a:r>
            <a:r>
              <a:rPr lang="en-US" sz="2600" b="1" dirty="0">
                <a:hlinkClick r:id="rId3"/>
              </a:rPr>
              <a:t>MillionHeartsCRC@cdc.gov</a:t>
            </a:r>
            <a:r>
              <a:rPr lang="en-US" sz="2600" b="1" dirty="0"/>
              <a:t> to join</a:t>
            </a:r>
          </a:p>
          <a:p>
            <a:pPr>
              <a:lnSpc>
                <a:spcPct val="110000"/>
              </a:lnSpc>
              <a:spcBef>
                <a:spcPts val="600"/>
              </a:spcBef>
            </a:pPr>
            <a:endParaRPr lang="en-US" sz="2600" dirty="0"/>
          </a:p>
          <a:p>
            <a:pPr>
              <a:lnSpc>
                <a:spcPct val="110000"/>
              </a:lnSpc>
              <a:spcBef>
                <a:spcPts val="600"/>
              </a:spcBef>
            </a:pPr>
            <a:endParaRPr lang="en-US" sz="2600" dirty="0"/>
          </a:p>
        </p:txBody>
      </p:sp>
      <p:sp>
        <p:nvSpPr>
          <p:cNvPr id="4" name="Title 3"/>
          <p:cNvSpPr>
            <a:spLocks noGrp="1"/>
          </p:cNvSpPr>
          <p:nvPr>
            <p:ph type="title"/>
          </p:nvPr>
        </p:nvSpPr>
        <p:spPr/>
        <p:txBody>
          <a:bodyPr>
            <a:normAutofit/>
          </a:bodyPr>
          <a:lstStyle/>
          <a:p>
            <a:r>
              <a:rPr lang="en-US" sz="4000" b="1" dirty="0"/>
              <a:t>Million Hearts</a:t>
            </a:r>
            <a:r>
              <a:rPr lang="en-US" sz="4000" b="1" baseline="30000" dirty="0"/>
              <a:t>®</a:t>
            </a:r>
            <a:r>
              <a:rPr lang="en-US" sz="4000" b="1" dirty="0"/>
              <a:t> </a:t>
            </a:r>
            <a:br>
              <a:rPr lang="en-US" sz="4000" b="1" dirty="0"/>
            </a:br>
            <a:r>
              <a:rPr lang="en-US" sz="4000" b="1" dirty="0"/>
              <a:t>Cardiac Rehab Collaborative (CRC)</a:t>
            </a:r>
          </a:p>
        </p:txBody>
      </p:sp>
      <p:sp>
        <p:nvSpPr>
          <p:cNvPr id="6" name="Rectangle 5"/>
          <p:cNvSpPr/>
          <p:nvPr/>
        </p:nvSpPr>
        <p:spPr>
          <a:xfrm>
            <a:off x="2730164" y="5787189"/>
            <a:ext cx="7047498" cy="57751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Tree>
    <p:extLst>
      <p:ext uri="{BB962C8B-B14F-4D97-AF65-F5344CB8AC3E}">
        <p14:creationId xmlns:p14="http://schemas.microsoft.com/office/powerpoint/2010/main" val="436279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Hilary Wall – </a:t>
            </a:r>
            <a:r>
              <a:rPr lang="en-US" dirty="0">
                <a:hlinkClick r:id="rId2"/>
              </a:rPr>
              <a:t>hwall@cdc.gov</a:t>
            </a:r>
            <a:r>
              <a:rPr lang="en-US" dirty="0"/>
              <a:t> </a:t>
            </a:r>
          </a:p>
        </p:txBody>
      </p:sp>
      <p:sp>
        <p:nvSpPr>
          <p:cNvPr id="4" name="Title 3"/>
          <p:cNvSpPr>
            <a:spLocks noGrp="1"/>
          </p:cNvSpPr>
          <p:nvPr>
            <p:ph type="title"/>
          </p:nvPr>
        </p:nvSpPr>
        <p:spPr/>
        <p:txBody>
          <a:bodyPr>
            <a:normAutofit/>
          </a:bodyPr>
          <a:lstStyle/>
          <a:p>
            <a:r>
              <a:rPr lang="en-US" sz="4000" b="1" dirty="0"/>
              <a:t>Questions?</a:t>
            </a:r>
          </a:p>
        </p:txBody>
      </p:sp>
      <p:sp>
        <p:nvSpPr>
          <p:cNvPr id="6" name="Rectangle 5"/>
          <p:cNvSpPr/>
          <p:nvPr/>
        </p:nvSpPr>
        <p:spPr>
          <a:xfrm>
            <a:off x="4384449" y="5916412"/>
            <a:ext cx="6160169" cy="769441"/>
          </a:xfrm>
          <a:prstGeom prst="rect">
            <a:avLst/>
          </a:prstGeom>
        </p:spPr>
        <p:txBody>
          <a:bodyPr wrap="square">
            <a:spAutoFit/>
          </a:bodyPr>
          <a:lstStyle/>
          <a:p>
            <a:pPr defTabSz="914400"/>
            <a:r>
              <a:rPr lang="en-US" sz="1100" dirty="0">
                <a:solidFill>
                  <a:prstClr val="black"/>
                </a:solidFill>
                <a:latin typeface="Arial" panose="020B0604020202020204" pitchFamily="34" charset="0"/>
                <a:cs typeface="Arial" panose="020B0604020202020204" pitchFamily="34" charset="0"/>
              </a:rPr>
              <a:t>The opinions expressed by authors contributing to this project do not necessarily reflect the opinions of the US Department of Health and Human Services, the Public Health Service, the Centers for Disease Control and Prevention, or the authors’ affiliated institutions. Use of trade names is for identification only and does not imply endorsement by any of the groups named.</a:t>
            </a:r>
          </a:p>
        </p:txBody>
      </p:sp>
    </p:spTree>
    <p:extLst>
      <p:ext uri="{BB962C8B-B14F-4D97-AF65-F5344CB8AC3E}">
        <p14:creationId xmlns:p14="http://schemas.microsoft.com/office/powerpoint/2010/main" val="4142183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txBox="1">
            <a:spLocks/>
          </p:cNvSpPr>
          <p:nvPr/>
        </p:nvSpPr>
        <p:spPr bwMode="auto">
          <a:xfrm>
            <a:off x="2557462" y="4127278"/>
            <a:ext cx="69342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18415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273050" indent="1841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273050" indent="1841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273050" indent="1841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73050" indent="1841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7302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11874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16446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21018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73044" marR="0" lvl="0" indent="184145" algn="ctr" defTabSz="457189"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0" i="1" u="none" strike="noStrike" kern="1200" cap="none" spc="0" normalizeH="0" baseline="0" noProof="0" dirty="0">
                <a:ln>
                  <a:noFill/>
                </a:ln>
                <a:solidFill>
                  <a:srgbClr val="1F497D"/>
                </a:solidFill>
                <a:effectLst/>
                <a:uLnTx/>
                <a:uFillTx/>
                <a:latin typeface="Calibri" panose="020F0502020204030204" pitchFamily="34" charset="0"/>
                <a:ea typeface="MS PGothic" panose="020B0600070205080204" pitchFamily="34" charset="-128"/>
                <a:cs typeface="+mn-cs"/>
              </a:rPr>
              <a:t>Please submit your questions for the moderated question and answer session</a:t>
            </a:r>
            <a:r>
              <a:rPr kumimoji="0" lang="en-US" altLang="en-US" sz="3600" b="0" i="0" u="none" strike="noStrike" kern="1200" cap="none" spc="0" normalizeH="0" baseline="0" noProof="0" dirty="0">
                <a:ln>
                  <a:noFill/>
                </a:ln>
                <a:solidFill>
                  <a:srgbClr val="1F497D"/>
                </a:solidFill>
                <a:effectLst/>
                <a:uLnTx/>
                <a:uFillTx/>
                <a:latin typeface="Calibri" panose="020F0502020204030204" pitchFamily="34" charset="0"/>
                <a:ea typeface="MS PGothic" panose="020B0600070205080204" pitchFamily="34" charset="-128"/>
                <a:cs typeface="+mn-cs"/>
              </a:rPr>
              <a:t>.</a:t>
            </a:r>
          </a:p>
        </p:txBody>
      </p:sp>
      <p:sp>
        <p:nvSpPr>
          <p:cNvPr id="8" name="Title 5">
            <a:extLst>
              <a:ext uri="{FF2B5EF4-FFF2-40B4-BE49-F238E27FC236}">
                <a16:creationId xmlns:a16="http://schemas.microsoft.com/office/drawing/2014/main" id="{31BE2CA8-F01C-4765-8219-3C1B435C02C1}"/>
              </a:ext>
            </a:extLst>
          </p:cNvPr>
          <p:cNvSpPr>
            <a:spLocks noGrp="1"/>
          </p:cNvSpPr>
          <p:nvPr>
            <p:ph type="title"/>
          </p:nvPr>
        </p:nvSpPr>
        <p:spPr>
          <a:xfrm>
            <a:off x="1981200" y="2856091"/>
            <a:ext cx="8229600" cy="857250"/>
          </a:xfrm>
        </p:spPr>
        <p:txBody>
          <a:bodyPr/>
          <a:lstStyle/>
          <a:p>
            <a:r>
              <a:rPr lang="en-US" sz="6000" dirty="0">
                <a:latin typeface="Calibri" panose="020F0502020204030204" pitchFamily="34" charset="0"/>
                <a:cs typeface="Calibri" panose="020F0502020204030204" pitchFamily="34" charset="0"/>
              </a:rPr>
              <a:t>Questions</a:t>
            </a:r>
            <a:r>
              <a:rPr lang="en-US" sz="7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A72752D-9E4D-4A9E-ACCB-7BD0CD322B94}"/>
              </a:ext>
            </a:extLst>
          </p:cNvPr>
          <p:cNvPicPr>
            <a:picLocks noChangeAspect="1"/>
          </p:cNvPicPr>
          <p:nvPr/>
        </p:nvPicPr>
        <p:blipFill>
          <a:blip r:embed="rId2"/>
          <a:stretch>
            <a:fillRect/>
          </a:stretch>
        </p:blipFill>
        <p:spPr>
          <a:xfrm>
            <a:off x="303494" y="307545"/>
            <a:ext cx="5576847" cy="1650048"/>
          </a:xfrm>
          <a:prstGeom prst="rect">
            <a:avLst/>
          </a:prstGeom>
        </p:spPr>
      </p:pic>
    </p:spTree>
    <p:extLst>
      <p:ext uri="{BB962C8B-B14F-4D97-AF65-F5344CB8AC3E}">
        <p14:creationId xmlns:p14="http://schemas.microsoft.com/office/powerpoint/2010/main" val="422305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3082" y="734574"/>
            <a:ext cx="7811724" cy="2387600"/>
          </a:xfrm>
        </p:spPr>
        <p:txBody>
          <a:bodyPr>
            <a:noAutofit/>
          </a:bodyPr>
          <a:lstStyle/>
          <a:p>
            <a:r>
              <a:rPr lang="en-US" sz="4000" b="1" dirty="0">
                <a:solidFill>
                  <a:schemeClr val="bg1"/>
                </a:solidFill>
                <a:latin typeface="Arial" panose="020B0604020202020204" pitchFamily="34" charset="0"/>
                <a:cs typeface="Arial" panose="020B0604020202020204" pitchFamily="34" charset="0"/>
              </a:rPr>
              <a:t>Getting to 70% Cardiac Rehabilitation Participation – How ACC’s Patient Navigator Program: Focus MI Hospitals Can Help</a:t>
            </a:r>
          </a:p>
        </p:txBody>
      </p:sp>
      <p:sp>
        <p:nvSpPr>
          <p:cNvPr id="3" name="Subtitle 2"/>
          <p:cNvSpPr>
            <a:spLocks noGrp="1"/>
          </p:cNvSpPr>
          <p:nvPr>
            <p:ph type="subTitle" idx="1"/>
          </p:nvPr>
        </p:nvSpPr>
        <p:spPr>
          <a:xfrm>
            <a:off x="2482986" y="3819826"/>
            <a:ext cx="6858000" cy="1991427"/>
          </a:xfrm>
        </p:spPr>
        <p:txBody>
          <a:bodyPr>
            <a:normAutofit fontScale="92500" lnSpcReduction="20000"/>
          </a:bodyPr>
          <a:lstStyle/>
          <a:p>
            <a:r>
              <a:rPr lang="en-US" b="1" dirty="0">
                <a:latin typeface="Arial" panose="020B0604020202020204" pitchFamily="34" charset="0"/>
                <a:cs typeface="Arial" panose="020B0604020202020204" pitchFamily="34" charset="0"/>
              </a:rPr>
              <a:t>Hilary K. Wall, MPH</a:t>
            </a:r>
          </a:p>
          <a:p>
            <a:r>
              <a:rPr lang="en-US" sz="1800" dirty="0">
                <a:latin typeface="Arial" panose="020B0604020202020204" pitchFamily="34" charset="0"/>
                <a:cs typeface="Arial" panose="020B0604020202020204" pitchFamily="34" charset="0"/>
              </a:rPr>
              <a:t>Senior Scientist/Million Hearts Science Lead</a:t>
            </a:r>
          </a:p>
          <a:p>
            <a:r>
              <a:rPr lang="en-US" sz="1800" dirty="0">
                <a:latin typeface="Arial" panose="020B0604020202020204" pitchFamily="34" charset="0"/>
                <a:cs typeface="Arial" panose="020B0604020202020204" pitchFamily="34" charset="0"/>
              </a:rPr>
              <a:t>Centers for Disease Control and Prevention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ACC Patient Navigator Program: Focus MI Webinar</a:t>
            </a:r>
          </a:p>
          <a:p>
            <a:r>
              <a:rPr lang="en-US" sz="1800" dirty="0">
                <a:latin typeface="Arial" panose="020B0604020202020204" pitchFamily="34" charset="0"/>
                <a:cs typeface="Arial" panose="020B0604020202020204" pitchFamily="34" charset="0"/>
              </a:rPr>
              <a:t>November 29, 2018</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6998" y="4466543"/>
            <a:ext cx="1500740" cy="2042360"/>
          </a:xfrm>
          <a:prstGeom prst="rect">
            <a:avLst/>
          </a:prstGeom>
        </p:spPr>
      </p:pic>
    </p:spTree>
    <p:extLst>
      <p:ext uri="{BB962C8B-B14F-4D97-AF65-F5344CB8AC3E}">
        <p14:creationId xmlns:p14="http://schemas.microsoft.com/office/powerpoint/2010/main" val="383403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76401"/>
            <a:ext cx="7772400" cy="1470025"/>
          </a:xfrm>
        </p:spPr>
        <p:txBody>
          <a:bodyPr>
            <a:normAutofit fontScale="90000"/>
          </a:bodyPr>
          <a:lstStyle/>
          <a:p>
            <a:r>
              <a:rPr lang="en-US" dirty="0"/>
              <a:t>Improving Cardiac Rehabilitation Utilization at Lake Regional Health System</a:t>
            </a:r>
          </a:p>
        </p:txBody>
      </p:sp>
      <p:sp>
        <p:nvSpPr>
          <p:cNvPr id="3" name="Subtitle 2"/>
          <p:cNvSpPr>
            <a:spLocks noGrp="1"/>
          </p:cNvSpPr>
          <p:nvPr>
            <p:ph type="subTitle" idx="1"/>
          </p:nvPr>
        </p:nvSpPr>
        <p:spPr/>
        <p:txBody>
          <a:bodyPr>
            <a:normAutofit fontScale="70000" lnSpcReduction="20000"/>
          </a:bodyPr>
          <a:lstStyle/>
          <a:p>
            <a:r>
              <a:rPr lang="en-US" dirty="0"/>
              <a:t>Jennifer Newman, RN, BSN, </a:t>
            </a:r>
            <a:r>
              <a:rPr lang="en-US" dirty="0" err="1"/>
              <a:t>cPT</a:t>
            </a:r>
            <a:endParaRPr lang="en-US" dirty="0"/>
          </a:p>
          <a:p>
            <a:r>
              <a:rPr lang="en-US" sz="2800" dirty="0"/>
              <a:t>Director of Cardiac Services</a:t>
            </a:r>
          </a:p>
          <a:p>
            <a:endParaRPr lang="en-US" sz="2800" dirty="0"/>
          </a:p>
          <a:p>
            <a:r>
              <a:rPr lang="en-US" dirty="0"/>
              <a:t>Lake Regional Health System</a:t>
            </a:r>
          </a:p>
          <a:p>
            <a:r>
              <a:rPr lang="en-US" sz="2800" dirty="0"/>
              <a:t>Osage Beach, Missouri</a:t>
            </a:r>
          </a:p>
        </p:txBody>
      </p:sp>
    </p:spTree>
    <p:extLst>
      <p:ext uri="{BB962C8B-B14F-4D97-AF65-F5344CB8AC3E}">
        <p14:creationId xmlns:p14="http://schemas.microsoft.com/office/powerpoint/2010/main" val="220992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944562"/>
          </a:xfrm>
        </p:spPr>
        <p:txBody>
          <a:bodyPr>
            <a:normAutofit/>
          </a:bodyPr>
          <a:lstStyle/>
          <a:p>
            <a:r>
              <a:rPr lang="en-US" sz="3600" dirty="0"/>
              <a:t>Cardiopulmonary Rehabilitation</a:t>
            </a:r>
          </a:p>
        </p:txBody>
      </p:sp>
      <p:pic>
        <p:nvPicPr>
          <p:cNvPr id="4" name="Content Placeholder 3" descr="3x5.jpg"/>
          <p:cNvPicPr>
            <a:picLocks noGrp="1" noChangeAspect="1"/>
          </p:cNvPicPr>
          <p:nvPr>
            <p:ph idx="1"/>
          </p:nvPr>
        </p:nvPicPr>
        <p:blipFill>
          <a:blip r:embed="rId3" cstate="print"/>
          <a:stretch>
            <a:fillRect/>
          </a:stretch>
        </p:blipFill>
        <p:spPr>
          <a:xfrm>
            <a:off x="7696200" y="4038600"/>
            <a:ext cx="2834640" cy="2128058"/>
          </a:xfrm>
        </p:spPr>
      </p:pic>
      <p:pic>
        <p:nvPicPr>
          <p:cNvPr id="5" name="Picture 4" descr="DSC_0916.JPG"/>
          <p:cNvPicPr>
            <a:picLocks noChangeAspect="1"/>
          </p:cNvPicPr>
          <p:nvPr/>
        </p:nvPicPr>
        <p:blipFill>
          <a:blip r:embed="rId4" cstate="print"/>
          <a:stretch>
            <a:fillRect/>
          </a:stretch>
        </p:blipFill>
        <p:spPr>
          <a:xfrm>
            <a:off x="1752600" y="1905001"/>
            <a:ext cx="2743200" cy="1596147"/>
          </a:xfrm>
          <a:prstGeom prst="rect">
            <a:avLst/>
          </a:prstGeom>
        </p:spPr>
      </p:pic>
      <p:pic>
        <p:nvPicPr>
          <p:cNvPr id="6" name="Picture 5" descr="DSC_0010.JPG"/>
          <p:cNvPicPr>
            <a:picLocks noChangeAspect="1"/>
          </p:cNvPicPr>
          <p:nvPr/>
        </p:nvPicPr>
        <p:blipFill>
          <a:blip r:embed="rId5" cstate="print"/>
          <a:srcRect t="19091" r="1331" b="31817"/>
          <a:stretch>
            <a:fillRect/>
          </a:stretch>
        </p:blipFill>
        <p:spPr>
          <a:xfrm>
            <a:off x="1752600" y="4267200"/>
            <a:ext cx="2819400" cy="1600200"/>
          </a:xfrm>
          <a:prstGeom prst="rect">
            <a:avLst/>
          </a:prstGeom>
        </p:spPr>
      </p:pic>
      <p:pic>
        <p:nvPicPr>
          <p:cNvPr id="7" name="Picture 6" descr="3x2.jpg"/>
          <p:cNvPicPr>
            <a:picLocks noChangeAspect="1"/>
          </p:cNvPicPr>
          <p:nvPr/>
        </p:nvPicPr>
        <p:blipFill>
          <a:blip r:embed="rId6" cstate="print"/>
          <a:srcRect t="39422" b="14739"/>
          <a:stretch>
            <a:fillRect/>
          </a:stretch>
        </p:blipFill>
        <p:spPr>
          <a:xfrm>
            <a:off x="7620001" y="1981200"/>
            <a:ext cx="2790091" cy="1600200"/>
          </a:xfrm>
          <a:prstGeom prst="rect">
            <a:avLst/>
          </a:prstGeom>
        </p:spPr>
      </p:pic>
      <p:sp>
        <p:nvSpPr>
          <p:cNvPr id="8" name="TextBox 7"/>
          <p:cNvSpPr txBox="1"/>
          <p:nvPr/>
        </p:nvSpPr>
        <p:spPr>
          <a:xfrm>
            <a:off x="2971800" y="1981200"/>
            <a:ext cx="1524000" cy="369332"/>
          </a:xfrm>
          <a:prstGeom prst="rect">
            <a:avLst/>
          </a:prstGeom>
          <a:solidFill>
            <a:schemeClr val="accent1">
              <a:alpha val="73000"/>
            </a:schemeClr>
          </a:solidFill>
        </p:spPr>
        <p:txBody>
          <a:bodyPr wrap="square" rtlCol="0">
            <a:spAutoFit/>
          </a:bodyPr>
          <a:lstStyle/>
          <a:p>
            <a:pPr defTabSz="914400"/>
            <a:r>
              <a:rPr lang="en-US" dirty="0">
                <a:solidFill>
                  <a:prstClr val="black"/>
                </a:solidFill>
                <a:latin typeface="Arial Unicode MS" pitchFamily="34" charset="-128"/>
                <a:ea typeface="Arial Unicode MS" pitchFamily="34" charset="-128"/>
                <a:cs typeface="Arial Unicode MS" pitchFamily="34" charset="-128"/>
              </a:rPr>
              <a:t>Lake Ozark</a:t>
            </a:r>
          </a:p>
        </p:txBody>
      </p:sp>
      <p:sp>
        <p:nvSpPr>
          <p:cNvPr id="9" name="TextBox 8"/>
          <p:cNvSpPr txBox="1"/>
          <p:nvPr/>
        </p:nvSpPr>
        <p:spPr>
          <a:xfrm>
            <a:off x="7696200" y="2057400"/>
            <a:ext cx="1524000" cy="369332"/>
          </a:xfrm>
          <a:prstGeom prst="rect">
            <a:avLst/>
          </a:prstGeom>
          <a:solidFill>
            <a:schemeClr val="accent1">
              <a:alpha val="73000"/>
            </a:schemeClr>
          </a:solidFill>
        </p:spPr>
        <p:txBody>
          <a:bodyPr wrap="square" rtlCol="0">
            <a:spAutoFit/>
          </a:bodyPr>
          <a:lstStyle/>
          <a:p>
            <a:pPr defTabSz="914400"/>
            <a:r>
              <a:rPr lang="en-US" dirty="0">
                <a:solidFill>
                  <a:prstClr val="black"/>
                </a:solidFill>
                <a:latin typeface="Arial Unicode MS" pitchFamily="34" charset="-128"/>
                <a:ea typeface="Arial Unicode MS" pitchFamily="34" charset="-128"/>
                <a:cs typeface="Arial Unicode MS" pitchFamily="34" charset="-128"/>
              </a:rPr>
              <a:t>Eldon</a:t>
            </a:r>
          </a:p>
        </p:txBody>
      </p:sp>
      <p:sp>
        <p:nvSpPr>
          <p:cNvPr id="10" name="TextBox 9"/>
          <p:cNvSpPr txBox="1"/>
          <p:nvPr/>
        </p:nvSpPr>
        <p:spPr>
          <a:xfrm>
            <a:off x="1752600" y="4267200"/>
            <a:ext cx="1524000" cy="369332"/>
          </a:xfrm>
          <a:prstGeom prst="rect">
            <a:avLst/>
          </a:prstGeom>
          <a:solidFill>
            <a:schemeClr val="accent1">
              <a:alpha val="73000"/>
            </a:schemeClr>
          </a:solidFill>
        </p:spPr>
        <p:txBody>
          <a:bodyPr wrap="square" rtlCol="0">
            <a:spAutoFit/>
          </a:bodyPr>
          <a:lstStyle/>
          <a:p>
            <a:pPr defTabSz="914400"/>
            <a:r>
              <a:rPr lang="en-US" dirty="0">
                <a:solidFill>
                  <a:prstClr val="black"/>
                </a:solidFill>
                <a:latin typeface="Arial Unicode MS" pitchFamily="34" charset="-128"/>
                <a:ea typeface="Arial Unicode MS" pitchFamily="34" charset="-128"/>
                <a:cs typeface="Arial Unicode MS" pitchFamily="34" charset="-128"/>
              </a:rPr>
              <a:t>Laurie</a:t>
            </a:r>
          </a:p>
        </p:txBody>
      </p:sp>
      <p:sp>
        <p:nvSpPr>
          <p:cNvPr id="11" name="TextBox 10"/>
          <p:cNvSpPr txBox="1"/>
          <p:nvPr/>
        </p:nvSpPr>
        <p:spPr>
          <a:xfrm>
            <a:off x="8610600" y="4495800"/>
            <a:ext cx="1524000" cy="369332"/>
          </a:xfrm>
          <a:prstGeom prst="rect">
            <a:avLst/>
          </a:prstGeom>
          <a:solidFill>
            <a:schemeClr val="accent1">
              <a:alpha val="73000"/>
            </a:schemeClr>
          </a:solidFill>
        </p:spPr>
        <p:txBody>
          <a:bodyPr wrap="square" rtlCol="0">
            <a:spAutoFit/>
          </a:bodyPr>
          <a:lstStyle/>
          <a:p>
            <a:pPr defTabSz="914400"/>
            <a:r>
              <a:rPr lang="en-US" dirty="0">
                <a:solidFill>
                  <a:prstClr val="black"/>
                </a:solidFill>
                <a:latin typeface="Arial Unicode MS" pitchFamily="34" charset="-128"/>
                <a:ea typeface="Arial Unicode MS" pitchFamily="34" charset="-128"/>
                <a:cs typeface="Arial Unicode MS" pitchFamily="34" charset="-128"/>
              </a:rPr>
              <a:t>Camdenton</a:t>
            </a:r>
          </a:p>
        </p:txBody>
      </p:sp>
      <p:pic>
        <p:nvPicPr>
          <p:cNvPr id="1026" name="C6F10B37-9CBB-4541-B254-F68E71201EA5" descr="C6F10B37-9CBB-4541-B254-F68E71201EA5"/>
          <p:cNvPicPr>
            <a:picLocks noChangeAspect="1" noChangeArrowheads="1"/>
          </p:cNvPicPr>
          <p:nvPr/>
        </p:nvPicPr>
        <p:blipFill>
          <a:blip r:embed="rId7" cstate="print"/>
          <a:srcRect/>
          <a:stretch>
            <a:fillRect/>
          </a:stretch>
        </p:blipFill>
        <p:spPr bwMode="auto">
          <a:xfrm>
            <a:off x="30327600" y="27330026"/>
            <a:ext cx="4582927" cy="2976656"/>
          </a:xfrm>
          <a:prstGeom prst="rect">
            <a:avLst/>
          </a:prstGeom>
          <a:noFill/>
          <a:ln w="9525">
            <a:noFill/>
            <a:miter lim="800000"/>
            <a:headEnd/>
            <a:tailEnd/>
          </a:ln>
        </p:spPr>
      </p:pic>
      <p:pic>
        <p:nvPicPr>
          <p:cNvPr id="14" name="Picture 13" descr="LRHS.jpg"/>
          <p:cNvPicPr>
            <a:picLocks noChangeAspect="1"/>
          </p:cNvPicPr>
          <p:nvPr/>
        </p:nvPicPr>
        <p:blipFill>
          <a:blip r:embed="rId8" cstate="print"/>
          <a:stretch>
            <a:fillRect/>
          </a:stretch>
        </p:blipFill>
        <p:spPr>
          <a:xfrm>
            <a:off x="4648201" y="2362201"/>
            <a:ext cx="2897561" cy="1977925"/>
          </a:xfrm>
          <a:prstGeom prst="rect">
            <a:avLst/>
          </a:prstGeom>
        </p:spPr>
      </p:pic>
      <p:sp>
        <p:nvSpPr>
          <p:cNvPr id="15" name="TextBox 14"/>
          <p:cNvSpPr txBox="1"/>
          <p:nvPr/>
        </p:nvSpPr>
        <p:spPr>
          <a:xfrm>
            <a:off x="5181600" y="2590800"/>
            <a:ext cx="2133600" cy="369332"/>
          </a:xfrm>
          <a:prstGeom prst="rect">
            <a:avLst/>
          </a:prstGeom>
          <a:solidFill>
            <a:schemeClr val="accent1">
              <a:alpha val="73000"/>
            </a:schemeClr>
          </a:solidFill>
        </p:spPr>
        <p:txBody>
          <a:bodyPr wrap="square" rtlCol="0">
            <a:spAutoFit/>
          </a:bodyPr>
          <a:lstStyle/>
          <a:p>
            <a:pPr defTabSz="914400"/>
            <a:r>
              <a:rPr lang="en-US" dirty="0">
                <a:solidFill>
                  <a:prstClr val="black"/>
                </a:solidFill>
                <a:latin typeface="Arial Unicode MS" pitchFamily="34" charset="-128"/>
                <a:ea typeface="Arial Unicode MS" pitchFamily="34" charset="-128"/>
                <a:cs typeface="Arial Unicode MS" pitchFamily="34" charset="-128"/>
              </a:rPr>
              <a:t>Osage Beach</a:t>
            </a:r>
          </a:p>
        </p:txBody>
      </p:sp>
    </p:spTree>
    <p:extLst>
      <p:ext uri="{BB962C8B-B14F-4D97-AF65-F5344CB8AC3E}">
        <p14:creationId xmlns:p14="http://schemas.microsoft.com/office/powerpoint/2010/main" val="834975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352800" y="990600"/>
            <a:ext cx="5410200" cy="5108774"/>
          </a:xfrm>
          <a:prstGeom prst="rect">
            <a:avLst/>
          </a:prstGeom>
          <a:noFill/>
          <a:ln w="9525">
            <a:noFill/>
            <a:miter lim="800000"/>
            <a:headEnd/>
            <a:tailEnd/>
          </a:ln>
        </p:spPr>
      </p:pic>
      <p:pic>
        <p:nvPicPr>
          <p:cNvPr id="5" name="Picture 4" descr="DSC_0916.JPG"/>
          <p:cNvPicPr>
            <a:picLocks noChangeAspect="1"/>
          </p:cNvPicPr>
          <p:nvPr/>
        </p:nvPicPr>
        <p:blipFill>
          <a:blip r:embed="rId3" cstate="print"/>
          <a:stretch>
            <a:fillRect/>
          </a:stretch>
        </p:blipFill>
        <p:spPr>
          <a:xfrm>
            <a:off x="6553201" y="2743200"/>
            <a:ext cx="997835" cy="580596"/>
          </a:xfrm>
          <a:prstGeom prst="rect">
            <a:avLst/>
          </a:prstGeom>
        </p:spPr>
      </p:pic>
      <p:pic>
        <p:nvPicPr>
          <p:cNvPr id="6" name="Picture 5" descr="3x2.jpg"/>
          <p:cNvPicPr>
            <a:picLocks noChangeAspect="1"/>
          </p:cNvPicPr>
          <p:nvPr/>
        </p:nvPicPr>
        <p:blipFill>
          <a:blip r:embed="rId4" cstate="print"/>
          <a:srcRect t="39422" b="14739"/>
          <a:stretch>
            <a:fillRect/>
          </a:stretch>
        </p:blipFill>
        <p:spPr>
          <a:xfrm>
            <a:off x="7391400" y="838201"/>
            <a:ext cx="1143000" cy="655545"/>
          </a:xfrm>
          <a:prstGeom prst="rect">
            <a:avLst/>
          </a:prstGeom>
        </p:spPr>
      </p:pic>
      <p:pic>
        <p:nvPicPr>
          <p:cNvPr id="7" name="Picture 6" descr="DSC_0010.JPG"/>
          <p:cNvPicPr>
            <a:picLocks noChangeAspect="1"/>
          </p:cNvPicPr>
          <p:nvPr/>
        </p:nvPicPr>
        <p:blipFill>
          <a:blip r:embed="rId5" cstate="print"/>
          <a:srcRect t="19091" r="1331" b="31817"/>
          <a:stretch>
            <a:fillRect/>
          </a:stretch>
        </p:blipFill>
        <p:spPr>
          <a:xfrm>
            <a:off x="3733801" y="2438400"/>
            <a:ext cx="979715" cy="556054"/>
          </a:xfrm>
          <a:prstGeom prst="rect">
            <a:avLst/>
          </a:prstGeom>
        </p:spPr>
      </p:pic>
      <p:pic>
        <p:nvPicPr>
          <p:cNvPr id="8" name="Content Placeholder 3" descr="3x5.jpg"/>
          <p:cNvPicPr>
            <a:picLocks noChangeAspect="1"/>
          </p:cNvPicPr>
          <p:nvPr/>
        </p:nvPicPr>
        <p:blipFill>
          <a:blip r:embed="rId6" cstate="print"/>
          <a:srcRect t="24819" r="3226"/>
          <a:stretch>
            <a:fillRect/>
          </a:stretch>
        </p:blipFill>
        <p:spPr>
          <a:xfrm>
            <a:off x="5486401" y="5410200"/>
            <a:ext cx="881743" cy="514350"/>
          </a:xfrm>
          <a:prstGeom prst="rect">
            <a:avLst/>
          </a:prstGeom>
        </p:spPr>
      </p:pic>
      <p:pic>
        <p:nvPicPr>
          <p:cNvPr id="9" name="Picture 8" descr="LRHS.jpg"/>
          <p:cNvPicPr>
            <a:picLocks noChangeAspect="1"/>
          </p:cNvPicPr>
          <p:nvPr/>
        </p:nvPicPr>
        <p:blipFill>
          <a:blip r:embed="rId7" cstate="print"/>
          <a:stretch>
            <a:fillRect/>
          </a:stretch>
        </p:blipFill>
        <p:spPr>
          <a:xfrm>
            <a:off x="4495800" y="3810001"/>
            <a:ext cx="776606" cy="530125"/>
          </a:xfrm>
          <a:prstGeom prst="rect">
            <a:avLst/>
          </a:prstGeom>
        </p:spPr>
      </p:pic>
    </p:spTree>
    <p:extLst>
      <p:ext uri="{BB962C8B-B14F-4D97-AF65-F5344CB8AC3E}">
        <p14:creationId xmlns:p14="http://schemas.microsoft.com/office/powerpoint/2010/main" val="163761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rcp-cover (1).jpg"/>
          <p:cNvPicPr>
            <a:picLocks noGrp="1" noChangeAspect="1"/>
          </p:cNvPicPr>
          <p:nvPr>
            <p:ph idx="1"/>
          </p:nvPr>
        </p:nvPicPr>
        <p:blipFill>
          <a:blip r:embed="rId2" cstate="print"/>
          <a:stretch>
            <a:fillRect/>
          </a:stretch>
        </p:blipFill>
        <p:spPr>
          <a:xfrm>
            <a:off x="4876800" y="2438400"/>
            <a:ext cx="1967006" cy="2456750"/>
          </a:xfrm>
        </p:spPr>
      </p:pic>
      <p:sp>
        <p:nvSpPr>
          <p:cNvPr id="6" name="Rectangle 5"/>
          <p:cNvSpPr/>
          <p:nvPr/>
        </p:nvSpPr>
        <p:spPr>
          <a:xfrm>
            <a:off x="3429000" y="5638801"/>
            <a:ext cx="4572000" cy="646331"/>
          </a:xfrm>
          <a:prstGeom prst="rect">
            <a:avLst/>
          </a:prstGeom>
        </p:spPr>
        <p:txBody>
          <a:bodyPr>
            <a:spAutoFit/>
          </a:bodyPr>
          <a:lstStyle/>
          <a:p>
            <a:pPr algn="ctr" defTabSz="914400"/>
            <a:r>
              <a:rPr lang="en-US" dirty="0">
                <a:solidFill>
                  <a:prstClr val="black"/>
                </a:solidFill>
                <a:latin typeface="Calibri"/>
                <a:hlinkClick r:id="rId3"/>
              </a:rPr>
              <a:t>Cardiac Rehabilitation Change Package</a:t>
            </a:r>
            <a:endParaRPr lang="en-US" dirty="0">
              <a:solidFill>
                <a:prstClr val="black"/>
              </a:solidFill>
              <a:latin typeface="Calibri"/>
            </a:endParaRPr>
          </a:p>
          <a:p>
            <a:pPr defTabSz="914400"/>
            <a:endParaRPr lang="en-US" dirty="0">
              <a:solidFill>
                <a:prstClr val="black"/>
              </a:solidFill>
              <a:latin typeface="Calibri"/>
            </a:endParaRPr>
          </a:p>
        </p:txBody>
      </p:sp>
      <p:sp>
        <p:nvSpPr>
          <p:cNvPr id="7" name="Rectangle 6"/>
          <p:cNvSpPr/>
          <p:nvPr/>
        </p:nvSpPr>
        <p:spPr>
          <a:xfrm>
            <a:off x="2286000" y="1066800"/>
            <a:ext cx="7315200" cy="2308324"/>
          </a:xfrm>
          <a:prstGeom prst="rect">
            <a:avLst/>
          </a:prstGeom>
        </p:spPr>
        <p:txBody>
          <a:bodyPr wrap="square">
            <a:spAutoFit/>
          </a:bodyPr>
          <a:lstStyle/>
          <a:p>
            <a:pPr defTabSz="914400">
              <a:buFont typeface="Arial" pitchFamily="34" charset="0"/>
              <a:buChar char="•"/>
            </a:pPr>
            <a:r>
              <a:rPr lang="en-US" dirty="0">
                <a:solidFill>
                  <a:prstClr val="black"/>
                </a:solidFill>
                <a:latin typeface="Calibri"/>
              </a:rPr>
              <a:t> Quality improvement tool</a:t>
            </a:r>
          </a:p>
          <a:p>
            <a:pPr defTabSz="914400">
              <a:buFont typeface="Arial" pitchFamily="34" charset="0"/>
              <a:buChar char="•"/>
            </a:pPr>
            <a:r>
              <a:rPr lang="en-US" dirty="0">
                <a:solidFill>
                  <a:prstClr val="black"/>
                </a:solidFill>
                <a:latin typeface="Calibri"/>
              </a:rPr>
              <a:t> Target is improved care</a:t>
            </a:r>
          </a:p>
          <a:p>
            <a:pPr defTabSz="914400">
              <a:buFont typeface="Arial" pitchFamily="34" charset="0"/>
              <a:buChar char="•"/>
            </a:pPr>
            <a:r>
              <a:rPr lang="en-US" dirty="0">
                <a:solidFill>
                  <a:prstClr val="black"/>
                </a:solidFill>
                <a:latin typeface="Calibri"/>
              </a:rPr>
              <a:t> Listing of process improvements that cardiac rehabilitation champions can implement</a:t>
            </a:r>
          </a:p>
          <a:p>
            <a:pPr lvl="1" defTabSz="914400">
              <a:buFont typeface="Arial" pitchFamily="34" charset="0"/>
              <a:buChar char="•"/>
            </a:pPr>
            <a:r>
              <a:rPr lang="en-US" dirty="0">
                <a:solidFill>
                  <a:prstClr val="black"/>
                </a:solidFill>
                <a:latin typeface="Calibri"/>
              </a:rPr>
              <a:t>Change concepts</a:t>
            </a:r>
          </a:p>
          <a:p>
            <a:pPr lvl="1" defTabSz="914400">
              <a:buFont typeface="Arial" pitchFamily="34" charset="0"/>
              <a:buChar char="•"/>
            </a:pPr>
            <a:r>
              <a:rPr lang="en-US" dirty="0">
                <a:solidFill>
                  <a:prstClr val="black"/>
                </a:solidFill>
                <a:latin typeface="Calibri"/>
              </a:rPr>
              <a:t>Change ideas</a:t>
            </a:r>
          </a:p>
          <a:p>
            <a:pPr lvl="1" defTabSz="914400">
              <a:buFont typeface="Arial" pitchFamily="34" charset="0"/>
              <a:buChar char="•"/>
            </a:pPr>
            <a:r>
              <a:rPr lang="en-US" dirty="0">
                <a:solidFill>
                  <a:prstClr val="black"/>
                </a:solidFill>
                <a:latin typeface="Calibri"/>
              </a:rPr>
              <a:t>Tools</a:t>
            </a:r>
          </a:p>
          <a:p>
            <a:pPr lvl="1" defTabSz="914400">
              <a:buFont typeface="Arial" pitchFamily="34" charset="0"/>
              <a:buChar char="•"/>
            </a:pPr>
            <a:r>
              <a:rPr lang="en-US" dirty="0">
                <a:solidFill>
                  <a:prstClr val="black"/>
                </a:solidFill>
                <a:latin typeface="Calibri"/>
              </a:rPr>
              <a:t>Resources</a:t>
            </a:r>
          </a:p>
        </p:txBody>
      </p:sp>
    </p:spTree>
    <p:extLst>
      <p:ext uri="{BB962C8B-B14F-4D97-AF65-F5344CB8AC3E}">
        <p14:creationId xmlns:p14="http://schemas.microsoft.com/office/powerpoint/2010/main" val="2640270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change-pkg-systems.jpg"/>
          <p:cNvPicPr>
            <a:picLocks noChangeAspect="1"/>
          </p:cNvPicPr>
          <p:nvPr/>
        </p:nvPicPr>
        <p:blipFill>
          <a:blip r:embed="rId2" cstate="print"/>
          <a:stretch>
            <a:fillRect/>
          </a:stretch>
        </p:blipFill>
        <p:spPr>
          <a:xfrm>
            <a:off x="2895600" y="914400"/>
            <a:ext cx="2818504" cy="2377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r-change-pkg-referrals.jpg"/>
          <p:cNvPicPr>
            <a:picLocks noChangeAspect="1"/>
          </p:cNvPicPr>
          <p:nvPr/>
        </p:nvPicPr>
        <p:blipFill>
          <a:blip r:embed="rId3" cstate="print"/>
          <a:stretch>
            <a:fillRect/>
          </a:stretch>
        </p:blipFill>
        <p:spPr>
          <a:xfrm>
            <a:off x="2895600" y="3505200"/>
            <a:ext cx="2818504" cy="2377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cr-change-pkg-enrollment.jpg"/>
          <p:cNvPicPr>
            <a:picLocks noChangeAspect="1"/>
          </p:cNvPicPr>
          <p:nvPr/>
        </p:nvPicPr>
        <p:blipFill>
          <a:blip r:embed="rId4" cstate="print"/>
          <a:stretch>
            <a:fillRect/>
          </a:stretch>
        </p:blipFill>
        <p:spPr>
          <a:xfrm>
            <a:off x="6477000" y="3505200"/>
            <a:ext cx="2818504" cy="2377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Content Placeholder 10" descr="cr-change-pkg-adherence.jpg"/>
          <p:cNvPicPr>
            <a:picLocks noChangeAspect="1"/>
          </p:cNvPicPr>
          <p:nvPr/>
        </p:nvPicPr>
        <p:blipFill>
          <a:blip r:embed="rId5" cstate="print"/>
          <a:stretch>
            <a:fillRect/>
          </a:stretch>
        </p:blipFill>
        <p:spPr>
          <a:xfrm>
            <a:off x="6477000" y="914400"/>
            <a:ext cx="2834104" cy="2377440"/>
          </a:xfrm>
          <a:prstGeom prst="rect">
            <a:avLst/>
          </a:prstGeom>
        </p:spPr>
      </p:pic>
      <p:sp>
        <p:nvSpPr>
          <p:cNvPr id="7" name="TextBox 6"/>
          <p:cNvSpPr txBox="1"/>
          <p:nvPr/>
        </p:nvSpPr>
        <p:spPr>
          <a:xfrm>
            <a:off x="1905000" y="1524000"/>
            <a:ext cx="12954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914400"/>
            <a:r>
              <a:rPr lang="en-US" dirty="0">
                <a:solidFill>
                  <a:prstClr val="black"/>
                </a:solidFill>
                <a:latin typeface="Calibri"/>
              </a:rPr>
              <a:t>1 Tool</a:t>
            </a:r>
          </a:p>
        </p:txBody>
      </p:sp>
      <p:sp>
        <p:nvSpPr>
          <p:cNvPr id="8" name="TextBox 7"/>
          <p:cNvSpPr txBox="1"/>
          <p:nvPr/>
        </p:nvSpPr>
        <p:spPr>
          <a:xfrm>
            <a:off x="2133600" y="3886200"/>
            <a:ext cx="12954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914400"/>
            <a:r>
              <a:rPr lang="en-US" dirty="0">
                <a:solidFill>
                  <a:prstClr val="black"/>
                </a:solidFill>
                <a:latin typeface="Calibri"/>
              </a:rPr>
              <a:t>3 Tools</a:t>
            </a:r>
          </a:p>
        </p:txBody>
      </p:sp>
      <p:sp>
        <p:nvSpPr>
          <p:cNvPr id="9" name="TextBox 8"/>
          <p:cNvSpPr txBox="1"/>
          <p:nvPr/>
        </p:nvSpPr>
        <p:spPr>
          <a:xfrm>
            <a:off x="9067800" y="4267200"/>
            <a:ext cx="129540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914400"/>
            <a:r>
              <a:rPr lang="en-US" dirty="0">
                <a:solidFill>
                  <a:prstClr val="black"/>
                </a:solidFill>
                <a:latin typeface="Calibri"/>
              </a:rPr>
              <a:t>4 Tools</a:t>
            </a:r>
          </a:p>
        </p:txBody>
      </p:sp>
    </p:spTree>
    <p:extLst>
      <p:ext uri="{BB962C8B-B14F-4D97-AF65-F5344CB8AC3E}">
        <p14:creationId xmlns:p14="http://schemas.microsoft.com/office/powerpoint/2010/main" val="4042456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600201"/>
            <a:ext cx="8229600" cy="3916363"/>
          </a:xfrm>
        </p:spPr>
        <p:txBody>
          <a:bodyPr/>
          <a:lstStyle/>
          <a:p>
            <a:endParaRPr lang="en-US" dirty="0"/>
          </a:p>
          <a:p>
            <a:endParaRPr lang="en-US" dirty="0"/>
          </a:p>
        </p:txBody>
      </p:sp>
      <p:pic>
        <p:nvPicPr>
          <p:cNvPr id="4" name="Picture 3" descr="cr-change-pkg-systems.jpg"/>
          <p:cNvPicPr>
            <a:picLocks noChangeAspect="1"/>
          </p:cNvPicPr>
          <p:nvPr/>
        </p:nvPicPr>
        <p:blipFill>
          <a:blip r:embed="rId2" cstate="print"/>
          <a:stretch>
            <a:fillRect/>
          </a:stretch>
        </p:blipFill>
        <p:spPr>
          <a:xfrm>
            <a:off x="7772400" y="914400"/>
            <a:ext cx="2601696" cy="2194560"/>
          </a:xfrm>
          <a:prstGeom prst="rect">
            <a:avLst/>
          </a:prstGeom>
        </p:spPr>
      </p:pic>
      <p:sp>
        <p:nvSpPr>
          <p:cNvPr id="5" name="Content Placeholder 2"/>
          <p:cNvSpPr txBox="1">
            <a:spLocks/>
          </p:cNvSpPr>
          <p:nvPr/>
        </p:nvSpPr>
        <p:spPr>
          <a:xfrm>
            <a:off x="1828800" y="990600"/>
            <a:ext cx="5791200" cy="51054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prstClr val="black"/>
                </a:solidFill>
                <a:latin typeface="Calibri"/>
              </a:rPr>
              <a:t>Make CR a Health System Priority</a:t>
            </a:r>
          </a:p>
          <a:p>
            <a:pPr marL="800100" lvl="1" indent="-342900" defTabSz="914400">
              <a:spcBef>
                <a:spcPct val="20000"/>
              </a:spcBef>
              <a:buFont typeface="Arial" pitchFamily="34" charset="0"/>
              <a:buChar char="•"/>
              <a:defRPr/>
            </a:pPr>
            <a:r>
              <a:rPr lang="en-US" sz="3200" dirty="0">
                <a:solidFill>
                  <a:prstClr val="black"/>
                </a:solidFill>
                <a:latin typeface="Calibri"/>
              </a:rPr>
              <a:t>Tool – Presentation to the Board of Trustees</a:t>
            </a:r>
          </a:p>
          <a:p>
            <a:pPr marL="800100" lvl="1" indent="-342900" defTabSz="914400">
              <a:spcBef>
                <a:spcPct val="20000"/>
              </a:spcBef>
              <a:buFont typeface="Arial" pitchFamily="34" charset="0"/>
              <a:buChar char="•"/>
              <a:defRPr/>
            </a:pPr>
            <a:r>
              <a:rPr lang="en-US" sz="3200" dirty="0">
                <a:solidFill>
                  <a:prstClr val="black"/>
                </a:solidFill>
                <a:latin typeface="Calibri"/>
              </a:rPr>
              <a:t>Tool – Update to department managers</a:t>
            </a:r>
          </a:p>
          <a:p>
            <a:pPr marL="800100" lvl="1" indent="-342900" defTabSz="914400">
              <a:spcBef>
                <a:spcPct val="20000"/>
              </a:spcBef>
              <a:buFont typeface="Arial" pitchFamily="34" charset="0"/>
              <a:buChar char="•"/>
              <a:defRPr/>
            </a:pPr>
            <a:endParaRPr lang="en-US" sz="3200" dirty="0">
              <a:solidFill>
                <a:prstClr val="black"/>
              </a:solidFill>
              <a:latin typeface="Calibri"/>
            </a:endParaRPr>
          </a:p>
        </p:txBody>
      </p:sp>
    </p:spTree>
    <p:extLst>
      <p:ext uri="{BB962C8B-B14F-4D97-AF65-F5344CB8AC3E}">
        <p14:creationId xmlns:p14="http://schemas.microsoft.com/office/powerpoint/2010/main" val="3347892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8229600" cy="944562"/>
          </a:xfrm>
        </p:spPr>
        <p:txBody>
          <a:bodyPr/>
          <a:lstStyle/>
          <a:p>
            <a:r>
              <a:rPr lang="en-US" dirty="0"/>
              <a:t>System Changes </a:t>
            </a:r>
          </a:p>
        </p:txBody>
      </p:sp>
      <p:graphicFrame>
        <p:nvGraphicFramePr>
          <p:cNvPr id="4" name="Content Placeholder 13"/>
          <p:cNvGraphicFramePr>
            <a:graphicFrameLocks noGrp="1"/>
          </p:cNvGraphicFramePr>
          <p:nvPr>
            <p:ph idx="1"/>
          </p:nvPr>
        </p:nvGraphicFramePr>
        <p:xfrm>
          <a:off x="1905000" y="2514600"/>
          <a:ext cx="30480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28800" y="1524000"/>
            <a:ext cx="3810000" cy="523220"/>
          </a:xfrm>
          <a:prstGeom prst="rect">
            <a:avLst/>
          </a:prstGeom>
          <a:noFill/>
        </p:spPr>
        <p:txBody>
          <a:bodyPr wrap="square" rtlCol="0">
            <a:spAutoFit/>
          </a:bodyPr>
          <a:lstStyle/>
          <a:p>
            <a:pPr algn="ctr" defTabSz="914400"/>
            <a:r>
              <a:rPr lang="en-US" sz="2800" dirty="0">
                <a:solidFill>
                  <a:prstClr val="black"/>
                </a:solidFill>
                <a:latin typeface="Calibri"/>
              </a:rPr>
              <a:t>Old System</a:t>
            </a:r>
          </a:p>
        </p:txBody>
      </p:sp>
      <p:pic>
        <p:nvPicPr>
          <p:cNvPr id="1026" name="Picture 2" descr="C:\Users\jnewman\AppData\Local\Microsoft\Windows\Temporary Internet Files\Content.IE5\CK1HUJ8N\Angry-Emoticon[1].gif"/>
          <p:cNvPicPr>
            <a:picLocks noChangeAspect="1" noChangeArrowheads="1"/>
          </p:cNvPicPr>
          <p:nvPr/>
        </p:nvPicPr>
        <p:blipFill>
          <a:blip r:embed="rId7" cstate="print"/>
          <a:srcRect/>
          <a:stretch>
            <a:fillRect/>
          </a:stretch>
        </p:blipFill>
        <p:spPr bwMode="auto">
          <a:xfrm>
            <a:off x="2209800" y="4495800"/>
            <a:ext cx="838200" cy="871728"/>
          </a:xfrm>
          <a:prstGeom prst="rect">
            <a:avLst/>
          </a:prstGeom>
          <a:noFill/>
        </p:spPr>
      </p:pic>
      <p:graphicFrame>
        <p:nvGraphicFramePr>
          <p:cNvPr id="6" name="Content Placeholder 8"/>
          <p:cNvGraphicFramePr>
            <a:graphicFrameLocks/>
          </p:cNvGraphicFramePr>
          <p:nvPr/>
        </p:nvGraphicFramePr>
        <p:xfrm>
          <a:off x="6400800" y="3124200"/>
          <a:ext cx="3810000"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1"/>
          <p:cNvSpPr txBox="1">
            <a:spLocks/>
          </p:cNvSpPr>
          <p:nvPr/>
        </p:nvSpPr>
        <p:spPr>
          <a:xfrm>
            <a:off x="6781800" y="1447800"/>
            <a:ext cx="3124200" cy="457200"/>
          </a:xfrm>
          <a:prstGeom prst="rect">
            <a:avLst/>
          </a:prstGeom>
        </p:spPr>
        <p:txBody>
          <a:bodyPr vert="horz" lIns="91440" tIns="45720" rIns="91440" bIns="45720" rtlCol="0" anchor="ctr">
            <a:normAutofit fontScale="62500" lnSpcReduction="20000"/>
          </a:bodyPr>
          <a:lstStyle/>
          <a:p>
            <a:pPr algn="ctr" defTabSz="914400">
              <a:spcBef>
                <a:spcPct val="0"/>
              </a:spcBef>
              <a:defRPr/>
            </a:pPr>
            <a:r>
              <a:rPr lang="en-US" sz="4400" dirty="0">
                <a:solidFill>
                  <a:prstClr val="black"/>
                </a:solidFill>
                <a:latin typeface="Calibri"/>
              </a:rPr>
              <a:t>Improved System</a:t>
            </a:r>
          </a:p>
        </p:txBody>
      </p:sp>
      <p:pic>
        <p:nvPicPr>
          <p:cNvPr id="8" name="Picture 2" descr="C:\Users\jnewman\AppData\Local\Microsoft\Windows\Temporary Internet Files\Content.IE5\T02537J6\happy-jump-happy-animation-animated-smiley-emoticon-000360-large-1es9swx[1].gif"/>
          <p:cNvPicPr>
            <a:picLocks noChangeAspect="1" noChangeArrowheads="1"/>
          </p:cNvPicPr>
          <p:nvPr/>
        </p:nvPicPr>
        <p:blipFill>
          <a:blip r:embed="rId13" cstate="print"/>
          <a:srcRect/>
          <a:stretch>
            <a:fillRect/>
          </a:stretch>
        </p:blipFill>
        <p:spPr bwMode="auto">
          <a:xfrm>
            <a:off x="8001001" y="4876801"/>
            <a:ext cx="828675" cy="1095375"/>
          </a:xfrm>
          <a:prstGeom prst="rect">
            <a:avLst/>
          </a:prstGeom>
          <a:noFill/>
        </p:spPr>
      </p:pic>
      <p:sp>
        <p:nvSpPr>
          <p:cNvPr id="9" name="Explosion 1 8"/>
          <p:cNvSpPr/>
          <p:nvPr/>
        </p:nvSpPr>
        <p:spPr>
          <a:xfrm>
            <a:off x="7391400" y="1828800"/>
            <a:ext cx="1981200" cy="1447800"/>
          </a:xfrm>
          <a:prstGeom prst="irregularSeal1">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prstClr val="black"/>
              </a:solidFill>
              <a:latin typeface="Calibri"/>
            </a:endParaRPr>
          </a:p>
        </p:txBody>
      </p:sp>
      <p:sp>
        <p:nvSpPr>
          <p:cNvPr id="10" name="TextBox 9"/>
          <p:cNvSpPr txBox="1"/>
          <p:nvPr/>
        </p:nvSpPr>
        <p:spPr>
          <a:xfrm>
            <a:off x="7772400" y="2209801"/>
            <a:ext cx="1295400" cy="584775"/>
          </a:xfrm>
          <a:prstGeom prst="rect">
            <a:avLst/>
          </a:prstGeom>
          <a:noFill/>
        </p:spPr>
        <p:txBody>
          <a:bodyPr wrap="square" rtlCol="0">
            <a:spAutoFit/>
          </a:bodyPr>
          <a:lstStyle/>
          <a:p>
            <a:pPr algn="ctr" defTabSz="914400"/>
            <a:r>
              <a:rPr lang="en-US" sz="1600" dirty="0">
                <a:solidFill>
                  <a:prstClr val="black"/>
                </a:solidFill>
                <a:latin typeface="Calibri"/>
              </a:rPr>
              <a:t>90 min</a:t>
            </a:r>
          </a:p>
          <a:p>
            <a:pPr algn="ctr" defTabSz="914400"/>
            <a:r>
              <a:rPr lang="en-US" sz="1600" dirty="0">
                <a:solidFill>
                  <a:prstClr val="black"/>
                </a:solidFill>
                <a:latin typeface="Calibri"/>
              </a:rPr>
              <a:t>Door to door</a:t>
            </a:r>
          </a:p>
        </p:txBody>
      </p:sp>
    </p:spTree>
    <p:extLst>
      <p:ext uri="{BB962C8B-B14F-4D97-AF65-F5344CB8AC3E}">
        <p14:creationId xmlns:p14="http://schemas.microsoft.com/office/powerpoint/2010/main" val="1315345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change-pkg-referrals.jpg"/>
          <p:cNvPicPr>
            <a:picLocks noGrp="1" noChangeAspect="1"/>
          </p:cNvPicPr>
          <p:nvPr>
            <p:ph idx="1"/>
          </p:nvPr>
        </p:nvPicPr>
        <p:blipFill>
          <a:blip r:embed="rId2" cstate="print"/>
          <a:stretch>
            <a:fillRect/>
          </a:stretch>
        </p:blipFill>
        <p:spPr>
          <a:xfrm>
            <a:off x="7848600" y="838200"/>
            <a:ext cx="2601696" cy="2194560"/>
          </a:xfrm>
          <a:prstGeom prst="rect">
            <a:avLst/>
          </a:prstGeom>
        </p:spPr>
      </p:pic>
      <p:sp>
        <p:nvSpPr>
          <p:cNvPr id="5" name="Content Placeholder 2"/>
          <p:cNvSpPr txBox="1">
            <a:spLocks/>
          </p:cNvSpPr>
          <p:nvPr/>
        </p:nvSpPr>
        <p:spPr>
          <a:xfrm>
            <a:off x="1828800" y="990600"/>
            <a:ext cx="5791200" cy="51054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endParaRPr lang="en-US" sz="3200" dirty="0">
              <a:solidFill>
                <a:prstClr val="black"/>
              </a:solidFill>
              <a:latin typeface="Calibri"/>
            </a:endParaRPr>
          </a:p>
          <a:p>
            <a:pPr marL="342900" indent="-342900" defTabSz="914400">
              <a:spcBef>
                <a:spcPct val="20000"/>
              </a:spcBef>
              <a:buFont typeface="Arial" pitchFamily="34" charset="0"/>
              <a:buChar char="•"/>
              <a:defRPr/>
            </a:pPr>
            <a:endParaRPr lang="en-US" sz="3200" dirty="0">
              <a:solidFill>
                <a:prstClr val="black"/>
              </a:solidFill>
              <a:latin typeface="Calibri"/>
            </a:endParaRPr>
          </a:p>
        </p:txBody>
      </p:sp>
      <p:sp>
        <p:nvSpPr>
          <p:cNvPr id="6" name="Content Placeholder 2"/>
          <p:cNvSpPr txBox="1">
            <a:spLocks/>
          </p:cNvSpPr>
          <p:nvPr/>
        </p:nvSpPr>
        <p:spPr>
          <a:xfrm>
            <a:off x="1981200" y="1143000"/>
            <a:ext cx="5791200" cy="51054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3200" dirty="0">
                <a:solidFill>
                  <a:prstClr val="black"/>
                </a:solidFill>
                <a:latin typeface="Calibri"/>
              </a:rPr>
              <a:t>Standardization</a:t>
            </a:r>
          </a:p>
          <a:p>
            <a:pPr marL="800100" lvl="1" indent="-342900" defTabSz="914400">
              <a:spcBef>
                <a:spcPct val="20000"/>
              </a:spcBef>
              <a:buFont typeface="Arial" pitchFamily="34" charset="0"/>
              <a:buChar char="•"/>
              <a:defRPr/>
            </a:pPr>
            <a:r>
              <a:rPr lang="en-US" sz="3200" dirty="0">
                <a:solidFill>
                  <a:prstClr val="black"/>
                </a:solidFill>
                <a:latin typeface="Calibri"/>
              </a:rPr>
              <a:t>Tool - Process Mapping for CR Referrals</a:t>
            </a:r>
          </a:p>
          <a:p>
            <a:pPr marL="800100" lvl="1" indent="-342900" defTabSz="914400">
              <a:spcBef>
                <a:spcPct val="20000"/>
              </a:spcBef>
              <a:buFont typeface="Arial" pitchFamily="34" charset="0"/>
              <a:buChar char="•"/>
              <a:defRPr/>
            </a:pPr>
            <a:r>
              <a:rPr lang="en-US" sz="3200" dirty="0">
                <a:solidFill>
                  <a:prstClr val="black"/>
                </a:solidFill>
                <a:latin typeface="Calibri"/>
              </a:rPr>
              <a:t>Tool - Physician Referral/Order Policy</a:t>
            </a:r>
          </a:p>
          <a:p>
            <a:pPr marL="800100" lvl="1" indent="-342900" defTabSz="914400">
              <a:spcBef>
                <a:spcPct val="20000"/>
              </a:spcBef>
              <a:buFont typeface="Arial" pitchFamily="34" charset="0"/>
              <a:buChar char="•"/>
              <a:defRPr/>
            </a:pPr>
            <a:r>
              <a:rPr lang="en-US" sz="3200" dirty="0">
                <a:solidFill>
                  <a:prstClr val="black"/>
                </a:solidFill>
                <a:latin typeface="Calibri"/>
              </a:rPr>
              <a:t>Tool - Admission Guidelines </a:t>
            </a:r>
          </a:p>
          <a:p>
            <a:pPr marL="800100" lvl="1" indent="-342900" defTabSz="914400">
              <a:spcBef>
                <a:spcPct val="20000"/>
              </a:spcBef>
              <a:buFont typeface="Arial" pitchFamily="34" charset="0"/>
              <a:buChar char="•"/>
              <a:defRPr/>
            </a:pPr>
            <a:endParaRPr lang="en-US" sz="3200" dirty="0">
              <a:solidFill>
                <a:prstClr val="black"/>
              </a:solidFill>
              <a:latin typeface="Calibri"/>
            </a:endParaRPr>
          </a:p>
        </p:txBody>
      </p:sp>
    </p:spTree>
    <p:extLst>
      <p:ext uri="{BB962C8B-B14F-4D97-AF65-F5344CB8AC3E}">
        <p14:creationId xmlns:p14="http://schemas.microsoft.com/office/powerpoint/2010/main" val="4088960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nvPr>
        </p:nvGraphicFramePr>
        <p:xfrm>
          <a:off x="3048001" y="0"/>
          <a:ext cx="5299365" cy="6858000"/>
        </p:xfrm>
        <a:graphic>
          <a:graphicData uri="http://schemas.openxmlformats.org/presentationml/2006/ole">
            <mc:AlternateContent xmlns:mc="http://schemas.openxmlformats.org/markup-compatibility/2006">
              <mc:Choice xmlns:v="urn:schemas-microsoft-com:vml" Requires="v">
                <p:oleObj spid="_x0000_s1032" name="Acrobat Document" r:id="rId3" imgW="5830114" imgH="7542857" progId="AcroExch.Document.DC">
                  <p:embed/>
                </p:oleObj>
              </mc:Choice>
              <mc:Fallback>
                <p:oleObj name="Acrobat Document" r:id="rId3" imgW="5830114" imgH="7542857" progId="AcroExch.Document.DC">
                  <p:embed/>
                  <p:pic>
                    <p:nvPicPr>
                      <p:cNvPr id="4"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0"/>
                        <a:ext cx="5299365" cy="6858000"/>
                      </a:xfrm>
                      <a:prstGeom prst="rect">
                        <a:avLst/>
                      </a:prstGeom>
                      <a:noFill/>
                    </p:spPr>
                  </p:pic>
                </p:oleObj>
              </mc:Fallback>
            </mc:AlternateContent>
          </a:graphicData>
        </a:graphic>
      </p:graphicFrame>
    </p:spTree>
    <p:extLst>
      <p:ext uri="{BB962C8B-B14F-4D97-AF65-F5344CB8AC3E}">
        <p14:creationId xmlns:p14="http://schemas.microsoft.com/office/powerpoint/2010/main" val="422713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81200" y="914401"/>
            <a:ext cx="5791200" cy="5211763"/>
          </a:xfrm>
          <a:prstGeom prst="rect">
            <a:avLst/>
          </a:prstGeom>
        </p:spPr>
        <p:txBody>
          <a:bodyPr vert="horz" lIns="91440" tIns="45720" rIns="91440" bIns="45720" rtlCol="0">
            <a:normAutofit/>
          </a:bodyPr>
          <a:lstStyle/>
          <a:p>
            <a:pPr marL="342900" indent="-342900" defTabSz="914400">
              <a:spcBef>
                <a:spcPct val="20000"/>
              </a:spcBef>
              <a:defRPr/>
            </a:pPr>
            <a:endParaRPr lang="en-US" sz="3200" dirty="0">
              <a:solidFill>
                <a:prstClr val="black"/>
              </a:solidFill>
              <a:latin typeface="Calibri"/>
            </a:endParaRPr>
          </a:p>
          <a:p>
            <a:pPr marL="342900" indent="-342900" defTabSz="914400">
              <a:spcBef>
                <a:spcPct val="20000"/>
              </a:spcBef>
              <a:buFont typeface="Arial" pitchFamily="34" charset="0"/>
              <a:buChar char="•"/>
              <a:defRPr/>
            </a:pPr>
            <a:endParaRPr lang="en-US" sz="3200" dirty="0">
              <a:solidFill>
                <a:prstClr val="black"/>
              </a:solidFill>
              <a:latin typeface="Calibri"/>
            </a:endParaRPr>
          </a:p>
        </p:txBody>
      </p:sp>
      <p:pic>
        <p:nvPicPr>
          <p:cNvPr id="8" name="Content Placeholder 7" descr="cr-change-pkg-enrollment.jpg"/>
          <p:cNvPicPr>
            <a:picLocks noGrp="1" noChangeAspect="1"/>
          </p:cNvPicPr>
          <p:nvPr>
            <p:ph idx="1"/>
          </p:nvPr>
        </p:nvPicPr>
        <p:blipFill>
          <a:blip r:embed="rId3" cstate="print"/>
          <a:stretch>
            <a:fillRect/>
          </a:stretch>
        </p:blipFill>
        <p:spPr>
          <a:xfrm>
            <a:off x="1905000" y="3810000"/>
            <a:ext cx="2601696" cy="2194560"/>
          </a:xfrm>
          <a:prstGeom prst="rect">
            <a:avLst/>
          </a:prstGeom>
        </p:spPr>
      </p:pic>
      <p:sp>
        <p:nvSpPr>
          <p:cNvPr id="4" name="Rectangle 3"/>
          <p:cNvSpPr/>
          <p:nvPr/>
        </p:nvSpPr>
        <p:spPr>
          <a:xfrm>
            <a:off x="1828800" y="990600"/>
            <a:ext cx="3886200" cy="3046988"/>
          </a:xfrm>
          <a:prstGeom prst="rect">
            <a:avLst/>
          </a:prstGeom>
        </p:spPr>
        <p:txBody>
          <a:bodyPr wrap="square">
            <a:spAutoFit/>
          </a:bodyPr>
          <a:lstStyle/>
          <a:p>
            <a:pPr defTabSz="914400"/>
            <a:r>
              <a:rPr lang="en-US" sz="2400" dirty="0">
                <a:solidFill>
                  <a:prstClr val="black"/>
                </a:solidFill>
                <a:latin typeface="Calibri"/>
              </a:rPr>
              <a:t>Educate patients about the benefits of CR.</a:t>
            </a:r>
          </a:p>
          <a:p>
            <a:pPr lvl="1" defTabSz="914400">
              <a:buFont typeface="Arial" pitchFamily="34" charset="0"/>
              <a:buChar char="•"/>
            </a:pPr>
            <a:r>
              <a:rPr lang="en-US" sz="2400" dirty="0">
                <a:solidFill>
                  <a:prstClr val="black"/>
                </a:solidFill>
                <a:latin typeface="Calibri"/>
              </a:rPr>
              <a:t>Tool - Phase I Program Guidelines for inpatient education</a:t>
            </a:r>
          </a:p>
          <a:p>
            <a:pPr lvl="1" defTabSz="914400"/>
            <a:endParaRPr lang="en-US" sz="2400" dirty="0">
              <a:solidFill>
                <a:prstClr val="black"/>
              </a:solidFill>
              <a:latin typeface="Calibri"/>
            </a:endParaRPr>
          </a:p>
          <a:p>
            <a:pPr lvl="1" defTabSz="914400">
              <a:buFont typeface="Arial" pitchFamily="34" charset="0"/>
              <a:buChar char="•"/>
            </a:pPr>
            <a:endParaRPr lang="en-US" sz="2400" dirty="0">
              <a:solidFill>
                <a:prstClr val="black"/>
              </a:solidFill>
              <a:latin typeface="Calibri"/>
            </a:endParaRPr>
          </a:p>
          <a:p>
            <a:pPr defTabSz="914400">
              <a:buFont typeface="Arial" pitchFamily="34" charset="0"/>
              <a:buChar char="•"/>
            </a:pPr>
            <a:endParaRPr lang="en-US" sz="2400" dirty="0">
              <a:solidFill>
                <a:prstClr val="black"/>
              </a:solidFill>
              <a:latin typeface="Calibri"/>
            </a:endParaRPr>
          </a:p>
        </p:txBody>
      </p:sp>
      <p:graphicFrame>
        <p:nvGraphicFramePr>
          <p:cNvPr id="3074" name="Content Placeholder 3"/>
          <p:cNvGraphicFramePr>
            <a:graphicFrameLocks noChangeAspect="1"/>
          </p:cNvGraphicFramePr>
          <p:nvPr/>
        </p:nvGraphicFramePr>
        <p:xfrm>
          <a:off x="5867400" y="304801"/>
          <a:ext cx="4395788" cy="5688013"/>
        </p:xfrm>
        <a:graphic>
          <a:graphicData uri="http://schemas.openxmlformats.org/presentationml/2006/ole">
            <mc:AlternateContent xmlns:mc="http://schemas.openxmlformats.org/markup-compatibility/2006">
              <mc:Choice xmlns:v="urn:schemas-microsoft-com:vml" Requires="v">
                <p:oleObj spid="_x0000_s2056" name="Acrobat Document" r:id="rId4" imgW="5830114" imgH="7542857" progId="AcroExch.Document.DC">
                  <p:embed/>
                </p:oleObj>
              </mc:Choice>
              <mc:Fallback>
                <p:oleObj name="Acrobat Document" r:id="rId4" imgW="5830114" imgH="7542857" progId="AcroExch.Document.DC">
                  <p:embed/>
                  <p:pic>
                    <p:nvPicPr>
                      <p:cNvPr id="3074"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04801"/>
                        <a:ext cx="4395788" cy="568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4612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774110"/>
            <a:ext cx="7886700" cy="4351338"/>
          </a:xfrm>
        </p:spPr>
        <p:txBody>
          <a:bodyPr>
            <a:normAutofit/>
          </a:bodyPr>
          <a:lstStyle/>
          <a:p>
            <a:r>
              <a:rPr lang="en-US" dirty="0">
                <a:latin typeface="Arial" panose="020B0604020202020204" pitchFamily="34" charset="0"/>
                <a:cs typeface="Arial" panose="020B0604020202020204" pitchFamily="34" charset="0"/>
              </a:rPr>
              <a:t>Burden of CVD in the U.S. </a:t>
            </a:r>
          </a:p>
          <a:p>
            <a:r>
              <a:rPr lang="en-US" dirty="0">
                <a:latin typeface="Arial" panose="020B0604020202020204" pitchFamily="34" charset="0"/>
                <a:cs typeface="Arial" panose="020B0604020202020204" pitchFamily="34" charset="0"/>
              </a:rPr>
              <a:t>Million Hearts</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2022 </a:t>
            </a:r>
          </a:p>
          <a:p>
            <a:r>
              <a:rPr lang="en-US" dirty="0">
                <a:latin typeface="Arial" panose="020B0604020202020204" pitchFamily="34" charset="0"/>
                <a:cs typeface="Arial" panose="020B0604020202020204" pitchFamily="34" charset="0"/>
              </a:rPr>
              <a:t>Cardiac rehabilitation</a:t>
            </a:r>
          </a:p>
          <a:p>
            <a:r>
              <a:rPr lang="en-US" dirty="0">
                <a:latin typeface="Arial" panose="020B0604020202020204" pitchFamily="34" charset="0"/>
                <a:cs typeface="Arial" panose="020B0604020202020204" pitchFamily="34" charset="0"/>
              </a:rPr>
              <a:t>Million Hearts</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Cardiac Rehabilitation Change Package</a:t>
            </a:r>
          </a:p>
        </p:txBody>
      </p:sp>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Overview</a:t>
            </a:r>
          </a:p>
        </p:txBody>
      </p:sp>
      <p:sp>
        <p:nvSpPr>
          <p:cNvPr id="2" name="Rectangle 1"/>
          <p:cNvSpPr/>
          <p:nvPr/>
        </p:nvSpPr>
        <p:spPr>
          <a:xfrm>
            <a:off x="4289208" y="5247453"/>
            <a:ext cx="6144617" cy="1384995"/>
          </a:xfrm>
          <a:prstGeom prst="rect">
            <a:avLst/>
          </a:prstGeom>
          <a:ln>
            <a:solidFill>
              <a:schemeClr val="tx1"/>
            </a:solidFill>
          </a:ln>
        </p:spPr>
        <p:txBody>
          <a:bodyPr wrap="square">
            <a:spAutoFit/>
          </a:bodyPr>
          <a:lstStyle/>
          <a:p>
            <a:pPr defTabSz="914400"/>
            <a:r>
              <a:rPr lang="en-US" sz="1400" dirty="0">
                <a:solidFill>
                  <a:prstClr val="black"/>
                </a:solidFill>
                <a:latin typeface="Arial" panose="020B0604020202020204" pitchFamily="34" charset="0"/>
                <a:cs typeface="Arial" panose="020B0604020202020204" pitchFamily="34" charset="0"/>
              </a:rPr>
              <a:t>The opinions expressed by authors contributing to this project do not necessarily reflect the opinions of the US Department of Health and Human Services, the Public Health Service, the Centers for Disease Control and Prevention, or the authors’ affiliated institutions. Use of trade names is for identification only and does not imply endorsement by any of the groups named below.</a:t>
            </a:r>
          </a:p>
        </p:txBody>
      </p:sp>
    </p:spTree>
    <p:extLst>
      <p:ext uri="{BB962C8B-B14F-4D97-AF65-F5344CB8AC3E}">
        <p14:creationId xmlns:p14="http://schemas.microsoft.com/office/powerpoint/2010/main" val="3339368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2133600" y="2743200"/>
          <a:ext cx="36576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28800" y="990600"/>
            <a:ext cx="8458200" cy="2308324"/>
          </a:xfrm>
          <a:prstGeom prst="rect">
            <a:avLst/>
          </a:prstGeom>
        </p:spPr>
        <p:txBody>
          <a:bodyPr wrap="square">
            <a:spAutoFit/>
          </a:bodyPr>
          <a:lstStyle/>
          <a:p>
            <a:pPr defTabSz="914400">
              <a:buFont typeface="Arial" pitchFamily="34" charset="0"/>
              <a:buChar char="•"/>
            </a:pPr>
            <a:r>
              <a:rPr lang="en-US" sz="2400" dirty="0">
                <a:solidFill>
                  <a:prstClr val="black"/>
                </a:solidFill>
                <a:latin typeface="Calibri"/>
              </a:rPr>
              <a:t>Use Data (analytics) to Drive Improvement</a:t>
            </a:r>
          </a:p>
          <a:p>
            <a:pPr lvl="1" defTabSz="914400">
              <a:buFont typeface="Arial" pitchFamily="34" charset="0"/>
              <a:buChar char="•"/>
            </a:pPr>
            <a:r>
              <a:rPr lang="en-US" sz="2400" dirty="0">
                <a:solidFill>
                  <a:prstClr val="black"/>
                </a:solidFill>
                <a:latin typeface="Calibri"/>
              </a:rPr>
              <a:t>Tool - Tracking of participants by diagnosis, physician for targeting</a:t>
            </a:r>
          </a:p>
          <a:p>
            <a:pPr lvl="1" defTabSz="914400"/>
            <a:endParaRPr lang="en-US" sz="2400" dirty="0">
              <a:solidFill>
                <a:prstClr val="black"/>
              </a:solidFill>
              <a:latin typeface="Calibri"/>
            </a:endParaRPr>
          </a:p>
          <a:p>
            <a:pPr lvl="1" defTabSz="914400">
              <a:buFont typeface="Arial" pitchFamily="34" charset="0"/>
              <a:buChar char="•"/>
            </a:pPr>
            <a:endParaRPr lang="en-US" sz="2400" dirty="0">
              <a:solidFill>
                <a:prstClr val="black"/>
              </a:solidFill>
              <a:latin typeface="Calibri"/>
            </a:endParaRPr>
          </a:p>
          <a:p>
            <a:pPr defTabSz="914400">
              <a:buFont typeface="Arial" pitchFamily="34" charset="0"/>
              <a:buChar char="•"/>
            </a:pPr>
            <a:endParaRPr lang="en-US" sz="2400" dirty="0">
              <a:solidFill>
                <a:prstClr val="black"/>
              </a:solidFill>
              <a:latin typeface="Calibri"/>
            </a:endParaRPr>
          </a:p>
        </p:txBody>
      </p:sp>
      <p:sp>
        <p:nvSpPr>
          <p:cNvPr id="7" name="Content Placeholder 2"/>
          <p:cNvSpPr>
            <a:spLocks noGrp="1"/>
          </p:cNvSpPr>
          <p:nvPr>
            <p:ph sz="half" idx="4294967295"/>
          </p:nvPr>
        </p:nvSpPr>
        <p:spPr>
          <a:xfrm>
            <a:off x="6248400" y="2895600"/>
            <a:ext cx="3581400" cy="2209800"/>
          </a:xfrm>
          <a:prstGeom prst="rect">
            <a:avLst/>
          </a:prstGeom>
        </p:spPr>
        <p:txBody>
          <a:bodyPr>
            <a:normAutofit fontScale="85000" lnSpcReduction="20000"/>
          </a:bodyPr>
          <a:lstStyle/>
          <a:p>
            <a:r>
              <a:rPr lang="en-US" dirty="0"/>
              <a:t>PCI – 48%</a:t>
            </a:r>
          </a:p>
          <a:p>
            <a:r>
              <a:rPr lang="en-US" dirty="0"/>
              <a:t>CABG – 25.3%</a:t>
            </a:r>
          </a:p>
          <a:p>
            <a:r>
              <a:rPr lang="en-US" dirty="0"/>
              <a:t>A/MVR – 9.3%</a:t>
            </a:r>
          </a:p>
          <a:p>
            <a:r>
              <a:rPr lang="en-US" dirty="0"/>
              <a:t>NSTEMI – 8%</a:t>
            </a:r>
          </a:p>
          <a:p>
            <a:r>
              <a:rPr lang="en-US" dirty="0"/>
              <a:t>CHF – 5%</a:t>
            </a:r>
          </a:p>
          <a:p>
            <a:endParaRPr lang="en-US" dirty="0"/>
          </a:p>
        </p:txBody>
      </p:sp>
      <p:sp>
        <p:nvSpPr>
          <p:cNvPr id="8" name="TextBox 7"/>
          <p:cNvSpPr txBox="1"/>
          <p:nvPr/>
        </p:nvSpPr>
        <p:spPr>
          <a:xfrm>
            <a:off x="1828800" y="2438400"/>
            <a:ext cx="3886200" cy="369332"/>
          </a:xfrm>
          <a:prstGeom prst="rect">
            <a:avLst/>
          </a:prstGeom>
          <a:noFill/>
        </p:spPr>
        <p:txBody>
          <a:bodyPr wrap="square" rtlCol="0">
            <a:spAutoFit/>
          </a:bodyPr>
          <a:lstStyle/>
          <a:p>
            <a:pPr algn="ctr" defTabSz="914400"/>
            <a:r>
              <a:rPr lang="en-US" dirty="0">
                <a:solidFill>
                  <a:prstClr val="black"/>
                </a:solidFill>
                <a:latin typeface="Calibri"/>
              </a:rPr>
              <a:t>Data by Physician</a:t>
            </a:r>
          </a:p>
        </p:txBody>
      </p:sp>
      <p:sp>
        <p:nvSpPr>
          <p:cNvPr id="9" name="TextBox 8"/>
          <p:cNvSpPr txBox="1"/>
          <p:nvPr/>
        </p:nvSpPr>
        <p:spPr>
          <a:xfrm>
            <a:off x="5715000" y="2514600"/>
            <a:ext cx="3886200" cy="369332"/>
          </a:xfrm>
          <a:prstGeom prst="rect">
            <a:avLst/>
          </a:prstGeom>
          <a:noFill/>
        </p:spPr>
        <p:txBody>
          <a:bodyPr wrap="square" rtlCol="0">
            <a:spAutoFit/>
          </a:bodyPr>
          <a:lstStyle/>
          <a:p>
            <a:pPr algn="ctr" defTabSz="914400"/>
            <a:r>
              <a:rPr lang="en-US" dirty="0">
                <a:solidFill>
                  <a:prstClr val="black"/>
                </a:solidFill>
                <a:latin typeface="Calibri"/>
              </a:rPr>
              <a:t>Data by Diagnosis</a:t>
            </a:r>
          </a:p>
        </p:txBody>
      </p:sp>
    </p:spTree>
    <p:extLst>
      <p:ext uri="{BB962C8B-B14F-4D97-AF65-F5344CB8AC3E}">
        <p14:creationId xmlns:p14="http://schemas.microsoft.com/office/powerpoint/2010/main" val="1082511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Graduation Rate</a:t>
            </a:r>
          </a:p>
        </p:txBody>
      </p:sp>
      <p:graphicFrame>
        <p:nvGraphicFramePr>
          <p:cNvPr id="4" name="Content Placeholder 3"/>
          <p:cNvGraphicFramePr>
            <a:graphicFrameLocks noGrp="1"/>
          </p:cNvGraphicFramePr>
          <p:nvPr>
            <p:ph idx="1"/>
          </p:nvPr>
        </p:nvGraphicFramePr>
        <p:xfrm>
          <a:off x="1981200" y="1981200"/>
          <a:ext cx="8229600" cy="39624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2286000" y="3429000"/>
            <a:ext cx="7848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76600" y="4572000"/>
            <a:ext cx="1066800" cy="923330"/>
          </a:xfrm>
          <a:prstGeom prst="rect">
            <a:avLst/>
          </a:prstGeom>
          <a:solidFill>
            <a:schemeClr val="bg1"/>
          </a:solidFill>
          <a:ln>
            <a:solidFill>
              <a:srgbClr val="FF0000"/>
            </a:solidFill>
          </a:ln>
        </p:spPr>
        <p:txBody>
          <a:bodyPr wrap="square" rtlCol="0">
            <a:spAutoFit/>
          </a:bodyPr>
          <a:lstStyle/>
          <a:p>
            <a:pPr algn="ctr" defTabSz="914400"/>
            <a:r>
              <a:rPr lang="en-US" dirty="0">
                <a:solidFill>
                  <a:prstClr val="black"/>
                </a:solidFill>
                <a:latin typeface="Calibri"/>
              </a:rPr>
              <a:t>National Average 55%</a:t>
            </a:r>
          </a:p>
        </p:txBody>
      </p:sp>
      <p:sp>
        <p:nvSpPr>
          <p:cNvPr id="7" name="Straight Arrow Connector 6"/>
          <p:cNvSpPr/>
          <p:nvPr/>
        </p:nvSpPr>
        <p:spPr>
          <a:xfrm flipV="1">
            <a:off x="3810000" y="37338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4400"/>
            <a:endParaRPr lang="en-US" dirty="0">
              <a:solidFill>
                <a:prstClr val="black"/>
              </a:solidFill>
              <a:latin typeface="Calibri"/>
            </a:endParaRPr>
          </a:p>
        </p:txBody>
      </p:sp>
    </p:spTree>
    <p:extLst>
      <p:ext uri="{BB962C8B-B14F-4D97-AF65-F5344CB8AC3E}">
        <p14:creationId xmlns:p14="http://schemas.microsoft.com/office/powerpoint/2010/main" val="2193598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981200"/>
          <a:ext cx="8229600" cy="39624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2286000" y="4724400"/>
            <a:ext cx="7848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4"/>
          <p:cNvSpPr txBox="1">
            <a:spLocks noGrp="1"/>
          </p:cNvSpPr>
          <p:nvPr>
            <p:ph type="title"/>
          </p:nvPr>
        </p:nvSpPr>
        <p:spPr>
          <a:xfrm>
            <a:off x="2057400" y="1066800"/>
            <a:ext cx="8229600" cy="944562"/>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norm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800" dirty="0"/>
              <a:t>LRHS Referral Capture Rate</a:t>
            </a:r>
          </a:p>
        </p:txBody>
      </p:sp>
      <p:sp>
        <p:nvSpPr>
          <p:cNvPr id="10" name="TextBox 9"/>
          <p:cNvSpPr txBox="1"/>
          <p:nvPr/>
        </p:nvSpPr>
        <p:spPr>
          <a:xfrm>
            <a:off x="3352800" y="3200400"/>
            <a:ext cx="1066800" cy="923330"/>
          </a:xfrm>
          <a:prstGeom prst="rect">
            <a:avLst/>
          </a:prstGeom>
          <a:solidFill>
            <a:schemeClr val="bg1"/>
          </a:solidFill>
          <a:ln>
            <a:solidFill>
              <a:srgbClr val="FF0000"/>
            </a:solidFill>
          </a:ln>
        </p:spPr>
        <p:txBody>
          <a:bodyPr wrap="square" rtlCol="0">
            <a:spAutoFit/>
          </a:bodyPr>
          <a:lstStyle/>
          <a:p>
            <a:pPr algn="ctr" defTabSz="914400"/>
            <a:r>
              <a:rPr lang="en-US" dirty="0">
                <a:solidFill>
                  <a:prstClr val="black"/>
                </a:solidFill>
                <a:latin typeface="Calibri"/>
              </a:rPr>
              <a:t>National Average 30%</a:t>
            </a:r>
          </a:p>
        </p:txBody>
      </p:sp>
    </p:spTree>
    <p:extLst>
      <p:ext uri="{BB962C8B-B14F-4D97-AF65-F5344CB8AC3E}">
        <p14:creationId xmlns:p14="http://schemas.microsoft.com/office/powerpoint/2010/main" val="393838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Impact</a:t>
            </a:r>
          </a:p>
        </p:txBody>
      </p:sp>
      <p:sp>
        <p:nvSpPr>
          <p:cNvPr id="3" name="Content Placeholder 2"/>
          <p:cNvSpPr>
            <a:spLocks noGrp="1"/>
          </p:cNvSpPr>
          <p:nvPr>
            <p:ph idx="1"/>
          </p:nvPr>
        </p:nvSpPr>
        <p:spPr/>
        <p:txBody>
          <a:bodyPr/>
          <a:lstStyle/>
          <a:p>
            <a:r>
              <a:rPr lang="en-US" dirty="0"/>
              <a:t>CHF/COPD/CABG Readmissions</a:t>
            </a:r>
          </a:p>
          <a:p>
            <a:r>
              <a:rPr lang="en-US" dirty="0"/>
              <a:t>Decreased ED utilization</a:t>
            </a:r>
          </a:p>
          <a:p>
            <a:r>
              <a:rPr lang="en-US" dirty="0"/>
              <a:t>Liaison between providers and patients</a:t>
            </a:r>
          </a:p>
          <a:p>
            <a:r>
              <a:rPr lang="en-US" dirty="0"/>
              <a:t>Functional capacity improvement</a:t>
            </a:r>
          </a:p>
          <a:p>
            <a:r>
              <a:rPr lang="en-US" dirty="0"/>
              <a:t>Breathing Retraining</a:t>
            </a:r>
          </a:p>
          <a:p>
            <a:r>
              <a:rPr lang="en-US" dirty="0"/>
              <a:t>Quality of Life </a:t>
            </a:r>
          </a:p>
          <a:p>
            <a:pPr>
              <a:buNone/>
            </a:pPr>
            <a:endParaRPr lang="en-US" dirty="0"/>
          </a:p>
        </p:txBody>
      </p:sp>
    </p:spTree>
    <p:extLst>
      <p:ext uri="{BB962C8B-B14F-4D97-AF65-F5344CB8AC3E}">
        <p14:creationId xmlns:p14="http://schemas.microsoft.com/office/powerpoint/2010/main" val="3174914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064859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txBox="1">
            <a:spLocks/>
          </p:cNvSpPr>
          <p:nvPr/>
        </p:nvSpPr>
        <p:spPr bwMode="auto">
          <a:xfrm>
            <a:off x="2557462" y="4127278"/>
            <a:ext cx="69342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18415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273050" indent="1841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273050" indent="1841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273050" indent="1841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73050" indent="1841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7302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11874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16446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2101850" indent="1841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73044" marR="0" lvl="0" indent="184145" algn="ctr" defTabSz="457189"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0" i="1" u="none" strike="noStrike" kern="1200" cap="none" spc="0" normalizeH="0" baseline="0" noProof="0" dirty="0">
                <a:ln>
                  <a:noFill/>
                </a:ln>
                <a:solidFill>
                  <a:srgbClr val="1F497D"/>
                </a:solidFill>
                <a:effectLst/>
                <a:uLnTx/>
                <a:uFillTx/>
                <a:latin typeface="Calibri" panose="020F0502020204030204" pitchFamily="34" charset="0"/>
                <a:ea typeface="MS PGothic" panose="020B0600070205080204" pitchFamily="34" charset="-128"/>
                <a:cs typeface="+mn-cs"/>
              </a:rPr>
              <a:t>Please submit your questions for the moderated question and answer session</a:t>
            </a:r>
            <a:r>
              <a:rPr kumimoji="0" lang="en-US" altLang="en-US" sz="3600" b="0" i="0" u="none" strike="noStrike" kern="1200" cap="none" spc="0" normalizeH="0" baseline="0" noProof="0" dirty="0">
                <a:ln>
                  <a:noFill/>
                </a:ln>
                <a:solidFill>
                  <a:srgbClr val="1F497D"/>
                </a:solidFill>
                <a:effectLst/>
                <a:uLnTx/>
                <a:uFillTx/>
                <a:latin typeface="Calibri" panose="020F0502020204030204" pitchFamily="34" charset="0"/>
                <a:ea typeface="MS PGothic" panose="020B0600070205080204" pitchFamily="34" charset="-128"/>
                <a:cs typeface="+mn-cs"/>
              </a:rPr>
              <a:t>.</a:t>
            </a:r>
          </a:p>
        </p:txBody>
      </p:sp>
      <p:sp>
        <p:nvSpPr>
          <p:cNvPr id="8" name="Title 5">
            <a:extLst>
              <a:ext uri="{FF2B5EF4-FFF2-40B4-BE49-F238E27FC236}">
                <a16:creationId xmlns:a16="http://schemas.microsoft.com/office/drawing/2014/main" id="{31BE2CA8-F01C-4765-8219-3C1B435C02C1}"/>
              </a:ext>
            </a:extLst>
          </p:cNvPr>
          <p:cNvSpPr>
            <a:spLocks noGrp="1"/>
          </p:cNvSpPr>
          <p:nvPr>
            <p:ph type="title"/>
          </p:nvPr>
        </p:nvSpPr>
        <p:spPr>
          <a:xfrm>
            <a:off x="1981200" y="2856091"/>
            <a:ext cx="8229600" cy="857250"/>
          </a:xfrm>
        </p:spPr>
        <p:txBody>
          <a:bodyPr/>
          <a:lstStyle/>
          <a:p>
            <a:r>
              <a:rPr lang="en-US" sz="6000" dirty="0">
                <a:latin typeface="Calibri" panose="020F0502020204030204" pitchFamily="34" charset="0"/>
                <a:cs typeface="Calibri" panose="020F0502020204030204" pitchFamily="34" charset="0"/>
              </a:rPr>
              <a:t>Questions</a:t>
            </a:r>
            <a:r>
              <a:rPr lang="en-US" sz="7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A72752D-9E4D-4A9E-ACCB-7BD0CD322B94}"/>
              </a:ext>
            </a:extLst>
          </p:cNvPr>
          <p:cNvPicPr>
            <a:picLocks noChangeAspect="1"/>
          </p:cNvPicPr>
          <p:nvPr/>
        </p:nvPicPr>
        <p:blipFill>
          <a:blip r:embed="rId2"/>
          <a:stretch>
            <a:fillRect/>
          </a:stretch>
        </p:blipFill>
        <p:spPr>
          <a:xfrm>
            <a:off x="303494" y="307545"/>
            <a:ext cx="5576847" cy="1650048"/>
          </a:xfrm>
          <a:prstGeom prst="rect">
            <a:avLst/>
          </a:prstGeom>
        </p:spPr>
      </p:pic>
    </p:spTree>
    <p:extLst>
      <p:ext uri="{BB962C8B-B14F-4D97-AF65-F5344CB8AC3E}">
        <p14:creationId xmlns:p14="http://schemas.microsoft.com/office/powerpoint/2010/main" val="1369725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C5272-E8AF-4772-B108-25477B0CD531}"/>
              </a:ext>
            </a:extLst>
          </p:cNvPr>
          <p:cNvSpPr>
            <a:spLocks noGrp="1"/>
          </p:cNvSpPr>
          <p:nvPr>
            <p:ph type="title"/>
          </p:nvPr>
        </p:nvSpPr>
        <p:spPr>
          <a:xfrm>
            <a:off x="725557" y="2273582"/>
            <a:ext cx="10972800" cy="1031176"/>
          </a:xfrm>
        </p:spPr>
        <p:txBody>
          <a:bodyPr/>
          <a:lstStyle/>
          <a:p>
            <a:r>
              <a:rPr lang="en-US" sz="5400" dirty="0">
                <a:latin typeface="Calibri" panose="020F0502020204030204" pitchFamily="34" charset="0"/>
                <a:cs typeface="Calibri" panose="020F0502020204030204" pitchFamily="34" charset="0"/>
              </a:rPr>
              <a:t>Learning Network - Listserv</a:t>
            </a:r>
          </a:p>
        </p:txBody>
      </p:sp>
      <p:sp>
        <p:nvSpPr>
          <p:cNvPr id="3" name="Content Placeholder 2">
            <a:extLst>
              <a:ext uri="{FF2B5EF4-FFF2-40B4-BE49-F238E27FC236}">
                <a16:creationId xmlns:a16="http://schemas.microsoft.com/office/drawing/2014/main" id="{1CF79F5F-E4A4-4733-BE43-8D3745EB82E5}"/>
              </a:ext>
            </a:extLst>
          </p:cNvPr>
          <p:cNvSpPr>
            <a:spLocks noGrp="1"/>
          </p:cNvSpPr>
          <p:nvPr>
            <p:ph idx="1"/>
          </p:nvPr>
        </p:nvSpPr>
        <p:spPr>
          <a:xfrm>
            <a:off x="496957" y="3664121"/>
            <a:ext cx="11430000" cy="1570236"/>
          </a:xfrm>
        </p:spPr>
        <p:txBody>
          <a:bodyPr/>
          <a:lstStyle/>
          <a:p>
            <a:pPr marL="0" indent="0" algn="ctr">
              <a:buNone/>
            </a:pPr>
            <a:r>
              <a:rPr lang="en-US" sz="4400" b="1" dirty="0">
                <a:latin typeface="Calibri" panose="020F0502020204030204" pitchFamily="34" charset="0"/>
                <a:cs typeface="Calibri" panose="020F0502020204030204" pitchFamily="34" charset="0"/>
              </a:rPr>
              <a:t>Join the Patient Navigator Community:</a:t>
            </a:r>
          </a:p>
          <a:p>
            <a:pPr marL="0" indent="0" algn="ctr">
              <a:buNone/>
            </a:pPr>
            <a:r>
              <a:rPr lang="en-US" sz="4400" dirty="0">
                <a:latin typeface="Calibri" panose="020F0502020204030204" pitchFamily="34" charset="0"/>
                <a:cs typeface="Calibri" panose="020F0502020204030204" pitchFamily="34" charset="0"/>
              </a:rPr>
              <a:t>patientnavigatorfocusmi@lists.acc.org</a:t>
            </a:r>
          </a:p>
        </p:txBody>
      </p:sp>
      <p:pic>
        <p:nvPicPr>
          <p:cNvPr id="4" name="Picture 3">
            <a:extLst>
              <a:ext uri="{FF2B5EF4-FFF2-40B4-BE49-F238E27FC236}">
                <a16:creationId xmlns:a16="http://schemas.microsoft.com/office/drawing/2014/main" id="{3717B1EC-60D4-4FBD-8D7F-F4A744D4B6E9}"/>
              </a:ext>
            </a:extLst>
          </p:cNvPr>
          <p:cNvPicPr>
            <a:picLocks noChangeAspect="1"/>
          </p:cNvPicPr>
          <p:nvPr/>
        </p:nvPicPr>
        <p:blipFill>
          <a:blip r:embed="rId2"/>
          <a:stretch>
            <a:fillRect/>
          </a:stretch>
        </p:blipFill>
        <p:spPr>
          <a:xfrm>
            <a:off x="311285" y="204281"/>
            <a:ext cx="4767851" cy="1456414"/>
          </a:xfrm>
          <a:prstGeom prst="rect">
            <a:avLst/>
          </a:prstGeom>
        </p:spPr>
      </p:pic>
      <p:pic>
        <p:nvPicPr>
          <p:cNvPr id="5" name="Picture 4">
            <a:extLst>
              <a:ext uri="{FF2B5EF4-FFF2-40B4-BE49-F238E27FC236}">
                <a16:creationId xmlns:a16="http://schemas.microsoft.com/office/drawing/2014/main" id="{A0018567-F219-4114-A790-2E21D1EFE56D}"/>
              </a:ext>
            </a:extLst>
          </p:cNvPr>
          <p:cNvPicPr>
            <a:picLocks noChangeAspect="1"/>
          </p:cNvPicPr>
          <p:nvPr/>
        </p:nvPicPr>
        <p:blipFill>
          <a:blip r:embed="rId2"/>
          <a:stretch>
            <a:fillRect/>
          </a:stretch>
        </p:blipFill>
        <p:spPr>
          <a:xfrm>
            <a:off x="303494" y="264171"/>
            <a:ext cx="5576847" cy="1650048"/>
          </a:xfrm>
          <a:prstGeom prst="rect">
            <a:avLst/>
          </a:prstGeom>
        </p:spPr>
      </p:pic>
    </p:spTree>
    <p:extLst>
      <p:ext uri="{BB962C8B-B14F-4D97-AF65-F5344CB8AC3E}">
        <p14:creationId xmlns:p14="http://schemas.microsoft.com/office/powerpoint/2010/main" val="3526075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1954-C8C0-4BB5-B07B-6584F8BAD8A7}"/>
              </a:ext>
            </a:extLst>
          </p:cNvPr>
          <p:cNvSpPr>
            <a:spLocks noGrp="1"/>
          </p:cNvSpPr>
          <p:nvPr>
            <p:ph type="title"/>
          </p:nvPr>
        </p:nvSpPr>
        <p:spPr>
          <a:xfrm>
            <a:off x="609600" y="2475239"/>
            <a:ext cx="10972800" cy="1143000"/>
          </a:xfrm>
        </p:spPr>
        <p:txBody>
          <a:bodyPr/>
          <a:lstStyle/>
          <a:p>
            <a:r>
              <a:rPr lang="en-US" sz="5400" dirty="0">
                <a:latin typeface="Calibri" panose="020F0502020204030204" pitchFamily="34" charset="0"/>
                <a:cs typeface="Calibri" panose="020F0502020204030204" pitchFamily="34" charset="0"/>
              </a:rPr>
              <a:t>Webinar Series 2019</a:t>
            </a:r>
          </a:p>
        </p:txBody>
      </p:sp>
      <p:sp>
        <p:nvSpPr>
          <p:cNvPr id="3" name="Content Placeholder 2">
            <a:extLst>
              <a:ext uri="{FF2B5EF4-FFF2-40B4-BE49-F238E27FC236}">
                <a16:creationId xmlns:a16="http://schemas.microsoft.com/office/drawing/2014/main" id="{DB71C818-5866-43F3-9CB9-160C7874F2BC}"/>
              </a:ext>
            </a:extLst>
          </p:cNvPr>
          <p:cNvSpPr>
            <a:spLocks noGrp="1"/>
          </p:cNvSpPr>
          <p:nvPr>
            <p:ph idx="1"/>
          </p:nvPr>
        </p:nvSpPr>
        <p:spPr>
          <a:xfrm>
            <a:off x="716604" y="3841642"/>
            <a:ext cx="10972800" cy="967217"/>
          </a:xfrm>
        </p:spPr>
        <p:txBody>
          <a:bodyPr/>
          <a:lstStyle/>
          <a:p>
            <a:pPr marL="0" indent="0" algn="ctr">
              <a:spcBef>
                <a:spcPts val="0"/>
              </a:spcBef>
              <a:spcAft>
                <a:spcPts val="0"/>
              </a:spcAft>
              <a:buNone/>
            </a:pPr>
            <a:r>
              <a:rPr lang="en-US" sz="4400" b="1" dirty="0">
                <a:latin typeface="Calibri" panose="020F0502020204030204" pitchFamily="34" charset="0"/>
                <a:ea typeface="Calibri" panose="020F0502020204030204" pitchFamily="34" charset="0"/>
                <a:cs typeface="Calibri" panose="020F0502020204030204" pitchFamily="34" charset="0"/>
              </a:rPr>
              <a:t>Coming</a:t>
            </a:r>
            <a:r>
              <a:rPr lang="en-US" sz="4800" b="1" dirty="0">
                <a:latin typeface="Calibri" panose="020F0502020204030204" pitchFamily="34" charset="0"/>
                <a:ea typeface="Calibri" panose="020F0502020204030204" pitchFamily="34" charset="0"/>
                <a:cs typeface="Calibri" panose="020F0502020204030204" pitchFamily="34" charset="0"/>
              </a:rPr>
              <a:t> Soon!</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B2F70BD-FC4A-4EAD-AF51-53296BB0D447}"/>
              </a:ext>
            </a:extLst>
          </p:cNvPr>
          <p:cNvPicPr>
            <a:picLocks noChangeAspect="1"/>
          </p:cNvPicPr>
          <p:nvPr/>
        </p:nvPicPr>
        <p:blipFill>
          <a:blip r:embed="rId2"/>
          <a:stretch>
            <a:fillRect/>
          </a:stretch>
        </p:blipFill>
        <p:spPr>
          <a:xfrm>
            <a:off x="303494" y="307545"/>
            <a:ext cx="5576847" cy="1650048"/>
          </a:xfrm>
          <a:prstGeom prst="rect">
            <a:avLst/>
          </a:prstGeom>
        </p:spPr>
      </p:pic>
    </p:spTree>
    <p:extLst>
      <p:ext uri="{BB962C8B-B14F-4D97-AF65-F5344CB8AC3E}">
        <p14:creationId xmlns:p14="http://schemas.microsoft.com/office/powerpoint/2010/main" val="1696118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ACC_SIG_BLUE_1900x600.png">
            <a:extLst>
              <a:ext uri="{FF2B5EF4-FFF2-40B4-BE49-F238E27FC236}">
                <a16:creationId xmlns:a16="http://schemas.microsoft.com/office/drawing/2014/main" id="{BCC140F0-9294-4F37-9D66-71FFEBB658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985" y="1756834"/>
            <a:ext cx="10596033" cy="334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90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774110"/>
            <a:ext cx="7886700" cy="4351338"/>
          </a:xfrm>
        </p:spPr>
        <p:txBody>
          <a:bodyPr>
            <a:normAutofit/>
          </a:bodyPr>
          <a:lstStyle/>
          <a:p>
            <a:r>
              <a:rPr lang="en-US" dirty="0">
                <a:latin typeface="Arial" panose="020B0604020202020204" pitchFamily="34" charset="0"/>
                <a:cs typeface="Arial" panose="020B0604020202020204" pitchFamily="34" charset="0"/>
              </a:rPr>
              <a:t>More than </a:t>
            </a:r>
            <a:r>
              <a:rPr lang="en-US" b="1" dirty="0">
                <a:latin typeface="Arial" panose="020B0604020202020204" pitchFamily="34" charset="0"/>
                <a:cs typeface="Arial" panose="020B0604020202020204" pitchFamily="34" charset="0"/>
              </a:rPr>
              <a:t>1.5 million </a:t>
            </a:r>
            <a:r>
              <a:rPr lang="en-US" dirty="0">
                <a:latin typeface="Arial" panose="020B0604020202020204" pitchFamily="34" charset="0"/>
                <a:cs typeface="Arial" panose="020B0604020202020204" pitchFamily="34" charset="0"/>
              </a:rPr>
              <a:t>people in the U.S. suffer from heart attacks and strokes per year</a:t>
            </a:r>
            <a:endParaRPr lang="en-US" baseline="30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More than</a:t>
            </a:r>
            <a:r>
              <a:rPr lang="en-US" b="1" dirty="0">
                <a:latin typeface="Arial" panose="020B0604020202020204" pitchFamily="34" charset="0"/>
                <a:cs typeface="Arial" panose="020B0604020202020204" pitchFamily="34" charset="0"/>
              </a:rPr>
              <a:t> 800,000</a:t>
            </a:r>
            <a:r>
              <a:rPr lang="en-US" dirty="0">
                <a:latin typeface="Arial" panose="020B0604020202020204" pitchFamily="34" charset="0"/>
                <a:cs typeface="Arial" panose="020B0604020202020204" pitchFamily="34" charset="0"/>
              </a:rPr>
              <a:t> deaths per year from cardiovascular disease (CVD)</a:t>
            </a:r>
            <a:endParaRPr lang="en-US" baseline="30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CVD costs the U.S. </a:t>
            </a:r>
            <a:r>
              <a:rPr lang="en-US" b="1" dirty="0">
                <a:latin typeface="Arial" panose="020B0604020202020204" pitchFamily="34" charset="0"/>
                <a:cs typeface="Arial" panose="020B0604020202020204" pitchFamily="34" charset="0"/>
              </a:rPr>
              <a:t>hundreds of billions </a:t>
            </a:r>
            <a:r>
              <a:rPr lang="en-US" dirty="0">
                <a:latin typeface="Arial" panose="020B0604020202020204" pitchFamily="34" charset="0"/>
                <a:cs typeface="Arial" panose="020B0604020202020204" pitchFamily="34" charset="0"/>
              </a:rPr>
              <a:t>of dollars per year</a:t>
            </a:r>
            <a:endParaRPr lang="en-US" baseline="30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CVD is the greatest contributor to racial disparities in life expectancy</a:t>
            </a:r>
            <a:endParaRPr lang="en-US" baseline="30000" dirty="0">
              <a:latin typeface="Arial" panose="020B0604020202020204" pitchFamily="34" charset="0"/>
              <a:cs typeface="Arial" panose="020B0604020202020204" pitchFamily="34" charset="0"/>
            </a:endParaRPr>
          </a:p>
        </p:txBody>
      </p:sp>
      <p:sp>
        <p:nvSpPr>
          <p:cNvPr id="9" name="Title 2"/>
          <p:cNvSpPr txBox="1">
            <a:spLocks/>
          </p:cNvSpPr>
          <p:nvPr/>
        </p:nvSpPr>
        <p:spPr>
          <a:xfrm>
            <a:off x="2152650" y="23178"/>
            <a:ext cx="80876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Heart Disease and Stroke in the U.S.</a:t>
            </a:r>
          </a:p>
        </p:txBody>
      </p:sp>
    </p:spTree>
    <p:extLst>
      <p:ext uri="{BB962C8B-B14F-4D97-AF65-F5344CB8AC3E}">
        <p14:creationId xmlns:p14="http://schemas.microsoft.com/office/powerpoint/2010/main" val="76995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Heart Disease and Stroke Trends 1950-2015</a:t>
            </a:r>
          </a:p>
        </p:txBody>
      </p:sp>
      <p:pic>
        <p:nvPicPr>
          <p:cNvPr id="4" name="Picture 3"/>
          <p:cNvPicPr>
            <a:picLocks noChangeAspect="1"/>
          </p:cNvPicPr>
          <p:nvPr/>
        </p:nvPicPr>
        <p:blipFill rotWithShape="1">
          <a:blip r:embed="rId3"/>
          <a:srcRect t="584"/>
          <a:stretch/>
        </p:blipFill>
        <p:spPr>
          <a:xfrm>
            <a:off x="2908808" y="1537586"/>
            <a:ext cx="6374384" cy="4270703"/>
          </a:xfrm>
          <a:prstGeom prst="rect">
            <a:avLst/>
          </a:prstGeom>
        </p:spPr>
      </p:pic>
      <p:sp>
        <p:nvSpPr>
          <p:cNvPr id="5" name="TextBox 1"/>
          <p:cNvSpPr txBox="1"/>
          <p:nvPr/>
        </p:nvSpPr>
        <p:spPr>
          <a:xfrm>
            <a:off x="5094508" y="6265864"/>
            <a:ext cx="4944842" cy="262527"/>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900" dirty="0">
                <a:solidFill>
                  <a:prstClr val="white">
                    <a:lumMod val="50000"/>
                  </a:prstClr>
                </a:solidFill>
                <a:latin typeface="Arial" panose="020B0604020202020204" pitchFamily="34" charset="0"/>
                <a:cs typeface="Arial" panose="020B0604020202020204" pitchFamily="34" charset="0"/>
              </a:rPr>
              <a:t>Mensah GA, Wei GS, </a:t>
            </a:r>
            <a:r>
              <a:rPr lang="en-US" sz="900" dirty="0" err="1">
                <a:solidFill>
                  <a:prstClr val="white">
                    <a:lumMod val="50000"/>
                  </a:prstClr>
                </a:solidFill>
                <a:latin typeface="Arial" panose="020B0604020202020204" pitchFamily="34" charset="0"/>
                <a:cs typeface="Arial" panose="020B0604020202020204" pitchFamily="34" charset="0"/>
              </a:rPr>
              <a:t>Sorlie</a:t>
            </a:r>
            <a:r>
              <a:rPr lang="en-US" sz="900" dirty="0">
                <a:solidFill>
                  <a:prstClr val="white">
                    <a:lumMod val="50000"/>
                  </a:prstClr>
                </a:solidFill>
                <a:latin typeface="Arial" panose="020B0604020202020204" pitchFamily="34" charset="0"/>
                <a:cs typeface="Arial" panose="020B0604020202020204" pitchFamily="34" charset="0"/>
              </a:rPr>
              <a:t> PD, et al.  Decline in Cardiovascular Mortality – Possible Causes and Implications.  Circulation Research. 2017;120:366-380. </a:t>
            </a:r>
          </a:p>
        </p:txBody>
      </p:sp>
      <p:grpSp>
        <p:nvGrpSpPr>
          <p:cNvPr id="6" name="Group 5"/>
          <p:cNvGrpSpPr/>
          <p:nvPr/>
        </p:nvGrpSpPr>
        <p:grpSpPr>
          <a:xfrm>
            <a:off x="3917603" y="2770323"/>
            <a:ext cx="2101529" cy="891736"/>
            <a:chOff x="2638687" y="2632333"/>
            <a:chExt cx="2393577" cy="984927"/>
          </a:xfrm>
        </p:grpSpPr>
        <p:sp>
          <p:nvSpPr>
            <p:cNvPr id="7" name="Rectangle 6"/>
            <p:cNvSpPr/>
            <p:nvPr/>
          </p:nvSpPr>
          <p:spPr>
            <a:xfrm>
              <a:off x="2638687" y="2632333"/>
              <a:ext cx="2393577" cy="65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2000" b="1" kern="0" dirty="0">
                  <a:solidFill>
                    <a:srgbClr val="0F56DC"/>
                  </a:solidFill>
                  <a:latin typeface="Arial" panose="020B0604020202020204" pitchFamily="34" charset="0"/>
                  <a:cs typeface="Arial" panose="020B0604020202020204" pitchFamily="34" charset="0"/>
                  <a:sym typeface="Arial"/>
                </a:rPr>
                <a:t>Heart Disease</a:t>
              </a:r>
            </a:p>
          </p:txBody>
        </p:sp>
        <p:sp>
          <p:nvSpPr>
            <p:cNvPr id="8" name="Down Arrow 7"/>
            <p:cNvSpPr/>
            <p:nvPr/>
          </p:nvSpPr>
          <p:spPr>
            <a:xfrm flipH="1">
              <a:off x="3648632" y="3167379"/>
              <a:ext cx="134474" cy="449881"/>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400" kern="0">
                <a:solidFill>
                  <a:srgbClr val="0F56DC"/>
                </a:solidFill>
                <a:latin typeface="Calibri" panose="020F0502020204030204"/>
                <a:sym typeface="Arial"/>
              </a:endParaRPr>
            </a:p>
          </p:txBody>
        </p:sp>
      </p:grpSp>
      <p:grpSp>
        <p:nvGrpSpPr>
          <p:cNvPr id="10" name="Group 9"/>
          <p:cNvGrpSpPr/>
          <p:nvPr/>
        </p:nvGrpSpPr>
        <p:grpSpPr>
          <a:xfrm>
            <a:off x="4083090" y="3825213"/>
            <a:ext cx="1742188" cy="836902"/>
            <a:chOff x="2492187" y="4026939"/>
            <a:chExt cx="2393577" cy="847388"/>
          </a:xfrm>
        </p:grpSpPr>
        <p:sp>
          <p:nvSpPr>
            <p:cNvPr id="11" name="Rectangle 10"/>
            <p:cNvSpPr/>
            <p:nvPr/>
          </p:nvSpPr>
          <p:spPr>
            <a:xfrm>
              <a:off x="2492187" y="4026939"/>
              <a:ext cx="2393577" cy="65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2000" b="1" kern="0" dirty="0">
                  <a:solidFill>
                    <a:srgbClr val="920000"/>
                  </a:solidFill>
                  <a:latin typeface="Arial" panose="020B0604020202020204" pitchFamily="34" charset="0"/>
                  <a:cs typeface="Arial" panose="020B0604020202020204" pitchFamily="34" charset="0"/>
                  <a:sym typeface="Arial"/>
                </a:rPr>
                <a:t>Stroke</a:t>
              </a:r>
              <a:endParaRPr lang="en-US" sz="2400" b="1" kern="0" dirty="0">
                <a:solidFill>
                  <a:srgbClr val="920000"/>
                </a:solidFill>
                <a:latin typeface="Arial" panose="020B0604020202020204" pitchFamily="34" charset="0"/>
                <a:cs typeface="Arial" panose="020B0604020202020204" pitchFamily="34" charset="0"/>
                <a:sym typeface="Arial"/>
              </a:endParaRPr>
            </a:p>
          </p:txBody>
        </p:sp>
        <p:sp>
          <p:nvSpPr>
            <p:cNvPr id="12" name="Down Arrow 11"/>
            <p:cNvSpPr/>
            <p:nvPr/>
          </p:nvSpPr>
          <p:spPr>
            <a:xfrm flipH="1">
              <a:off x="3573988" y="4508567"/>
              <a:ext cx="134474" cy="365760"/>
            </a:xfrm>
            <a:prstGeom prst="downArrow">
              <a:avLst/>
            </a:prstGeom>
            <a:solidFill>
              <a:srgbClr val="80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400" kern="0">
                <a:solidFill>
                  <a:srgbClr val="0F56DC"/>
                </a:solidFill>
                <a:latin typeface="Calibri" panose="020F0502020204030204"/>
                <a:sym typeface="Arial"/>
              </a:endParaRPr>
            </a:p>
          </p:txBody>
        </p:sp>
      </p:grpSp>
      <p:grpSp>
        <p:nvGrpSpPr>
          <p:cNvPr id="13" name="Group 12"/>
          <p:cNvGrpSpPr/>
          <p:nvPr/>
        </p:nvGrpSpPr>
        <p:grpSpPr>
          <a:xfrm>
            <a:off x="4666094" y="2473367"/>
            <a:ext cx="4514741" cy="1362678"/>
            <a:chOff x="3084588" y="1792851"/>
            <a:chExt cx="5346141" cy="1140720"/>
          </a:xfrm>
        </p:grpSpPr>
        <p:sp>
          <p:nvSpPr>
            <p:cNvPr id="14" name="Rectangle 13"/>
            <p:cNvSpPr/>
            <p:nvPr/>
          </p:nvSpPr>
          <p:spPr>
            <a:xfrm>
              <a:off x="3084588" y="1792851"/>
              <a:ext cx="5346141" cy="658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2000" b="1" kern="0" dirty="0">
                  <a:solidFill>
                    <a:srgbClr val="6BA42C"/>
                  </a:solidFill>
                  <a:latin typeface="Arial" panose="020B0604020202020204" pitchFamily="34" charset="0"/>
                  <a:cs typeface="Arial" panose="020B0604020202020204" pitchFamily="34" charset="0"/>
                  <a:sym typeface="Arial"/>
                </a:rPr>
                <a:t>All Cardiovascular</a:t>
              </a:r>
              <a:br>
                <a:rPr lang="en-US" sz="2000" b="1" kern="0" dirty="0">
                  <a:solidFill>
                    <a:srgbClr val="6BA42C"/>
                  </a:solidFill>
                  <a:latin typeface="Arial" panose="020B0604020202020204" pitchFamily="34" charset="0"/>
                  <a:cs typeface="Arial" panose="020B0604020202020204" pitchFamily="34" charset="0"/>
                  <a:sym typeface="Arial"/>
                </a:rPr>
              </a:br>
              <a:r>
                <a:rPr lang="en-US" sz="2000" b="1" kern="0" dirty="0">
                  <a:solidFill>
                    <a:srgbClr val="6BA42C"/>
                  </a:solidFill>
                  <a:latin typeface="Arial" panose="020B0604020202020204" pitchFamily="34" charset="0"/>
                  <a:cs typeface="Arial" panose="020B0604020202020204" pitchFamily="34" charset="0"/>
                  <a:sym typeface="Arial"/>
                </a:rPr>
                <a:t> Disease</a:t>
              </a:r>
            </a:p>
          </p:txBody>
        </p:sp>
        <p:sp>
          <p:nvSpPr>
            <p:cNvPr id="15" name="Down Arrow 14"/>
            <p:cNvSpPr/>
            <p:nvPr/>
          </p:nvSpPr>
          <p:spPr>
            <a:xfrm flipH="1">
              <a:off x="5682724" y="2400016"/>
              <a:ext cx="149872" cy="533555"/>
            </a:xfrm>
            <a:prstGeom prst="downArrow">
              <a:avLst/>
            </a:prstGeom>
            <a:solidFill>
              <a:srgbClr val="6BA42C"/>
            </a:solidFill>
            <a:ln>
              <a:solidFill>
                <a:srgbClr val="6B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400" kern="0">
                <a:solidFill>
                  <a:srgbClr val="0F56DC"/>
                </a:solidFill>
                <a:latin typeface="Calibri" panose="020F0502020204030204"/>
                <a:sym typeface="Arial"/>
              </a:endParaRPr>
            </a:p>
          </p:txBody>
        </p:sp>
      </p:grpSp>
    </p:spTree>
    <p:extLst>
      <p:ext uri="{BB962C8B-B14F-4D97-AF65-F5344CB8AC3E}">
        <p14:creationId xmlns:p14="http://schemas.microsoft.com/office/powerpoint/2010/main" val="339845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2152650" y="2317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prstClr val="white"/>
                </a:solidFill>
                <a:latin typeface="Arial" panose="020B0604020202020204" pitchFamily="34" charset="0"/>
                <a:cs typeface="Arial" panose="020B0604020202020204" pitchFamily="34" charset="0"/>
              </a:rPr>
              <a:t>Heart Disease Mortality Rates</a:t>
            </a:r>
          </a:p>
        </p:txBody>
      </p:sp>
      <p:sp>
        <p:nvSpPr>
          <p:cNvPr id="6" name="TextBox 5"/>
          <p:cNvSpPr txBox="1"/>
          <p:nvPr/>
        </p:nvSpPr>
        <p:spPr>
          <a:xfrm>
            <a:off x="1693128" y="1499282"/>
            <a:ext cx="8805744" cy="830997"/>
          </a:xfrm>
          <a:prstGeom prst="rect">
            <a:avLst/>
          </a:prstGeom>
          <a:noFill/>
        </p:spPr>
        <p:txBody>
          <a:bodyPr wrap="square" rtlCol="0">
            <a:spAutoFit/>
          </a:bodyPr>
          <a:lstStyle/>
          <a:p>
            <a:pPr algn="ctr" defTabSz="914400"/>
            <a:r>
              <a:rPr lang="en-US" sz="2400" b="1" dirty="0">
                <a:solidFill>
                  <a:prstClr val="black"/>
                </a:solidFill>
                <a:latin typeface="Arial" panose="020B0604020202020204" pitchFamily="34" charset="0"/>
                <a:cs typeface="Arial" panose="020B0604020202020204" pitchFamily="34" charset="0"/>
                <a:sym typeface="Arial"/>
              </a:rPr>
              <a:t>County-level percent change in heart disease death rates, </a:t>
            </a:r>
          </a:p>
          <a:p>
            <a:pPr algn="ctr" defTabSz="914400"/>
            <a:r>
              <a:rPr lang="en-US" sz="2400" b="1" dirty="0">
                <a:solidFill>
                  <a:prstClr val="black"/>
                </a:solidFill>
                <a:latin typeface="Arial" panose="020B0604020202020204" pitchFamily="34" charset="0"/>
                <a:cs typeface="Arial" panose="020B0604020202020204" pitchFamily="34" charset="0"/>
                <a:sym typeface="Arial"/>
              </a:rPr>
              <a:t>Ages 35-64, 2010-2015 </a:t>
            </a:r>
          </a:p>
        </p:txBody>
      </p:sp>
      <p:pic>
        <p:nvPicPr>
          <p:cNvPr id="7"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027" t="13423" r="17654" b="7217"/>
          <a:stretch/>
        </p:blipFill>
        <p:spPr>
          <a:xfrm>
            <a:off x="2310809" y="2284196"/>
            <a:ext cx="5486400" cy="3430755"/>
          </a:xfrm>
        </p:spPr>
      </p:pic>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86140" t="40059" r="-1" b="34961"/>
          <a:stretch/>
        </p:blipFill>
        <p:spPr>
          <a:xfrm>
            <a:off x="7313777" y="4435583"/>
            <a:ext cx="1652794" cy="1881816"/>
          </a:xfrm>
          <a:prstGeom prst="rect">
            <a:avLst/>
          </a:prstGeom>
        </p:spPr>
      </p:pic>
      <p:sp>
        <p:nvSpPr>
          <p:cNvPr id="10" name="TextBox 9"/>
          <p:cNvSpPr txBox="1"/>
          <p:nvPr/>
        </p:nvSpPr>
        <p:spPr>
          <a:xfrm>
            <a:off x="7952685" y="2386854"/>
            <a:ext cx="2027775" cy="1754325"/>
          </a:xfrm>
          <a:prstGeom prst="rect">
            <a:avLst/>
          </a:prstGeom>
          <a:noFill/>
          <a:ln w="28575">
            <a:solidFill>
              <a:schemeClr val="bg1">
                <a:lumMod val="75000"/>
              </a:schemeClr>
            </a:solidFill>
          </a:ln>
        </p:spPr>
        <p:txBody>
          <a:bodyPr wrap="square" rtlCol="0">
            <a:spAutoFit/>
          </a:bodyPr>
          <a:lstStyle/>
          <a:p>
            <a:pPr algn="ctr" defTabSz="914400"/>
            <a:r>
              <a:rPr lang="en-US" b="1" dirty="0">
                <a:solidFill>
                  <a:prstClr val="black"/>
                </a:solidFill>
                <a:latin typeface="Arial" panose="020B0604020202020204" pitchFamily="34" charset="0"/>
                <a:cs typeface="Arial" panose="020B0604020202020204" pitchFamily="34" charset="0"/>
                <a:sym typeface="Arial"/>
              </a:rPr>
              <a:t>Over 50% of counties had increases in heart disease mortality from 2010-2015. </a:t>
            </a:r>
          </a:p>
        </p:txBody>
      </p:sp>
      <p:sp>
        <p:nvSpPr>
          <p:cNvPr id="11" name="TextBox 1"/>
          <p:cNvSpPr txBox="1"/>
          <p:nvPr/>
        </p:nvSpPr>
        <p:spPr>
          <a:xfrm>
            <a:off x="3041179" y="6611804"/>
            <a:ext cx="7548763" cy="246196"/>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Vaughan et al. Widespread recent increases in county-level heart disease mortality across age groups. Annals of Epidemiology. 2017;27:796-800 </a:t>
            </a:r>
          </a:p>
          <a:p>
            <a:pPr defTabSz="914400"/>
            <a:endParaRPr lang="en-US" sz="900" kern="0" dirty="0">
              <a:solidFill>
                <a:prstClr val="black"/>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2847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2152650" y="1"/>
            <a:ext cx="7886700" cy="1314451"/>
          </a:xfrm>
        </p:spPr>
        <p:txBody>
          <a:bodyPr anchor="ctr" anchorCtr="0">
            <a:normAutofit/>
          </a:bodyPr>
          <a:lstStyle/>
          <a:p>
            <a:pPr algn="ctr" defTabSz="913618"/>
            <a:r>
              <a:rPr lang="en-US" sz="3600" b="1" dirty="0">
                <a:solidFill>
                  <a:schemeClr val="bg1"/>
                </a:solidFill>
                <a:latin typeface="Arial" panose="020B0604020202020204" pitchFamily="34" charset="0"/>
                <a:cs typeface="Arial" panose="020B0604020202020204" pitchFamily="34" charset="0"/>
              </a:rPr>
              <a:t>Million Hearts</a:t>
            </a:r>
            <a:r>
              <a:rPr lang="en-US" sz="3600" b="1" baseline="30000" dirty="0">
                <a:solidFill>
                  <a:schemeClr val="bg1"/>
                </a:solidFill>
                <a:latin typeface="Arial" panose="020B0604020202020204" pitchFamily="34" charset="0"/>
                <a:cs typeface="Arial" panose="020B0604020202020204" pitchFamily="34" charset="0"/>
              </a:rPr>
              <a:t>®</a:t>
            </a:r>
            <a:r>
              <a:rPr lang="en-US" sz="3600" b="1" dirty="0">
                <a:solidFill>
                  <a:schemeClr val="bg1"/>
                </a:solidFill>
                <a:latin typeface="Arial" panose="020B0604020202020204" pitchFamily="34" charset="0"/>
                <a:cs typeface="Arial" panose="020B0604020202020204" pitchFamily="34" charset="0"/>
              </a:rPr>
              <a:t> 2022</a:t>
            </a:r>
            <a:br>
              <a:rPr lang="en-US" sz="3200" b="1" dirty="0">
                <a:solidFill>
                  <a:schemeClr val="bg1"/>
                </a:solidFill>
                <a:latin typeface="Arial" panose="020B0604020202020204" pitchFamily="34" charset="0"/>
                <a:cs typeface="Arial" panose="020B0604020202020204" pitchFamily="34" charset="0"/>
              </a:rPr>
            </a:br>
            <a:r>
              <a:rPr lang="en-US" sz="2600" i="1" dirty="0">
                <a:solidFill>
                  <a:schemeClr val="bg1"/>
                </a:solidFill>
                <a:latin typeface="Arial" panose="020B0604020202020204" pitchFamily="34" charset="0"/>
                <a:cs typeface="Arial" panose="020B0604020202020204" pitchFamily="34" charset="0"/>
              </a:rPr>
              <a:t>Priorities </a:t>
            </a:r>
            <a:endParaRPr lang="en-US" sz="2600" dirty="0">
              <a:solidFill>
                <a:schemeClr val="bg1"/>
              </a:solidFill>
              <a:latin typeface="Arial" panose="020B0604020202020204" pitchFamily="34" charset="0"/>
              <a:cs typeface="Arial" panose="020B0604020202020204" pitchFamily="34" charset="0"/>
            </a:endParaRPr>
          </a:p>
        </p:txBody>
      </p:sp>
      <p:graphicFrame>
        <p:nvGraphicFramePr>
          <p:cNvPr id="10" name="Content Placeholder 3" descr="Keeping People Healthy"/>
          <p:cNvGraphicFramePr>
            <a:graphicFrameLocks/>
          </p:cNvGraphicFramePr>
          <p:nvPr>
            <p:extLst/>
          </p:nvPr>
        </p:nvGraphicFramePr>
        <p:xfrm>
          <a:off x="1880616" y="1509463"/>
          <a:ext cx="3962400" cy="1991943"/>
        </p:xfrm>
        <a:graphic>
          <a:graphicData uri="http://schemas.openxmlformats.org/drawingml/2006/table">
            <a:tbl>
              <a:tblPr firstRow="1" bandRow="1">
                <a:tableStyleId>{00A15C55-8517-42AA-B614-E9B94910E393}</a:tableStyleId>
              </a:tblPr>
              <a:tblGrid>
                <a:gridCol w="3962400">
                  <a:extLst>
                    <a:ext uri="{9D8B030D-6E8A-4147-A177-3AD203B41FA5}">
                      <a16:colId xmlns:a16="http://schemas.microsoft.com/office/drawing/2014/main" val="20000"/>
                    </a:ext>
                  </a:extLst>
                </a:gridCol>
              </a:tblGrid>
              <a:tr h="411480">
                <a:tc>
                  <a:txBody>
                    <a:bodyPr/>
                    <a:lstStyle/>
                    <a:p>
                      <a:pPr algn="ctr"/>
                      <a:r>
                        <a:rPr lang="en-US" sz="1800" b="1" baseline="0" dirty="0">
                          <a:solidFill>
                            <a:schemeClr val="bg1"/>
                          </a:solidFill>
                          <a:latin typeface="Arial" panose="020B0604020202020204" pitchFamily="34" charset="0"/>
                          <a:cs typeface="Arial" panose="020B0604020202020204" pitchFamily="34" charset="0"/>
                        </a:rPr>
                        <a:t>Keeping People Healthy </a:t>
                      </a:r>
                    </a:p>
                  </a:txBody>
                  <a:tcP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solidFill>
                      <a:srgbClr val="35647D"/>
                    </a:solidFill>
                  </a:tcPr>
                </a:tc>
                <a:extLst>
                  <a:ext uri="{0D108BD9-81ED-4DB2-BD59-A6C34878D82A}">
                    <a16:rowId xmlns:a16="http://schemas.microsoft.com/office/drawing/2014/main" val="10000"/>
                  </a:ext>
                </a:extLst>
              </a:tr>
              <a:tr h="492327">
                <a:tc>
                  <a:txBody>
                    <a:bodyPr/>
                    <a:lstStyle/>
                    <a:p>
                      <a:pPr marL="0" marR="0" algn="ctr">
                        <a:spcBef>
                          <a:spcPts val="0"/>
                        </a:spcBef>
                        <a:spcAft>
                          <a:spcPts val="0"/>
                        </a:spcAft>
                      </a:pPr>
                      <a:r>
                        <a:rPr lang="en-US" sz="1600" baseline="0" dirty="0">
                          <a:effectLst/>
                          <a:latin typeface="Arial" panose="020B0604020202020204" pitchFamily="34" charset="0"/>
                          <a:cs typeface="Arial" panose="020B0604020202020204" pitchFamily="34" charset="0"/>
                        </a:rPr>
                        <a:t>Reduce Sodium Intake</a:t>
                      </a:r>
                      <a:endParaRPr lang="en-US" sz="16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3776">
                <a:tc>
                  <a:txBody>
                    <a:bodyPr/>
                    <a:lstStyle/>
                    <a:p>
                      <a:pPr marL="0" marR="0" algn="ctr">
                        <a:spcBef>
                          <a:spcPts val="0"/>
                        </a:spcBef>
                        <a:spcAft>
                          <a:spcPts val="0"/>
                        </a:spcAft>
                      </a:pPr>
                      <a:r>
                        <a:rPr lang="en-US" sz="1600" baseline="0" dirty="0">
                          <a:effectLst/>
                          <a:latin typeface="Arial" panose="020B0604020202020204" pitchFamily="34" charset="0"/>
                          <a:cs typeface="Arial" panose="020B0604020202020204" pitchFamily="34" charset="0"/>
                        </a:rPr>
                        <a:t>Decrease Tobacco Use </a:t>
                      </a:r>
                      <a:endParaRPr lang="en-US" sz="16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solidFill>
                      <a:srgbClr val="EFEDE9"/>
                    </a:solidFill>
                  </a:tcPr>
                </a:tc>
                <a:extLst>
                  <a:ext uri="{0D108BD9-81ED-4DB2-BD59-A6C34878D82A}">
                    <a16:rowId xmlns:a16="http://schemas.microsoft.com/office/drawing/2014/main" val="10002"/>
                  </a:ext>
                </a:extLst>
              </a:tr>
              <a:tr h="594360">
                <a:tc>
                  <a:txBody>
                    <a:bodyPr/>
                    <a:lstStyle/>
                    <a:p>
                      <a:pPr marL="0" marR="0" lvl="0" indent="0" algn="ctr" defTabSz="457135"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effectLst/>
                          <a:latin typeface="Arial" panose="020B0604020202020204" pitchFamily="34" charset="0"/>
                          <a:cs typeface="Arial" panose="020B0604020202020204" pitchFamily="34" charset="0"/>
                        </a:rPr>
                        <a:t>Increase Physical Activity </a:t>
                      </a:r>
                      <a:endParaRPr lang="en-US" sz="16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5" name="Content Placeholder 3" descr="Optimizing Care"/>
          <p:cNvGraphicFramePr>
            <a:graphicFrameLocks/>
          </p:cNvGraphicFramePr>
          <p:nvPr>
            <p:extLst/>
          </p:nvPr>
        </p:nvGraphicFramePr>
        <p:xfrm>
          <a:off x="6349252" y="1513781"/>
          <a:ext cx="3962400" cy="1991244"/>
        </p:xfrm>
        <a:graphic>
          <a:graphicData uri="http://schemas.openxmlformats.org/drawingml/2006/table">
            <a:tbl>
              <a:tblPr firstRow="1" bandRow="1">
                <a:tableStyleId>{21E4AEA4-8DFA-4A89-87EB-49C32662AFE0}</a:tableStyleId>
              </a:tblPr>
              <a:tblGrid>
                <a:gridCol w="3962400">
                  <a:extLst>
                    <a:ext uri="{9D8B030D-6E8A-4147-A177-3AD203B41FA5}">
                      <a16:colId xmlns:a16="http://schemas.microsoft.com/office/drawing/2014/main" val="20000"/>
                    </a:ext>
                  </a:extLst>
                </a:gridCol>
              </a:tblGrid>
              <a:tr h="408690">
                <a:tc>
                  <a:txBody>
                    <a:bodyPr/>
                    <a:lstStyle/>
                    <a:p>
                      <a:pPr algn="ctr"/>
                      <a:r>
                        <a:rPr lang="en-US" sz="1800" dirty="0">
                          <a:solidFill>
                            <a:schemeClr val="bg1"/>
                          </a:solidFill>
                          <a:latin typeface="Arial" panose="020B0604020202020204" pitchFamily="34" charset="0"/>
                          <a:cs typeface="Arial" panose="020B0604020202020204" pitchFamily="34" charset="0"/>
                        </a:rPr>
                        <a:t>Optimizing Care</a:t>
                      </a:r>
                      <a:endParaRPr lang="en-US" sz="1800" b="1" dirty="0">
                        <a:solidFill>
                          <a:schemeClr val="bg1"/>
                        </a:solidFill>
                        <a:latin typeface="Arial" panose="020B0604020202020204" pitchFamily="34" charset="0"/>
                        <a:cs typeface="Arial" panose="020B0604020202020204" pitchFamily="34" charset="0"/>
                      </a:endParaRPr>
                    </a:p>
                  </a:txBody>
                  <a:tcPr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solidFill>
                      <a:srgbClr val="592B5E"/>
                    </a:solidFill>
                  </a:tcPr>
                </a:tc>
                <a:extLst>
                  <a:ext uri="{0D108BD9-81ED-4DB2-BD59-A6C34878D82A}">
                    <a16:rowId xmlns:a16="http://schemas.microsoft.com/office/drawing/2014/main" val="10000"/>
                  </a:ext>
                </a:extLst>
              </a:tr>
              <a:tr h="493776">
                <a:tc>
                  <a:txBody>
                    <a:bodyPr/>
                    <a:lstStyle/>
                    <a:p>
                      <a:pPr marL="0" marR="0" algn="ctr">
                        <a:spcBef>
                          <a:spcPts val="0"/>
                        </a:spcBef>
                        <a:spcAft>
                          <a:spcPts val="0"/>
                        </a:spcAft>
                      </a:pPr>
                      <a:r>
                        <a:rPr lang="en-US" sz="1600" dirty="0">
                          <a:effectLst/>
                          <a:latin typeface="Arial" panose="020B0604020202020204" pitchFamily="34" charset="0"/>
                          <a:ea typeface="+mn-ea"/>
                          <a:cs typeface="Arial" panose="020B0604020202020204" pitchFamily="34" charset="0"/>
                        </a:rPr>
                        <a:t>Improve</a:t>
                      </a:r>
                      <a:r>
                        <a:rPr lang="en-US" sz="1600" baseline="0" dirty="0">
                          <a:effectLst/>
                          <a:latin typeface="Arial" panose="020B0604020202020204" pitchFamily="34" charset="0"/>
                          <a:ea typeface="+mn-ea"/>
                          <a:cs typeface="Arial" panose="020B0604020202020204" pitchFamily="34" charset="0"/>
                        </a:rPr>
                        <a:t> ABCS*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96688">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n-ea"/>
                          <a:cs typeface="Arial" panose="020B0604020202020204" pitchFamily="34" charset="0"/>
                        </a:rPr>
                        <a:t>Increase</a:t>
                      </a:r>
                      <a:r>
                        <a:rPr lang="en-US" sz="1600" b="0" baseline="0" dirty="0">
                          <a:solidFill>
                            <a:schemeClr val="tx1"/>
                          </a:solidFill>
                          <a:effectLst/>
                          <a:latin typeface="Arial" panose="020B0604020202020204" pitchFamily="34" charset="0"/>
                          <a:ea typeface="+mn-ea"/>
                          <a:cs typeface="Arial" panose="020B0604020202020204" pitchFamily="34" charset="0"/>
                        </a:rPr>
                        <a:t> Use of Cardiac Rehab</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solidFill>
                      <a:srgbClr val="EFEDE9"/>
                    </a:solidFill>
                  </a:tcPr>
                </a:tc>
                <a:extLst>
                  <a:ext uri="{0D108BD9-81ED-4DB2-BD59-A6C34878D82A}">
                    <a16:rowId xmlns:a16="http://schemas.microsoft.com/office/drawing/2014/main" val="10002"/>
                  </a:ext>
                </a:extLst>
              </a:tr>
              <a:tr h="592090">
                <a:tc>
                  <a:txBody>
                    <a:bodyPr/>
                    <a:lstStyle/>
                    <a:p>
                      <a:pPr marL="0" marR="0" algn="ctr">
                        <a:spcBef>
                          <a:spcPts val="0"/>
                        </a:spcBef>
                        <a:spcAft>
                          <a:spcPts val="0"/>
                        </a:spcAft>
                      </a:pPr>
                      <a:r>
                        <a:rPr lang="en-US" sz="1600" b="0" dirty="0">
                          <a:solidFill>
                            <a:schemeClr val="tx1"/>
                          </a:solidFill>
                          <a:effectLst/>
                          <a:latin typeface="Arial" panose="020B0604020202020204" pitchFamily="34" charset="0"/>
                          <a:ea typeface="+mn-ea"/>
                          <a:cs typeface="Arial" panose="020B0604020202020204" pitchFamily="34" charset="0"/>
                        </a:rPr>
                        <a:t>Engage</a:t>
                      </a:r>
                      <a:r>
                        <a:rPr lang="en-US" sz="1600" b="0" baseline="0" dirty="0">
                          <a:solidFill>
                            <a:schemeClr val="tx1"/>
                          </a:solidFill>
                          <a:effectLst/>
                          <a:latin typeface="Arial" panose="020B0604020202020204" pitchFamily="34" charset="0"/>
                          <a:ea typeface="+mn-ea"/>
                          <a:cs typeface="Arial" panose="020B0604020202020204" pitchFamily="34" charset="0"/>
                        </a:rPr>
                        <a:t> Patients in</a:t>
                      </a:r>
                      <a:br>
                        <a:rPr lang="en-US" sz="1600" b="0" baseline="0" dirty="0">
                          <a:solidFill>
                            <a:schemeClr val="tx1"/>
                          </a:solidFill>
                          <a:effectLst/>
                          <a:latin typeface="Arial" panose="020B0604020202020204" pitchFamily="34" charset="0"/>
                          <a:ea typeface="+mn-ea"/>
                          <a:cs typeface="Arial" panose="020B0604020202020204" pitchFamily="34" charset="0"/>
                        </a:rPr>
                      </a:br>
                      <a:r>
                        <a:rPr lang="en-US" sz="1600" b="0" baseline="0" dirty="0">
                          <a:solidFill>
                            <a:schemeClr val="tx1"/>
                          </a:solidFill>
                          <a:effectLst/>
                          <a:latin typeface="Arial" panose="020B0604020202020204" pitchFamily="34" charset="0"/>
                          <a:ea typeface="+mn-ea"/>
                          <a:cs typeface="Arial" panose="020B0604020202020204" pitchFamily="34" charset="0"/>
                        </a:rPr>
                        <a:t>Heart-Healthy Behaviors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6" name="Content Placeholder 3" descr="Improving Outcomes for Priority Populations"/>
          <p:cNvGraphicFramePr>
            <a:graphicFrameLocks/>
          </p:cNvGraphicFramePr>
          <p:nvPr>
            <p:extLst/>
          </p:nvPr>
        </p:nvGraphicFramePr>
        <p:xfrm>
          <a:off x="2778035" y="3692635"/>
          <a:ext cx="6701246" cy="2057400"/>
        </p:xfrm>
        <a:graphic>
          <a:graphicData uri="http://schemas.openxmlformats.org/drawingml/2006/table">
            <a:tbl>
              <a:tblPr firstRow="1" bandRow="1">
                <a:tableStyleId>{F5AB1C69-6EDB-4FF4-983F-18BD219EF322}</a:tableStyleId>
              </a:tblPr>
              <a:tblGrid>
                <a:gridCol w="6701246">
                  <a:extLst>
                    <a:ext uri="{9D8B030D-6E8A-4147-A177-3AD203B41FA5}">
                      <a16:colId xmlns:a16="http://schemas.microsoft.com/office/drawing/2014/main" val="20000"/>
                    </a:ext>
                  </a:extLst>
                </a:gridCol>
              </a:tblGrid>
              <a:tr h="411480">
                <a:tc>
                  <a:txBody>
                    <a:bodyPr/>
                    <a:lstStyle/>
                    <a:p>
                      <a:pPr algn="ctr"/>
                      <a:r>
                        <a:rPr lang="en-US" sz="1800" b="1" dirty="0">
                          <a:solidFill>
                            <a:schemeClr val="bg1"/>
                          </a:solidFill>
                          <a:latin typeface="Arial" panose="020B0604020202020204" pitchFamily="34" charset="0"/>
                          <a:cs typeface="Arial" panose="020B0604020202020204" pitchFamily="34" charset="0"/>
                        </a:rPr>
                        <a:t>Improving Outcomes for Priority Populations</a:t>
                      </a:r>
                    </a:p>
                  </a:txBody>
                  <a:tcPr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solidFill>
                      <a:srgbClr val="860037"/>
                    </a:solidFill>
                  </a:tcPr>
                </a:tc>
                <a:extLst>
                  <a:ext uri="{0D108BD9-81ED-4DB2-BD59-A6C34878D82A}">
                    <a16:rowId xmlns:a16="http://schemas.microsoft.com/office/drawing/2014/main" val="10000"/>
                  </a:ext>
                </a:extLst>
              </a:tr>
              <a:tr h="411480">
                <a:tc>
                  <a:txBody>
                    <a:bodyPr/>
                    <a:lstStyle/>
                    <a:p>
                      <a:pPr marL="0" marR="0" algn="ctr">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Blacks/African</a:t>
                      </a:r>
                      <a:r>
                        <a:rPr lang="en-US" sz="16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Americans with hypertension</a:t>
                      </a: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1480">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35-</a:t>
                      </a:r>
                      <a:r>
                        <a:rPr lang="en-US" sz="1600" baseline="0" dirty="0">
                          <a:effectLst/>
                          <a:latin typeface="Arial" panose="020B0604020202020204" pitchFamily="34" charset="0"/>
                          <a:ea typeface="Calibri" panose="020F0502020204030204" pitchFamily="34" charset="0"/>
                          <a:cs typeface="Arial" panose="020B0604020202020204" pitchFamily="34" charset="0"/>
                        </a:rPr>
                        <a:t> to </a:t>
                      </a:r>
                      <a:r>
                        <a:rPr lang="en-US" sz="1600" dirty="0">
                          <a:effectLst/>
                          <a:latin typeface="Arial" panose="020B0604020202020204" pitchFamily="34" charset="0"/>
                          <a:ea typeface="Calibri" panose="020F0502020204030204" pitchFamily="34" charset="0"/>
                          <a:cs typeface="Arial" panose="020B0604020202020204" pitchFamily="34" charset="0"/>
                        </a:rPr>
                        <a:t>64-year-olds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solidFill>
                      <a:srgbClr val="EFEDE9"/>
                    </a:solidFill>
                  </a:tcPr>
                </a:tc>
                <a:extLst>
                  <a:ext uri="{0D108BD9-81ED-4DB2-BD59-A6C34878D82A}">
                    <a16:rowId xmlns:a16="http://schemas.microsoft.com/office/drawing/2014/main" val="10002"/>
                  </a:ext>
                </a:extLst>
              </a:tr>
              <a:tr h="411480">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People who have had a heart attack or stroke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1480">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People with mental</a:t>
                      </a:r>
                      <a:r>
                        <a:rPr lang="en-US" sz="1600" baseline="0" dirty="0">
                          <a:effectLst/>
                          <a:latin typeface="Arial" panose="020B0604020202020204" pitchFamily="34" charset="0"/>
                          <a:ea typeface="Calibri" panose="020F0502020204030204" pitchFamily="34" charset="0"/>
                          <a:cs typeface="Arial" panose="020B0604020202020204" pitchFamily="34" charset="0"/>
                        </a:rPr>
                        <a:t> health or substance use disorders who use tobacco</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rgbClr val="BAB0A5"/>
                      </a:solidFill>
                      <a:prstDash val="solid"/>
                      <a:round/>
                      <a:headEnd type="none" w="med" len="med"/>
                      <a:tailEnd type="none" w="med" len="med"/>
                    </a:lnL>
                    <a:lnR w="9525" cap="flat" cmpd="sng" algn="ctr">
                      <a:solidFill>
                        <a:srgbClr val="BAB0A5"/>
                      </a:solidFill>
                      <a:prstDash val="solid"/>
                      <a:round/>
                      <a:headEnd type="none" w="med" len="med"/>
                      <a:tailEnd type="none" w="med" len="med"/>
                    </a:lnR>
                    <a:lnT w="9525" cap="flat" cmpd="sng" algn="ctr">
                      <a:solidFill>
                        <a:srgbClr val="BAB0A5"/>
                      </a:solidFill>
                      <a:prstDash val="solid"/>
                      <a:round/>
                      <a:headEnd type="none" w="med" len="med"/>
                      <a:tailEnd type="none" w="med" len="med"/>
                    </a:lnT>
                    <a:lnB w="9525" cap="flat" cmpd="sng" algn="ctr">
                      <a:solidFill>
                        <a:srgbClr val="BAB0A5"/>
                      </a:solidFill>
                      <a:prstDash val="solid"/>
                      <a:round/>
                      <a:headEnd type="none" w="med" len="med"/>
                      <a:tailEnd type="none" w="med" len="med"/>
                    </a:lnB>
                    <a:lnTlToBr w="12700" cmpd="sng">
                      <a:noFill/>
                      <a:prstDash val="solid"/>
                    </a:lnTlToBr>
                    <a:lnBlToTr w="12700" cmpd="sng">
                      <a:noFill/>
                      <a:prstDash val="solid"/>
                    </a:lnBlToTr>
                    <a:solidFill>
                      <a:srgbClr val="EFEDE9"/>
                    </a:solidFill>
                  </a:tcPr>
                </a:tc>
                <a:extLst>
                  <a:ext uri="{0D108BD9-81ED-4DB2-BD59-A6C34878D82A}">
                    <a16:rowId xmlns:a16="http://schemas.microsoft.com/office/drawing/2014/main" val="10004"/>
                  </a:ext>
                </a:extLst>
              </a:tr>
            </a:tbl>
          </a:graphicData>
        </a:graphic>
      </p:graphicFrame>
      <p:sp>
        <p:nvSpPr>
          <p:cNvPr id="2" name="Content Placeholder 1"/>
          <p:cNvSpPr>
            <a:spLocks noGrp="1"/>
          </p:cNvSpPr>
          <p:nvPr>
            <p:ph sz="half" idx="2"/>
          </p:nvPr>
        </p:nvSpPr>
        <p:spPr>
          <a:xfrm>
            <a:off x="4491919" y="6374931"/>
            <a:ext cx="5935122" cy="98293"/>
          </a:xfrm>
        </p:spPr>
        <p:txBody>
          <a:bodyPr>
            <a:noAutofit/>
          </a:bodyPr>
          <a:lstStyle/>
          <a:p>
            <a:pPr marL="0" indent="0">
              <a:buNone/>
            </a:pPr>
            <a:r>
              <a:rPr lang="en-US" sz="1000" dirty="0">
                <a:solidFill>
                  <a:prstClr val="black"/>
                </a:solidFill>
                <a:latin typeface="Arial" panose="020B0604020202020204" pitchFamily="34" charset="0"/>
                <a:cs typeface="Arial" panose="020B0604020202020204" pitchFamily="34" charset="0"/>
              </a:rPr>
              <a:t>*Aspirin use when appropriate, Blood pressure control, Cholesterol management, Smoking cessation</a:t>
            </a:r>
            <a:endParaRPr lang="en-US" sz="1000" dirty="0"/>
          </a:p>
        </p:txBody>
      </p:sp>
      <p:sp>
        <p:nvSpPr>
          <p:cNvPr id="3" name="Oval 2"/>
          <p:cNvSpPr/>
          <p:nvPr/>
        </p:nvSpPr>
        <p:spPr>
          <a:xfrm>
            <a:off x="6720468" y="2418348"/>
            <a:ext cx="3318882" cy="4932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4" name="TextBox 3"/>
          <p:cNvSpPr txBox="1"/>
          <p:nvPr/>
        </p:nvSpPr>
        <p:spPr>
          <a:xfrm>
            <a:off x="5746761" y="2372607"/>
            <a:ext cx="1058779" cy="584775"/>
          </a:xfrm>
          <a:prstGeom prst="rect">
            <a:avLst/>
          </a:prstGeom>
          <a:noFill/>
        </p:spPr>
        <p:txBody>
          <a:bodyPr wrap="square" rtlCol="0">
            <a:spAutoFit/>
          </a:bodyPr>
          <a:lstStyle/>
          <a:p>
            <a:pPr defTabSz="914400"/>
            <a:r>
              <a:rPr lang="en-US" sz="3200" b="1" dirty="0">
                <a:solidFill>
                  <a:prstClr val="black"/>
                </a:solidFill>
                <a:latin typeface="Arial" panose="020B0604020202020204" pitchFamily="34" charset="0"/>
                <a:cs typeface="Arial" panose="020B0604020202020204" pitchFamily="34" charset="0"/>
              </a:rPr>
              <a:t>70%</a:t>
            </a:r>
          </a:p>
        </p:txBody>
      </p:sp>
      <p:sp>
        <p:nvSpPr>
          <p:cNvPr id="7" name="Explosion 1 6"/>
          <p:cNvSpPr/>
          <p:nvPr/>
        </p:nvSpPr>
        <p:spPr>
          <a:xfrm>
            <a:off x="5398169" y="2049706"/>
            <a:ext cx="1552499" cy="1258581"/>
          </a:xfrm>
          <a:prstGeom prst="irregularSeal1">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1" name="Right Arrow 10"/>
          <p:cNvSpPr/>
          <p:nvPr/>
        </p:nvSpPr>
        <p:spPr>
          <a:xfrm>
            <a:off x="2778035" y="4973998"/>
            <a:ext cx="1236502" cy="30614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Tree>
    <p:extLst>
      <p:ext uri="{BB962C8B-B14F-4D97-AF65-F5344CB8AC3E}">
        <p14:creationId xmlns:p14="http://schemas.microsoft.com/office/powerpoint/2010/main" val="21642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4317" y="5606717"/>
            <a:ext cx="2707105" cy="1155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3" name="Title 2"/>
          <p:cNvSpPr>
            <a:spLocks noGrp="1"/>
          </p:cNvSpPr>
          <p:nvPr>
            <p:ph type="title"/>
          </p:nvPr>
        </p:nvSpPr>
        <p:spPr/>
        <p:txBody>
          <a:bodyPr>
            <a:normAutofit/>
          </a:bodyPr>
          <a:lstStyle/>
          <a:p>
            <a:r>
              <a:rPr lang="en-US" sz="3600" b="1" dirty="0"/>
              <a:t>Contributors to “the Million”</a:t>
            </a:r>
          </a:p>
        </p:txBody>
      </p:sp>
      <p:graphicFrame>
        <p:nvGraphicFramePr>
          <p:cNvPr id="4" name="Content Placeholder 5"/>
          <p:cNvGraphicFramePr>
            <a:graphicFrameLocks/>
          </p:cNvGraphicFramePr>
          <p:nvPr>
            <p:extLst/>
          </p:nvPr>
        </p:nvGraphicFramePr>
        <p:xfrm>
          <a:off x="1794743" y="1871445"/>
          <a:ext cx="8602514" cy="413045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1794744" y="6240404"/>
            <a:ext cx="7822009" cy="545407"/>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900" kern="0" baseline="30000" dirty="0">
                <a:solidFill>
                  <a:prstClr val="black"/>
                </a:solidFill>
                <a:latin typeface="Arial" panose="020B0604020202020204" pitchFamily="34" charset="0"/>
                <a:cs typeface="Arial" panose="020B0604020202020204" pitchFamily="34" charset="0"/>
                <a:sym typeface="Arial"/>
              </a:rPr>
              <a:t>1</a:t>
            </a:r>
            <a:r>
              <a:rPr lang="en-US" sz="900" kern="0" dirty="0">
                <a:solidFill>
                  <a:prstClr val="black"/>
                </a:solidFill>
                <a:latin typeface="Arial" panose="020B0604020202020204" pitchFamily="34" charset="0"/>
                <a:cs typeface="Arial" panose="020B0604020202020204" pitchFamily="34" charset="0"/>
                <a:sym typeface="Arial"/>
              </a:rPr>
              <a:t>Reflects preliminary findings from simulation modeling conducted using the CVD Policy Model, </a:t>
            </a:r>
            <a:r>
              <a:rPr lang="en-US" sz="900" kern="0" dirty="0" err="1">
                <a:solidFill>
                  <a:prstClr val="black"/>
                </a:solidFill>
                <a:latin typeface="Arial" panose="020B0604020202020204" pitchFamily="34" charset="0"/>
                <a:cs typeface="Arial" panose="020B0604020202020204" pitchFamily="34" charset="0"/>
                <a:sym typeface="Arial"/>
              </a:rPr>
              <a:t>ModelHealth</a:t>
            </a:r>
            <a:r>
              <a:rPr lang="en-US" sz="900" kern="0" dirty="0">
                <a:solidFill>
                  <a:prstClr val="black"/>
                </a:solidFill>
                <a:latin typeface="Arial" panose="020B0604020202020204" pitchFamily="34" charset="0"/>
                <a:cs typeface="Arial" panose="020B0604020202020204" pitchFamily="34" charset="0"/>
                <a:sym typeface="Arial"/>
              </a:rPr>
              <a:t>: CVD, and PRISM (unpublished). Baseline risk factor data were determined for: aspirin when appropriate using 2013-14 NHANES; BP control and cholesterol management using 2011-14 NHANES; smoking cessation and physical inactivity using 2015 NHIS; and sodium reduction using 2011-12 NHANES.</a:t>
            </a:r>
          </a:p>
        </p:txBody>
      </p:sp>
      <p:grpSp>
        <p:nvGrpSpPr>
          <p:cNvPr id="2" name="Group 1"/>
          <p:cNvGrpSpPr/>
          <p:nvPr/>
        </p:nvGrpSpPr>
        <p:grpSpPr>
          <a:xfrm>
            <a:off x="6426776" y="1391568"/>
            <a:ext cx="3859651" cy="2064522"/>
            <a:chOff x="4902775" y="1391568"/>
            <a:chExt cx="3859651" cy="2064522"/>
          </a:xfrm>
        </p:grpSpPr>
        <p:sp>
          <p:nvSpPr>
            <p:cNvPr id="7" name="TextBox 6"/>
            <p:cNvSpPr txBox="1"/>
            <p:nvPr/>
          </p:nvSpPr>
          <p:spPr>
            <a:xfrm>
              <a:off x="5318701" y="2008330"/>
              <a:ext cx="2774051" cy="830997"/>
            </a:xfrm>
            <a:prstGeom prst="rect">
              <a:avLst/>
            </a:prstGeom>
            <a:noFill/>
            <a:ln w="19050">
              <a:noFill/>
            </a:ln>
          </p:spPr>
          <p:txBody>
            <a:bodyPr wrap="square" rtlCol="0">
              <a:spAutoFit/>
            </a:bodyPr>
            <a:lstStyle/>
            <a:p>
              <a:pPr algn="ctr" defTabSz="914400"/>
              <a:r>
                <a:rPr lang="en-US" sz="2400" b="1" dirty="0">
                  <a:solidFill>
                    <a:prstClr val="black"/>
                  </a:solidFill>
                  <a:latin typeface="Arial" panose="020B0604020202020204" pitchFamily="34" charset="0"/>
                  <a:cs typeface="Arial" panose="020B0604020202020204" pitchFamily="34" charset="0"/>
                </a:rPr>
                <a:t>Cardiac Rehabilitation </a:t>
              </a:r>
            </a:p>
          </p:txBody>
        </p:sp>
        <p:sp>
          <p:nvSpPr>
            <p:cNvPr id="8" name="Explosion 2 7"/>
            <p:cNvSpPr/>
            <p:nvPr/>
          </p:nvSpPr>
          <p:spPr>
            <a:xfrm rot="417453">
              <a:off x="4902775" y="1391568"/>
              <a:ext cx="3859651" cy="2064522"/>
            </a:xfrm>
            <a:prstGeom prst="irregularSeal2">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grpSp>
    </p:spTree>
    <p:extLst>
      <p:ext uri="{BB962C8B-B14F-4D97-AF65-F5344CB8AC3E}">
        <p14:creationId xmlns:p14="http://schemas.microsoft.com/office/powerpoint/2010/main" val="403943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4">
    <a:dk1>
      <a:srgbClr val="000000"/>
    </a:dk1>
    <a:lt1>
      <a:srgbClr val="FFFFFF"/>
    </a:lt1>
    <a:dk2>
      <a:srgbClr val="44546A"/>
    </a:dk2>
    <a:lt2>
      <a:srgbClr val="E7E6E6"/>
    </a:lt2>
    <a:accent1>
      <a:srgbClr val="990033"/>
    </a:accent1>
    <a:accent2>
      <a:srgbClr val="660066"/>
    </a:accent2>
    <a:accent3>
      <a:srgbClr val="A5A5A5"/>
    </a:accent3>
    <a:accent4>
      <a:srgbClr val="FFC000"/>
    </a:accent4>
    <a:accent5>
      <a:srgbClr val="023160"/>
    </a:accent5>
    <a:accent6>
      <a:srgbClr val="FFFFF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
    <a:dk1>
      <a:srgbClr val="000000"/>
    </a:dk1>
    <a:lt1>
      <a:srgbClr val="FFFFFF"/>
    </a:lt1>
    <a:dk2>
      <a:srgbClr val="44546A"/>
    </a:dk2>
    <a:lt2>
      <a:srgbClr val="E7E6E6"/>
    </a:lt2>
    <a:accent1>
      <a:srgbClr val="990033"/>
    </a:accent1>
    <a:accent2>
      <a:srgbClr val="660066"/>
    </a:accent2>
    <a:accent3>
      <a:srgbClr val="A5A5A5"/>
    </a:accent3>
    <a:accent4>
      <a:srgbClr val="FFC000"/>
    </a:accent4>
    <a:accent5>
      <a:srgbClr val="023160"/>
    </a:accent5>
    <a:accent6>
      <a:srgbClr val="FFFFF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1786</TotalTime>
  <Words>2045</Words>
  <Application>Microsoft Office PowerPoint</Application>
  <PresentationFormat>Widescreen</PresentationFormat>
  <Paragraphs>309</Paragraphs>
  <Slides>48</Slides>
  <Notes>23</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48</vt:i4>
      </vt:variant>
    </vt:vector>
  </HeadingPairs>
  <TitlesOfParts>
    <vt:vector size="64" baseType="lpstr">
      <vt:lpstr>ＭＳ Ｐゴシック</vt:lpstr>
      <vt:lpstr>ＭＳ Ｐゴシック</vt:lpstr>
      <vt:lpstr>Arial</vt:lpstr>
      <vt:lpstr>Arial Unicode MS</vt:lpstr>
      <vt:lpstr>Calibri</vt:lpstr>
      <vt:lpstr>Calibri Light</vt:lpstr>
      <vt:lpstr>Courier New</vt:lpstr>
      <vt:lpstr>Franklin Gothic Book</vt:lpstr>
      <vt:lpstr>Garamond</vt:lpstr>
      <vt:lpstr>Times New Roman</vt:lpstr>
      <vt:lpstr>Wingdings</vt:lpstr>
      <vt:lpstr>ACC 16:9 Master</vt:lpstr>
      <vt:lpstr>1_Office Theme</vt:lpstr>
      <vt:lpstr>Theme2</vt:lpstr>
      <vt:lpstr>Blank Master</vt:lpstr>
      <vt:lpstr>Acrobat Document</vt:lpstr>
      <vt:lpstr>PowerPoint Presentation</vt:lpstr>
      <vt:lpstr>Agenda</vt:lpstr>
      <vt:lpstr>Getting to 70% Cardiac Rehabilitation Participation – How ACC’s Patient Navigator Program: Focus MI Hospitals Can Help</vt:lpstr>
      <vt:lpstr>PowerPoint Presentation</vt:lpstr>
      <vt:lpstr>PowerPoint Presentation</vt:lpstr>
      <vt:lpstr>PowerPoint Presentation</vt:lpstr>
      <vt:lpstr>PowerPoint Presentation</vt:lpstr>
      <vt:lpstr>Million Hearts® 2022 Priorities </vt:lpstr>
      <vt:lpstr>Contributors to “the Million”</vt:lpstr>
      <vt:lpstr>PowerPoint Presentation</vt:lpstr>
      <vt:lpstr>Cardiac Rehabilitation Continuum</vt:lpstr>
      <vt:lpstr>PowerPoint Presentation</vt:lpstr>
      <vt:lpstr>PowerPoint Presentation</vt:lpstr>
      <vt:lpstr>PowerPoint Presentation</vt:lpstr>
      <vt:lpstr>PowerPoint Presentation</vt:lpstr>
      <vt:lpstr>PowerPoint Presentation</vt:lpstr>
      <vt:lpstr>PowerPoint Presentation</vt:lpstr>
      <vt:lpstr>CDC &amp; AACVPR Collaboration</vt:lpstr>
      <vt:lpstr>PowerPoint Presentation</vt:lpstr>
      <vt:lpstr>Tools and Resources</vt:lpstr>
      <vt:lpstr>PowerPoint Presentation</vt:lpstr>
      <vt:lpstr>PowerPoint Presentation</vt:lpstr>
      <vt:lpstr>PowerPoint Presentation</vt:lpstr>
      <vt:lpstr>PowerPoint Presentation</vt:lpstr>
      <vt:lpstr>PowerPoint Presentation</vt:lpstr>
      <vt:lpstr>PowerPoint Presentation</vt:lpstr>
      <vt:lpstr>Million Hearts®  Cardiac Rehab Collaborative (CRC)</vt:lpstr>
      <vt:lpstr>Questions?</vt:lpstr>
      <vt:lpstr>Questions?</vt:lpstr>
      <vt:lpstr>Improving Cardiac Rehabilitation Utilization at Lake Regional Health System</vt:lpstr>
      <vt:lpstr>Cardiopulmonary Rehabilitation</vt:lpstr>
      <vt:lpstr>PowerPoint Presentation</vt:lpstr>
      <vt:lpstr>PowerPoint Presentation</vt:lpstr>
      <vt:lpstr>PowerPoint Presentation</vt:lpstr>
      <vt:lpstr>PowerPoint Presentation</vt:lpstr>
      <vt:lpstr>System Changes </vt:lpstr>
      <vt:lpstr>PowerPoint Presentation</vt:lpstr>
      <vt:lpstr>PowerPoint Presentation</vt:lpstr>
      <vt:lpstr>PowerPoint Presentation</vt:lpstr>
      <vt:lpstr>PowerPoint Presentation</vt:lpstr>
      <vt:lpstr>Patient Graduation Rate</vt:lpstr>
      <vt:lpstr>LRHS Referral Capture Rate</vt:lpstr>
      <vt:lpstr>Our Impact</vt:lpstr>
      <vt:lpstr>Questions?</vt:lpstr>
      <vt:lpstr>Questions?</vt:lpstr>
      <vt:lpstr>Learning Network - Listserv</vt:lpstr>
      <vt:lpstr>Webinar Series 2019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Janssen, Erin</dc:creator>
  <cp:lastModifiedBy>Julie Mobayed</cp:lastModifiedBy>
  <cp:revision>135</cp:revision>
  <dcterms:created xsi:type="dcterms:W3CDTF">2014-10-28T17:19:47Z</dcterms:created>
  <dcterms:modified xsi:type="dcterms:W3CDTF">2018-11-28T22:23:30Z</dcterms:modified>
</cp:coreProperties>
</file>