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FCC"/>
          </a:solidFill>
        </a:fill>
      </a:tcStyle>
    </a:wholeTbl>
    <a:band2H>
      <a:tcTxStyle/>
      <a:tcStyle>
        <a:tcBdr/>
        <a:fill>
          <a:solidFill>
            <a:srgbClr val="F1F7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6CB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F0DF"/>
          </a:solidFill>
        </a:fill>
      </a:tcStyle>
    </a:wholeTbl>
    <a:band2H>
      <a:tcTxStyle/>
      <a:tcStyle>
        <a:tcBdr/>
        <a:fill>
          <a:solidFill>
            <a:srgbClr val="EAF7F0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92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Oval 10"/>
          <p:cNvSpPr/>
          <p:nvPr/>
        </p:nvSpPr>
        <p:spPr>
          <a:xfrm>
            <a:off x="3220" y="2666999"/>
            <a:ext cx="4191001" cy="4191001"/>
          </a:xfrm>
          <a:prstGeom prst="ellipse">
            <a:avLst/>
          </a:prstGeom>
          <a:gradFill>
            <a:gsLst>
              <a:gs pos="0">
                <a:srgbClr val="F7F7F7">
                  <a:alpha val="11000"/>
                </a:srgbClr>
              </a:gs>
              <a:gs pos="36000">
                <a:srgbClr val="F7F7F7">
                  <a:alpha val="10000"/>
                </a:srgbClr>
              </a:gs>
              <a:gs pos="75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Oval 11"/>
          <p:cNvSpPr/>
          <p:nvPr/>
        </p:nvSpPr>
        <p:spPr>
          <a:xfrm>
            <a:off x="1749" y="2895600"/>
            <a:ext cx="2362201" cy="2362200"/>
          </a:xfrm>
          <a:prstGeom prst="ellipse">
            <a:avLst/>
          </a:prstGeom>
          <a:gradFill>
            <a:gsLst>
              <a:gs pos="0">
                <a:srgbClr val="F7F7F7">
                  <a:alpha val="8000"/>
                </a:srgbClr>
              </a:gs>
              <a:gs pos="36000">
                <a:srgbClr val="F7F7F7">
                  <a:alpha val="8000"/>
                </a:srgbClr>
              </a:gs>
              <a:gs pos="72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Oval 12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F7F7F7">
                  <a:alpha val="7000"/>
                </a:srgbClr>
              </a:gs>
              <a:gs pos="36000">
                <a:srgbClr val="F7F7F7">
                  <a:alpha val="6000"/>
                </a:srgbClr>
              </a:gs>
              <a:gs pos="69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Oval 13"/>
          <p:cNvSpPr/>
          <p:nvPr/>
        </p:nvSpPr>
        <p:spPr>
          <a:xfrm>
            <a:off x="7999411" y="-2374"/>
            <a:ext cx="1600201" cy="1600201"/>
          </a:xfrm>
          <a:prstGeom prst="ellipse">
            <a:avLst/>
          </a:prstGeom>
          <a:gradFill>
            <a:gsLst>
              <a:gs pos="0">
                <a:srgbClr val="F7F7F7">
                  <a:alpha val="14000"/>
                </a:srgbClr>
              </a:gs>
              <a:gs pos="36000">
                <a:srgbClr val="F7F7F7">
                  <a:alpha val="7000"/>
                </a:srgbClr>
              </a:gs>
              <a:gs pos="73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Oval 14"/>
          <p:cNvSpPr/>
          <p:nvPr/>
        </p:nvSpPr>
        <p:spPr>
          <a:xfrm>
            <a:off x="8609011" y="5874053"/>
            <a:ext cx="990601" cy="990601"/>
          </a:xfrm>
          <a:prstGeom prst="ellipse">
            <a:avLst/>
          </a:prstGeom>
          <a:gradFill>
            <a:gsLst>
              <a:gs pos="0">
                <a:srgbClr val="F7F7F7">
                  <a:alpha val="14000"/>
                </a:srgbClr>
              </a:gs>
              <a:gs pos="36000">
                <a:srgbClr val="F7F7F7">
                  <a:alpha val="7000"/>
                </a:srgbClr>
              </a:gs>
              <a:gs pos="66000">
                <a:srgbClr val="F7F7F7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" name="Freeform 5"/>
          <p:cNvSpPr/>
          <p:nvPr/>
        </p:nvSpPr>
        <p:spPr>
          <a:xfrm>
            <a:off x="0" y="1587"/>
            <a:ext cx="12192001" cy="6856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20745" y="20100"/>
                </a:moveTo>
                <a:lnTo>
                  <a:pt x="844" y="20100"/>
                </a:lnTo>
                <a:lnTo>
                  <a:pt x="844" y="1480"/>
                </a:lnTo>
                <a:lnTo>
                  <a:pt x="20745" y="1480"/>
                </a:lnTo>
                <a:lnTo>
                  <a:pt x="20745" y="201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154954" y="2099733"/>
            <a:ext cx="8825660" cy="26776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Rectangle 9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520963" y="537055"/>
            <a:ext cx="498288" cy="523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19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206" name="Rectangle 11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Rectangle 7"/>
            <p:cNvSpPr/>
            <p:nvPr/>
          </p:nvSpPr>
          <p:spPr>
            <a:xfrm>
              <a:off x="6172200" y="404538"/>
              <a:ext cx="55964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Freeform 5"/>
            <p:cNvSpPr/>
            <p:nvPr/>
          </p:nvSpPr>
          <p:spPr>
            <a:xfrm rot="16200000">
              <a:off x="3295431" y="2804094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Freeform 5"/>
            <p:cNvSpPr/>
            <p:nvPr/>
          </p:nvSpPr>
          <p:spPr>
            <a:xfrm rot="15922489">
              <a:off x="4203595" y="1828449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xfrm>
            <a:off x="1153906" y="1693331"/>
            <a:ext cx="3860262" cy="173566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t>Title Text</a:t>
            </a:r>
          </a:p>
        </p:txBody>
      </p:sp>
      <p:sp>
        <p:nvSpPr>
          <p:cNvPr id="218" name="Picture Placeholder 21"/>
          <p:cNvSpPr>
            <a:spLocks noGrp="1"/>
          </p:cNvSpPr>
          <p:nvPr>
            <p:ph type="pic" sz="half" idx="21"/>
          </p:nvPr>
        </p:nvSpPr>
        <p:spPr>
          <a:xfrm>
            <a:off x="6058861" y="478880"/>
            <a:ext cx="5582676" cy="590852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3657600"/>
            <a:ext cx="3859214" cy="13716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 sz="1400">
                <a:solidFill>
                  <a:srgbClr val="FFFFFF"/>
                </a:solidFill>
              </a:defRPr>
            </a:lvl1pPr>
            <a:lvl2pPr marL="0" indent="457200">
              <a:buSzTx/>
              <a:buFont typeface="Arial"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buSzTx/>
              <a:buFont typeface="Arial"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buSzTx/>
              <a:buFont typeface="Arial"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buSzTx/>
              <a:buFont typeface="Arial"/>
              <a:buNone/>
              <a:defRPr sz="1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19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228" name="Rectangle 11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9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0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1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3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4" name="Rectangle 7"/>
            <p:cNvSpPr/>
            <p:nvPr/>
          </p:nvSpPr>
          <p:spPr>
            <a:xfrm>
              <a:off x="6172200" y="404538"/>
              <a:ext cx="55964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5" name="Freeform 5"/>
            <p:cNvSpPr/>
            <p:nvPr/>
          </p:nvSpPr>
          <p:spPr>
            <a:xfrm rot="16200000">
              <a:off x="3295431" y="2804094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6" name="Freeform 5"/>
            <p:cNvSpPr/>
            <p:nvPr/>
          </p:nvSpPr>
          <p:spPr>
            <a:xfrm rot="15922489">
              <a:off x="4203595" y="1828449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7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58861" y="478880"/>
            <a:ext cx="5582676" cy="59002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Title Text"/>
          <p:cNvSpPr txBox="1">
            <a:spLocks noGrp="1"/>
          </p:cNvSpPr>
          <p:nvPr>
            <p:ph type="title"/>
          </p:nvPr>
        </p:nvSpPr>
        <p:spPr>
          <a:xfrm>
            <a:off x="1153906" y="1693331"/>
            <a:ext cx="3860262" cy="173566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t>Title Text</a:t>
            </a:r>
          </a:p>
        </p:txBody>
      </p:sp>
      <p:sp>
        <p:nvSpPr>
          <p:cNvPr id="24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4" y="3657600"/>
            <a:ext cx="3859214" cy="13716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/>
              <a:buChar char="•"/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Rectangle 13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8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250" name="Rectangle 25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1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2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3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4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5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Freeform 5"/>
            <p:cNvSpPr/>
            <p:nvPr/>
          </p:nvSpPr>
          <p:spPr>
            <a:xfrm rot="21010067">
              <a:off x="8490951" y="1799890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Freeform 5"/>
            <p:cNvSpPr/>
            <p:nvPr/>
          </p:nvSpPr>
          <p:spPr>
            <a:xfrm>
              <a:off x="459506" y="1868778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0" name="Rectangle 21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1" name="Title Text"/>
          <p:cNvSpPr txBox="1">
            <a:spLocks noGrp="1"/>
          </p:cNvSpPr>
          <p:nvPr>
            <p:ph type="title"/>
          </p:nvPr>
        </p:nvSpPr>
        <p:spPr>
          <a:xfrm>
            <a:off x="1154952" y="973667"/>
            <a:ext cx="8761415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0"/>
            <a:ext cx="4825159" cy="34163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up 8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270" name="Rectangle 25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Freeform 5"/>
            <p:cNvSpPr/>
            <p:nvPr/>
          </p:nvSpPr>
          <p:spPr>
            <a:xfrm rot="21010067">
              <a:off x="8490951" y="1799890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Freeform 5"/>
            <p:cNvSpPr/>
            <p:nvPr/>
          </p:nvSpPr>
          <p:spPr>
            <a:xfrm>
              <a:off x="459506" y="1868778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0" name="Rectangle 21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1154952" y="973667"/>
            <a:ext cx="8761415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0"/>
            <a:ext cx="482515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208712" y="2603499"/>
            <a:ext cx="4825160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8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291" name="Rectangle 25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3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4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7" name="Freeform 5"/>
            <p:cNvSpPr/>
            <p:nvPr/>
          </p:nvSpPr>
          <p:spPr>
            <a:xfrm rot="21010067">
              <a:off x="8490951" y="1799890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8" name="Freeform 5"/>
            <p:cNvSpPr/>
            <p:nvPr/>
          </p:nvSpPr>
          <p:spPr>
            <a:xfrm>
              <a:off x="459506" y="1868778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1" name="Rectangle 21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02" name="Title Text"/>
          <p:cNvSpPr txBox="1">
            <a:spLocks noGrp="1"/>
          </p:cNvSpPr>
          <p:nvPr>
            <p:ph type="title"/>
          </p:nvPr>
        </p:nvSpPr>
        <p:spPr>
          <a:xfrm>
            <a:off x="1154952" y="973667"/>
            <a:ext cx="8761415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oup 8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310" name="Rectangle 25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4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Freeform 5"/>
            <p:cNvSpPr/>
            <p:nvPr/>
          </p:nvSpPr>
          <p:spPr>
            <a:xfrm rot="21010067">
              <a:off x="8490951" y="1799890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Freeform 5"/>
            <p:cNvSpPr/>
            <p:nvPr/>
          </p:nvSpPr>
          <p:spPr>
            <a:xfrm>
              <a:off x="459506" y="1868778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8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0" name="Rectangle 21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21" name="Title Text"/>
          <p:cNvSpPr txBox="1">
            <a:spLocks noGrp="1"/>
          </p:cNvSpPr>
          <p:nvPr>
            <p:ph type="title"/>
          </p:nvPr>
        </p:nvSpPr>
        <p:spPr>
          <a:xfrm>
            <a:off x="1154952" y="973667"/>
            <a:ext cx="8761415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64150" y="2406650"/>
            <a:ext cx="8663700" cy="3477682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None/>
              <a:defRPr sz="6000"/>
            </a:lvl1pPr>
            <a:lvl2pPr marL="0" indent="457200" algn="ctr">
              <a:buClrTx/>
              <a:buSzTx/>
              <a:buNone/>
              <a:defRPr sz="6000"/>
            </a:lvl2pPr>
            <a:lvl3pPr marL="1894114" indent="-979714" algn="ctr">
              <a:buClrTx/>
              <a:defRPr sz="6000"/>
            </a:lvl3pPr>
            <a:lvl4pPr marL="2514600" indent="-1143000" algn="ctr">
              <a:buClrTx/>
              <a:defRPr sz="6000"/>
            </a:lvl4pPr>
            <a:lvl5pPr marL="2971800" indent="-1143000" algn="ctr">
              <a:buClrTx/>
              <a:defRPr sz="6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29" name="Rectangle 25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Oval 14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Freeform 5"/>
            <p:cNvSpPr/>
            <p:nvPr/>
          </p:nvSpPr>
          <p:spPr>
            <a:xfrm rot="21010067">
              <a:off x="8490951" y="1799890"/>
              <a:ext cx="3299408" cy="44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Freeform 5"/>
            <p:cNvSpPr/>
            <p:nvPr/>
          </p:nvSpPr>
          <p:spPr>
            <a:xfrm>
              <a:off x="459506" y="1868778"/>
              <a:ext cx="11277601" cy="453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" name="Rectangle 21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154952" y="973667"/>
            <a:ext cx="8761415" cy="706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2"/>
          <p:cNvGrpSpPr/>
          <p:nvPr/>
        </p:nvGrpSpPr>
        <p:grpSpPr>
          <a:xfrm>
            <a:off x="0" y="-2373"/>
            <a:ext cx="12192001" cy="6867028"/>
            <a:chOff x="0" y="0"/>
            <a:chExt cx="12192000" cy="6867027"/>
          </a:xfrm>
        </p:grpSpPr>
        <p:sp>
          <p:nvSpPr>
            <p:cNvPr id="49" name="Rectangle 10"/>
            <p:cNvSpPr/>
            <p:nvPr/>
          </p:nvSpPr>
          <p:spPr>
            <a:xfrm>
              <a:off x="0" y="2373"/>
              <a:ext cx="12192000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Oval 13"/>
            <p:cNvSpPr/>
            <p:nvPr/>
          </p:nvSpPr>
          <p:spPr>
            <a:xfrm>
              <a:off x="3219" y="2669373"/>
              <a:ext cx="4191001" cy="41910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1000"/>
                  </a:srgbClr>
                </a:gs>
                <a:gs pos="36000">
                  <a:srgbClr val="F7F7F7">
                    <a:alpha val="10000"/>
                  </a:srgbClr>
                </a:gs>
                <a:gs pos="75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Oval 15"/>
            <p:cNvSpPr/>
            <p:nvPr/>
          </p:nvSpPr>
          <p:spPr>
            <a:xfrm>
              <a:off x="1749" y="2897973"/>
              <a:ext cx="2362201" cy="2362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8000"/>
                  </a:srgbClr>
                </a:gs>
                <a:gs pos="36000">
                  <a:srgbClr val="F7F7F7">
                    <a:alpha val="8000"/>
                  </a:srgbClr>
                </a:gs>
                <a:gs pos="72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Oval 16"/>
            <p:cNvSpPr/>
            <p:nvPr/>
          </p:nvSpPr>
          <p:spPr>
            <a:xfrm>
              <a:off x="8609012" y="1678773"/>
              <a:ext cx="2819401" cy="28194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7000"/>
                  </a:srgbClr>
                </a:gs>
                <a:gs pos="36000">
                  <a:srgbClr val="F7F7F7">
                    <a:alpha val="6000"/>
                  </a:srgbClr>
                </a:gs>
                <a:gs pos="69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Oval 17"/>
            <p:cNvSpPr/>
            <p:nvPr/>
          </p:nvSpPr>
          <p:spPr>
            <a:xfrm>
              <a:off x="7999412" y="0"/>
              <a:ext cx="1600201" cy="16002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73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Oval 18"/>
            <p:cNvSpPr/>
            <p:nvPr/>
          </p:nvSpPr>
          <p:spPr>
            <a:xfrm>
              <a:off x="8609012" y="5876427"/>
              <a:ext cx="990601" cy="990601"/>
            </a:xfrm>
            <a:prstGeom prst="ellipse">
              <a:avLst/>
            </a:prstGeom>
            <a:gradFill flip="none" rotWithShape="1">
              <a:gsLst>
                <a:gs pos="0">
                  <a:srgbClr val="F7F7F7">
                    <a:alpha val="14000"/>
                  </a:srgbClr>
                </a:gs>
                <a:gs pos="36000">
                  <a:srgbClr val="F7F7F7">
                    <a:alpha val="7000"/>
                  </a:srgbClr>
                </a:gs>
                <a:gs pos="66000">
                  <a:srgbClr val="F7F7F7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Rectangle 6"/>
            <p:cNvSpPr/>
            <p:nvPr/>
          </p:nvSpPr>
          <p:spPr>
            <a:xfrm>
              <a:off x="7289800" y="404538"/>
              <a:ext cx="4478866" cy="6053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Freeform 5"/>
            <p:cNvSpPr/>
            <p:nvPr/>
          </p:nvSpPr>
          <p:spPr>
            <a:xfrm rot="15922489">
              <a:off x="4698353" y="1828449"/>
              <a:ext cx="3299408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" name="Freeform 5"/>
            <p:cNvSpPr/>
            <p:nvPr/>
          </p:nvSpPr>
          <p:spPr>
            <a:xfrm rot="16200000">
              <a:off x="3787243" y="2804094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Freeform 5"/>
            <p:cNvSpPr/>
            <p:nvPr/>
          </p:nvSpPr>
          <p:spPr>
            <a:xfrm>
              <a:off x="0" y="3960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1154955" y="2677645"/>
            <a:ext cx="4351025" cy="2283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95558" y="2677643"/>
            <a:ext cx="3755380" cy="2283824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000" cap="all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000" cap="all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000" cap="all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000" cap="all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000" cap="all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22"/>
          <p:cNvGrpSpPr/>
          <p:nvPr/>
        </p:nvGrpSpPr>
        <p:grpSpPr>
          <a:xfrm>
            <a:off x="16303" y="0"/>
            <a:ext cx="12192001" cy="6858000"/>
            <a:chOff x="0" y="0"/>
            <a:chExt cx="12192000" cy="6858000"/>
          </a:xfrm>
        </p:grpSpPr>
        <p:sp>
          <p:nvSpPr>
            <p:cNvPr id="70" name="Rectangle 10"/>
            <p:cNvSpPr/>
            <p:nvPr/>
          </p:nvSpPr>
          <p:spPr>
            <a:xfrm>
              <a:off x="220633" y="0"/>
              <a:ext cx="507801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" name="Freeform 5"/>
            <p:cNvSpPr/>
            <p:nvPr/>
          </p:nvSpPr>
          <p:spPr>
            <a:xfrm rot="15922489">
              <a:off x="3128287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2" name="Freeform 5"/>
            <p:cNvSpPr/>
            <p:nvPr/>
          </p:nvSpPr>
          <p:spPr>
            <a:xfrm rot="16200000">
              <a:off x="2217177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1154955" y="2287087"/>
            <a:ext cx="3438883" cy="2283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00"/>
            </a:lvl1pPr>
          </a:lstStyle>
          <a:p>
            <a:r>
              <a:t>Title Text</a:t>
            </a:r>
          </a:p>
        </p:txBody>
      </p:sp>
      <p:sp>
        <p:nvSpPr>
          <p:cNvPr id="76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792913" y="1748812"/>
            <a:ext cx="3852001" cy="720001"/>
          </a:xfrm>
          <a:prstGeom prst="rect">
            <a:avLst/>
          </a:prstGeom>
          <a:solidFill>
            <a:srgbClr val="F2F2F2"/>
          </a:solidFill>
          <a:ln w="31750">
            <a:solidFill>
              <a:schemeClr val="accent1"/>
            </a:solidFill>
            <a:round/>
          </a:ln>
        </p:spPr>
        <p:txBody>
          <a:bodyPr anchor="ctr"/>
          <a:lstStyle>
            <a:lvl1pPr marL="0" indent="0">
              <a:buClrTx/>
              <a:buSzTx/>
              <a:buNone/>
              <a:defRPr sz="2100">
                <a:solidFill>
                  <a:srgbClr val="000000"/>
                </a:solidFill>
              </a:defRPr>
            </a:lvl1pPr>
            <a:lvl2pPr marL="832246" indent="-375046">
              <a:buClrTx/>
              <a:defRPr sz="2100">
                <a:solidFill>
                  <a:srgbClr val="000000"/>
                </a:solidFill>
              </a:defRPr>
            </a:lvl2pPr>
            <a:lvl3pPr marL="1257300" indent="-342900">
              <a:buClrTx/>
              <a:defRPr sz="2100">
                <a:solidFill>
                  <a:srgbClr val="000000"/>
                </a:solidFill>
              </a:defRPr>
            </a:lvl3pPr>
            <a:lvl4pPr marL="1771650" indent="-400050">
              <a:buClrTx/>
              <a:defRPr sz="2100">
                <a:solidFill>
                  <a:srgbClr val="000000"/>
                </a:solidFill>
              </a:defRPr>
            </a:lvl4pPr>
            <a:lvl5pPr marL="2228850" indent="-400050">
              <a:buClrTx/>
              <a:defRPr sz="2100">
                <a:solidFill>
                  <a:srgbClr val="000000"/>
                </a:solidFill>
              </a:defRPr>
            </a:lvl5pPr>
          </a:lstStyle>
          <a:p>
            <a:r>
              <a:t>Text Item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8061" y="2596304"/>
            <a:ext cx="3781705" cy="649705"/>
          </a:xfrm>
          <a:prstGeom prst="rect">
            <a:avLst/>
          </a:prstGeom>
          <a:solidFill>
            <a:srgbClr val="F2F2F2"/>
          </a:solidFill>
          <a:ln w="31750">
            <a:solidFill>
              <a:schemeClr val="accent2"/>
            </a:solidFill>
            <a:round/>
          </a:ln>
        </p:spPr>
        <p:txBody>
          <a:bodyPr anchor="ctr"/>
          <a:lstStyle>
            <a:lvl1pPr marL="0" indent="0">
              <a:buClrTx/>
              <a:buSzTx/>
              <a:buNone/>
              <a:defRPr sz="2100">
                <a:solidFill>
                  <a:srgbClr val="000000"/>
                </a:solidFill>
              </a:defRPr>
            </a:lvl1pPr>
          </a:lstStyle>
          <a:p>
            <a:r>
              <a:t>Text Item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828061" y="3408649"/>
            <a:ext cx="3781705" cy="649705"/>
          </a:xfrm>
          <a:prstGeom prst="rect">
            <a:avLst/>
          </a:prstGeom>
          <a:solidFill>
            <a:srgbClr val="F2F2F2"/>
          </a:solidFill>
          <a:ln w="31750">
            <a:solidFill>
              <a:schemeClr val="accent3"/>
            </a:solidFill>
            <a:round/>
          </a:ln>
        </p:spPr>
        <p:txBody>
          <a:bodyPr anchor="ctr"/>
          <a:lstStyle>
            <a:lvl1pPr marL="0" indent="0">
              <a:buClrTx/>
              <a:buSzTx/>
              <a:buNone/>
              <a:defRPr sz="2100">
                <a:solidFill>
                  <a:srgbClr val="000000"/>
                </a:solidFill>
              </a:defRPr>
            </a:lvl1pPr>
          </a:lstStyle>
          <a:p>
            <a:r>
              <a:t>Text Item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28061" y="4220994"/>
            <a:ext cx="3781705" cy="649705"/>
          </a:xfrm>
          <a:prstGeom prst="rect">
            <a:avLst/>
          </a:prstGeom>
          <a:solidFill>
            <a:srgbClr val="F2F2F2"/>
          </a:solidFill>
          <a:ln w="31750">
            <a:solidFill>
              <a:schemeClr val="accent4"/>
            </a:solidFill>
            <a:round/>
          </a:ln>
        </p:spPr>
        <p:txBody>
          <a:bodyPr anchor="ctr"/>
          <a:lstStyle>
            <a:lvl1pPr marL="0" indent="0">
              <a:buClrTx/>
              <a:buSzTx/>
              <a:buNone/>
              <a:defRPr sz="2100">
                <a:solidFill>
                  <a:srgbClr val="000000"/>
                </a:solidFill>
              </a:defRPr>
            </a:lvl1pPr>
          </a:lstStyle>
          <a:p>
            <a:r>
              <a:t>Text Item</a:t>
            </a:r>
          </a:p>
        </p:txBody>
      </p:sp>
      <p:sp>
        <p:nvSpPr>
          <p:cNvPr id="8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828061" y="5033337"/>
            <a:ext cx="3781705" cy="649705"/>
          </a:xfrm>
          <a:prstGeom prst="rect">
            <a:avLst/>
          </a:prstGeom>
          <a:solidFill>
            <a:srgbClr val="F2F2F2"/>
          </a:solidFill>
          <a:ln w="31750">
            <a:solidFill>
              <a:schemeClr val="accent6"/>
            </a:solidFill>
            <a:round/>
          </a:ln>
        </p:spPr>
        <p:txBody>
          <a:bodyPr anchor="ctr"/>
          <a:lstStyle>
            <a:lvl1pPr marL="0" indent="0">
              <a:buClrTx/>
              <a:buSzTx/>
              <a:buNone/>
              <a:defRPr sz="2100">
                <a:solidFill>
                  <a:srgbClr val="000000"/>
                </a:solidFill>
              </a:defRPr>
            </a:lvl1pPr>
          </a:lstStyle>
          <a:p>
            <a:r>
              <a:t>Text Item</a:t>
            </a:r>
          </a:p>
        </p:txBody>
      </p:sp>
      <p:grpSp>
        <p:nvGrpSpPr>
          <p:cNvPr id="93" name="Group 22"/>
          <p:cNvGrpSpPr/>
          <p:nvPr/>
        </p:nvGrpSpPr>
        <p:grpSpPr>
          <a:xfrm>
            <a:off x="16303" y="0"/>
            <a:ext cx="12192001" cy="6858000"/>
            <a:chOff x="0" y="0"/>
            <a:chExt cx="12192000" cy="6858000"/>
          </a:xfrm>
        </p:grpSpPr>
        <p:sp>
          <p:nvSpPr>
            <p:cNvPr id="89" name="Rectangle 10"/>
            <p:cNvSpPr/>
            <p:nvPr/>
          </p:nvSpPr>
          <p:spPr>
            <a:xfrm>
              <a:off x="220633" y="0"/>
              <a:ext cx="507801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Freeform 5"/>
            <p:cNvSpPr/>
            <p:nvPr/>
          </p:nvSpPr>
          <p:spPr>
            <a:xfrm rot="15922489">
              <a:off x="3128287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Freeform 5"/>
            <p:cNvSpPr/>
            <p:nvPr/>
          </p:nvSpPr>
          <p:spPr>
            <a:xfrm rot="16200000">
              <a:off x="2217177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1154955" y="2287087"/>
            <a:ext cx="3438883" cy="2283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00"/>
            </a:lvl1pPr>
          </a:lstStyle>
          <a:p>
            <a:r>
              <a:t>Title Text</a:t>
            </a:r>
          </a:p>
        </p:txBody>
      </p:sp>
      <p:sp>
        <p:nvSpPr>
          <p:cNvPr id="95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5870575" y="1840503"/>
            <a:ext cx="536616" cy="5366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5870575" y="2652848"/>
            <a:ext cx="536616" cy="5366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9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870575" y="3465193"/>
            <a:ext cx="536616" cy="5366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0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5870575" y="4277538"/>
            <a:ext cx="536616" cy="5366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1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5870575" y="5089881"/>
            <a:ext cx="536616" cy="5366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val 30"/>
          <p:cNvSpPr/>
          <p:nvPr/>
        </p:nvSpPr>
        <p:spPr>
          <a:xfrm>
            <a:off x="8699142" y="3702939"/>
            <a:ext cx="1261873" cy="1261873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8865103" y="3869835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0" name="Oval 28"/>
          <p:cNvSpPr/>
          <p:nvPr/>
        </p:nvSpPr>
        <p:spPr>
          <a:xfrm>
            <a:off x="6287246" y="3706776"/>
            <a:ext cx="1261873" cy="1261873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452270" y="3873672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2" name="Oval 21"/>
          <p:cNvSpPr/>
          <p:nvPr/>
        </p:nvSpPr>
        <p:spPr>
          <a:xfrm>
            <a:off x="8699142" y="799317"/>
            <a:ext cx="1261873" cy="1261873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Oval 2"/>
          <p:cNvSpPr/>
          <p:nvPr/>
        </p:nvSpPr>
        <p:spPr>
          <a:xfrm>
            <a:off x="6289118" y="799317"/>
            <a:ext cx="1261873" cy="1261873"/>
          </a:xfrm>
          <a:prstGeom prst="ellipse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8" name="Group 22"/>
          <p:cNvGrpSpPr/>
          <p:nvPr/>
        </p:nvGrpSpPr>
        <p:grpSpPr>
          <a:xfrm>
            <a:off x="16303" y="0"/>
            <a:ext cx="12192001" cy="6858000"/>
            <a:chOff x="0" y="0"/>
            <a:chExt cx="12192000" cy="6858000"/>
          </a:xfrm>
        </p:grpSpPr>
        <p:sp>
          <p:nvSpPr>
            <p:cNvPr id="114" name="Rectangle 10"/>
            <p:cNvSpPr/>
            <p:nvPr/>
          </p:nvSpPr>
          <p:spPr>
            <a:xfrm>
              <a:off x="220633" y="0"/>
              <a:ext cx="507801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Freeform 5"/>
            <p:cNvSpPr/>
            <p:nvPr/>
          </p:nvSpPr>
          <p:spPr>
            <a:xfrm rot="15922489">
              <a:off x="3128287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Freeform 5"/>
            <p:cNvSpPr/>
            <p:nvPr/>
          </p:nvSpPr>
          <p:spPr>
            <a:xfrm rot="16200000">
              <a:off x="2217177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1154955" y="2287087"/>
            <a:ext cx="3438883" cy="2283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00"/>
            </a:lvl1pPr>
          </a:lstStyle>
          <a:p>
            <a:r>
              <a:t>Title Text</a:t>
            </a:r>
          </a:p>
        </p:txBody>
      </p:sp>
      <p:sp>
        <p:nvSpPr>
          <p:cNvPr id="120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56275" y="2351088"/>
            <a:ext cx="2325689" cy="7747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1200"/>
            </a:lvl1pPr>
            <a:lvl2pPr marL="671512" indent="-214312" algn="ctr">
              <a:buClrTx/>
              <a:defRPr sz="1200"/>
            </a:lvl2pPr>
            <a:lvl3pPr marL="1110342" indent="-195942" algn="ctr">
              <a:buClrTx/>
              <a:defRPr sz="1200"/>
            </a:lvl3pPr>
            <a:lvl4pPr marL="1600200" indent="-228600" algn="ctr">
              <a:buClrTx/>
              <a:defRPr sz="1200"/>
            </a:lvl4pPr>
            <a:lvl5pPr marL="2057400" indent="-228600" algn="ctr">
              <a:buClrTx/>
              <a:defRPr sz="1200"/>
            </a:lvl5pPr>
          </a:lstStyle>
          <a:p>
            <a:r>
              <a:t>Edit bullet description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8167234" y="2351088"/>
            <a:ext cx="2325689" cy="7747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1200"/>
            </a:lvl1pPr>
          </a:lstStyle>
          <a:p>
            <a:r>
              <a:t>Edit bullet description</a:t>
            </a:r>
          </a:p>
        </p:txBody>
      </p:sp>
      <p:sp>
        <p:nvSpPr>
          <p:cNvPr id="12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756274" y="5258548"/>
            <a:ext cx="2325690" cy="7747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1200"/>
            </a:lvl1pPr>
          </a:lstStyle>
          <a:p>
            <a:r>
              <a:t>Edit bullet description</a:t>
            </a:r>
          </a:p>
        </p:txBody>
      </p:sp>
      <p:sp>
        <p:nvSpPr>
          <p:cNvPr id="125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8167234" y="5258548"/>
            <a:ext cx="2325689" cy="7747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1200"/>
            </a:lvl1pPr>
          </a:lstStyle>
          <a:p>
            <a:r>
              <a:t>Edit bullet description</a:t>
            </a:r>
          </a:p>
        </p:txBody>
      </p:sp>
      <p:sp>
        <p:nvSpPr>
          <p:cNvPr id="126" name="Picture Placeholder 9"/>
          <p:cNvSpPr>
            <a:spLocks noGrp="1"/>
          </p:cNvSpPr>
          <p:nvPr>
            <p:ph type="pic" sz="quarter" idx="26"/>
          </p:nvPr>
        </p:nvSpPr>
        <p:spPr>
          <a:xfrm>
            <a:off x="6454142" y="966212"/>
            <a:ext cx="929953" cy="92995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7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8865103" y="965277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val 19"/>
          <p:cNvSpPr/>
          <p:nvPr/>
        </p:nvSpPr>
        <p:spPr>
          <a:xfrm>
            <a:off x="8699142" y="3702939"/>
            <a:ext cx="1261873" cy="1261873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8865103" y="3869835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6" name="Oval 21"/>
          <p:cNvSpPr/>
          <p:nvPr/>
        </p:nvSpPr>
        <p:spPr>
          <a:xfrm>
            <a:off x="6288182" y="3706776"/>
            <a:ext cx="1261873" cy="126187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454142" y="3873672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8" name="Oval 28"/>
          <p:cNvSpPr/>
          <p:nvPr/>
        </p:nvSpPr>
        <p:spPr>
          <a:xfrm>
            <a:off x="8699142" y="799317"/>
            <a:ext cx="1261873" cy="126187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Oval 29"/>
          <p:cNvSpPr/>
          <p:nvPr/>
        </p:nvSpPr>
        <p:spPr>
          <a:xfrm>
            <a:off x="6288182" y="799317"/>
            <a:ext cx="1261873" cy="126187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6454142" y="966212"/>
            <a:ext cx="929953" cy="92995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8865103" y="965277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146" name="Group 22"/>
          <p:cNvGrpSpPr/>
          <p:nvPr/>
        </p:nvGrpSpPr>
        <p:grpSpPr>
          <a:xfrm>
            <a:off x="16303" y="0"/>
            <a:ext cx="12192001" cy="6858000"/>
            <a:chOff x="0" y="0"/>
            <a:chExt cx="12192000" cy="6858000"/>
          </a:xfrm>
        </p:grpSpPr>
        <p:sp>
          <p:nvSpPr>
            <p:cNvPr id="142" name="Rectangle 10"/>
            <p:cNvSpPr/>
            <p:nvPr/>
          </p:nvSpPr>
          <p:spPr>
            <a:xfrm>
              <a:off x="220633" y="0"/>
              <a:ext cx="507801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Freeform 5"/>
            <p:cNvSpPr/>
            <p:nvPr/>
          </p:nvSpPr>
          <p:spPr>
            <a:xfrm rot="15922489">
              <a:off x="3128287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Freeform 5"/>
            <p:cNvSpPr/>
            <p:nvPr/>
          </p:nvSpPr>
          <p:spPr>
            <a:xfrm rot="16200000">
              <a:off x="2217177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1154955" y="2287087"/>
            <a:ext cx="3438883" cy="2283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00"/>
            </a:lvl1pPr>
          </a:lstStyle>
          <a:p>
            <a:r>
              <a:t>Title Text</a:t>
            </a:r>
          </a:p>
        </p:txBody>
      </p:sp>
      <p:sp>
        <p:nvSpPr>
          <p:cNvPr id="148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56275" y="2351088"/>
            <a:ext cx="2325689" cy="7747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1200"/>
            </a:lvl1pPr>
            <a:lvl2pPr marL="671512" indent="-214312" algn="ctr">
              <a:buClrTx/>
              <a:defRPr sz="1200"/>
            </a:lvl2pPr>
            <a:lvl3pPr marL="1110342" indent="-195942" algn="ctr">
              <a:buClrTx/>
              <a:defRPr sz="1200"/>
            </a:lvl3pPr>
            <a:lvl4pPr marL="1600200" indent="-228600" algn="ctr">
              <a:buClrTx/>
              <a:defRPr sz="1200"/>
            </a:lvl4pPr>
            <a:lvl5pPr marL="2057400" indent="-228600" algn="ctr">
              <a:buClrTx/>
              <a:defRPr sz="1200"/>
            </a:lvl5pPr>
          </a:lstStyle>
          <a:p>
            <a:r>
              <a:t>Edit bullet description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1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8167234" y="2351088"/>
            <a:ext cx="2325689" cy="7747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1200"/>
            </a:lvl1pPr>
          </a:lstStyle>
          <a:p>
            <a:r>
              <a:t>Edit bullet description</a:t>
            </a:r>
          </a:p>
        </p:txBody>
      </p:sp>
      <p:sp>
        <p:nvSpPr>
          <p:cNvPr id="152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5756274" y="5258548"/>
            <a:ext cx="2325690" cy="7747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1200"/>
            </a:lvl1pPr>
          </a:lstStyle>
          <a:p>
            <a:r>
              <a:t>Edit bullet description</a:t>
            </a:r>
          </a:p>
        </p:txBody>
      </p:sp>
      <p:sp>
        <p:nvSpPr>
          <p:cNvPr id="153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8167234" y="5258548"/>
            <a:ext cx="2325689" cy="7747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1200"/>
            </a:lvl1pPr>
          </a:lstStyle>
          <a:p>
            <a:r>
              <a:t>Edit bullet description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val 28"/>
          <p:cNvSpPr/>
          <p:nvPr/>
        </p:nvSpPr>
        <p:spPr>
          <a:xfrm>
            <a:off x="8699142" y="2234226"/>
            <a:ext cx="1261873" cy="126187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Oval 29"/>
          <p:cNvSpPr/>
          <p:nvPr/>
        </p:nvSpPr>
        <p:spPr>
          <a:xfrm>
            <a:off x="6288182" y="2234226"/>
            <a:ext cx="1261873" cy="1261873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454142" y="2401122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3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8865103" y="2400186"/>
            <a:ext cx="929953" cy="929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168" name="Group 22"/>
          <p:cNvGrpSpPr/>
          <p:nvPr/>
        </p:nvGrpSpPr>
        <p:grpSpPr>
          <a:xfrm>
            <a:off x="16303" y="0"/>
            <a:ext cx="12192001" cy="6858000"/>
            <a:chOff x="0" y="0"/>
            <a:chExt cx="12192000" cy="6858000"/>
          </a:xfrm>
        </p:grpSpPr>
        <p:sp>
          <p:nvSpPr>
            <p:cNvPr id="164" name="Rectangle 10"/>
            <p:cNvSpPr/>
            <p:nvPr/>
          </p:nvSpPr>
          <p:spPr>
            <a:xfrm>
              <a:off x="220633" y="0"/>
              <a:ext cx="507801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Freeform 5"/>
            <p:cNvSpPr/>
            <p:nvPr/>
          </p:nvSpPr>
          <p:spPr>
            <a:xfrm rot="15922489">
              <a:off x="3128287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Freeform 5"/>
            <p:cNvSpPr/>
            <p:nvPr/>
          </p:nvSpPr>
          <p:spPr>
            <a:xfrm rot="16200000">
              <a:off x="2217177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1154955" y="2287087"/>
            <a:ext cx="3438883" cy="2283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00"/>
            </a:lvl1pPr>
          </a:lstStyle>
          <a:p>
            <a:r>
              <a:t>Title Text</a:t>
            </a:r>
          </a:p>
        </p:txBody>
      </p:sp>
      <p:sp>
        <p:nvSpPr>
          <p:cNvPr id="170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56275" y="3785996"/>
            <a:ext cx="2325689" cy="150345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1200"/>
            </a:lvl1pPr>
            <a:lvl2pPr marL="671512" indent="-214312" algn="ctr">
              <a:buClrTx/>
              <a:defRPr sz="1200"/>
            </a:lvl2pPr>
            <a:lvl3pPr marL="1110342" indent="-195942" algn="ctr">
              <a:buClrTx/>
              <a:defRPr sz="1200"/>
            </a:lvl3pPr>
            <a:lvl4pPr marL="1600200" indent="-228600" algn="ctr">
              <a:buClrTx/>
              <a:defRPr sz="1200"/>
            </a:lvl4pPr>
            <a:lvl5pPr marL="2057400" indent="-228600" algn="ctr">
              <a:buClrTx/>
              <a:defRPr sz="1200"/>
            </a:lvl5pPr>
          </a:lstStyle>
          <a:p>
            <a:r>
              <a:t>Edit bullet description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8167234" y="3785996"/>
            <a:ext cx="2325689" cy="150345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1200"/>
            </a:lvl1pPr>
          </a:lstStyle>
          <a:p>
            <a:r>
              <a:t>Edit bullet description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Oval 31"/>
          <p:cNvSpPr/>
          <p:nvPr/>
        </p:nvSpPr>
        <p:spPr>
          <a:xfrm>
            <a:off x="8404600" y="3981394"/>
            <a:ext cx="1042415" cy="1042415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8535099" y="4123125"/>
            <a:ext cx="781419" cy="758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2" name="Oval 28"/>
          <p:cNvSpPr/>
          <p:nvPr/>
        </p:nvSpPr>
        <p:spPr>
          <a:xfrm>
            <a:off x="8404600" y="1932281"/>
            <a:ext cx="1042415" cy="1042415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8535099" y="2074011"/>
            <a:ext cx="781419" cy="758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188" name="Group 22"/>
          <p:cNvGrpSpPr/>
          <p:nvPr/>
        </p:nvGrpSpPr>
        <p:grpSpPr>
          <a:xfrm>
            <a:off x="16303" y="0"/>
            <a:ext cx="12192001" cy="6858000"/>
            <a:chOff x="0" y="0"/>
            <a:chExt cx="12192000" cy="6858000"/>
          </a:xfrm>
        </p:grpSpPr>
        <p:sp>
          <p:nvSpPr>
            <p:cNvPr id="184" name="Rectangle 10"/>
            <p:cNvSpPr/>
            <p:nvPr/>
          </p:nvSpPr>
          <p:spPr>
            <a:xfrm>
              <a:off x="220633" y="0"/>
              <a:ext cx="5078013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Freeform 5"/>
            <p:cNvSpPr/>
            <p:nvPr/>
          </p:nvSpPr>
          <p:spPr>
            <a:xfrm rot="15922489">
              <a:off x="3128287" y="1826076"/>
              <a:ext cx="3299407" cy="44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6" name="Freeform 5"/>
            <p:cNvSpPr/>
            <p:nvPr/>
          </p:nvSpPr>
          <p:spPr>
            <a:xfrm rot="16200000">
              <a:off x="2217177" y="2801720"/>
              <a:ext cx="6053672" cy="125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7" name="Freeform 5"/>
            <p:cNvSpPr/>
            <p:nvPr/>
          </p:nvSpPr>
          <p:spPr>
            <a:xfrm>
              <a:off x="0" y="1587"/>
              <a:ext cx="12192001" cy="685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9" name="Title Text"/>
          <p:cNvSpPr txBox="1">
            <a:spLocks noGrp="1"/>
          </p:cNvSpPr>
          <p:nvPr>
            <p:ph type="title"/>
          </p:nvPr>
        </p:nvSpPr>
        <p:spPr>
          <a:xfrm>
            <a:off x="1154955" y="2287087"/>
            <a:ext cx="3438883" cy="2283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00"/>
            </a:lvl1pPr>
          </a:lstStyle>
          <a:p>
            <a:r>
              <a:t>Title Text</a:t>
            </a:r>
          </a:p>
        </p:txBody>
      </p:sp>
      <p:sp>
        <p:nvSpPr>
          <p:cNvPr id="190" name="Rectangle 14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89669" y="1840992"/>
            <a:ext cx="2095047" cy="122505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200"/>
            </a:lvl1pPr>
            <a:lvl2pPr marL="671512" indent="-214312">
              <a:buClrTx/>
              <a:defRPr sz="1200"/>
            </a:lvl2pPr>
            <a:lvl3pPr marL="1110342" indent="-195942">
              <a:buClrTx/>
              <a:defRPr sz="1200"/>
            </a:lvl3pPr>
            <a:lvl4pPr marL="1600200" indent="-228600">
              <a:buClrTx/>
              <a:defRPr sz="1200"/>
            </a:lvl4pPr>
            <a:lvl5pPr marL="2057400" indent="-228600">
              <a:buClrTx/>
              <a:defRPr sz="1200"/>
            </a:lvl5pPr>
          </a:lstStyle>
          <a:p>
            <a:r>
              <a:t>Edit bullet description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3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9519532" y="1840992"/>
            <a:ext cx="2095047" cy="122505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200"/>
            </a:lvl1pPr>
          </a:lstStyle>
          <a:p>
            <a:r>
              <a:t>Edit bullet description</a:t>
            </a:r>
          </a:p>
        </p:txBody>
      </p:sp>
      <p:sp>
        <p:nvSpPr>
          <p:cNvPr id="194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189669" y="3891529"/>
            <a:ext cx="2095047" cy="122214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200"/>
            </a:lvl1pPr>
          </a:lstStyle>
          <a:p>
            <a:r>
              <a:t>Edit bullet description</a:t>
            </a:r>
          </a:p>
        </p:txBody>
      </p:sp>
      <p:sp>
        <p:nvSpPr>
          <p:cNvPr id="195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9519532" y="3891529"/>
            <a:ext cx="2095047" cy="122214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200"/>
            </a:lvl1pPr>
          </a:lstStyle>
          <a:p>
            <a:r>
              <a:t>Edit bullet description</a:t>
            </a:r>
          </a:p>
        </p:txBody>
      </p:sp>
      <p:sp>
        <p:nvSpPr>
          <p:cNvPr id="196" name="Oval 19"/>
          <p:cNvSpPr/>
          <p:nvPr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Picture Placeholder 9"/>
          <p:cNvSpPr>
            <a:spLocks noGrp="1"/>
          </p:cNvSpPr>
          <p:nvPr>
            <p:ph type="pic" sz="quarter" idx="26"/>
          </p:nvPr>
        </p:nvSpPr>
        <p:spPr>
          <a:xfrm>
            <a:off x="5201494" y="2074011"/>
            <a:ext cx="781419" cy="758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8" name="Oval 21"/>
          <p:cNvSpPr/>
          <p:nvPr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5201494" y="4123125"/>
            <a:ext cx="781419" cy="758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522496" y="540176"/>
            <a:ext cx="498287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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itle 1"/>
          <p:cNvSpPr txBox="1">
            <a:spLocks noGrp="1"/>
          </p:cNvSpPr>
          <p:nvPr>
            <p:ph type="ctrTitle"/>
          </p:nvPr>
        </p:nvSpPr>
        <p:spPr>
          <a:xfrm>
            <a:off x="1154954" y="2099733"/>
            <a:ext cx="8825660" cy="2677649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Work Flow Process</a:t>
            </a:r>
            <a:br/>
            <a:r>
              <a:t>Fetal Pilot </a:t>
            </a:r>
          </a:p>
        </p:txBody>
      </p:sp>
      <p:sp>
        <p:nvSpPr>
          <p:cNvPr id="340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/>
          <a:p>
            <a:pPr defTabSz="448055">
              <a:lnSpc>
                <a:spcPct val="80000"/>
              </a:lnSpc>
              <a:spcBef>
                <a:spcPts val="900"/>
              </a:spcBef>
              <a:defRPr sz="1274" b="1" u="sng">
                <a:solidFill>
                  <a:srgbClr val="FFFF00"/>
                </a:solidFill>
              </a:defRPr>
            </a:pPr>
            <a:endParaRPr/>
          </a:p>
          <a:p>
            <a:pPr defTabSz="448055">
              <a:lnSpc>
                <a:spcPct val="80000"/>
              </a:lnSpc>
              <a:spcBef>
                <a:spcPts val="900"/>
              </a:spcBef>
              <a:defRPr sz="1274" b="1" u="sng">
                <a:solidFill>
                  <a:srgbClr val="FFFF00"/>
                </a:solidFill>
              </a:defRPr>
            </a:pPr>
            <a:r>
              <a:t>Shazia Mohsin</a:t>
            </a:r>
          </a:p>
          <a:p>
            <a:pPr defTabSz="448055">
              <a:lnSpc>
                <a:spcPct val="80000"/>
              </a:lnSpc>
              <a:spcBef>
                <a:spcPts val="900"/>
              </a:spcBef>
              <a:defRPr sz="1274" b="1" u="sng">
                <a:solidFill>
                  <a:srgbClr val="FFFF00"/>
                </a:solidFill>
              </a:defRPr>
            </a:pPr>
            <a:r>
              <a:t>Pediatric echo lab director-akuh</a:t>
            </a:r>
          </a:p>
        </p:txBody>
      </p:sp>
      <p:sp>
        <p:nvSpPr>
          <p:cNvPr id="341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619500" y="537055"/>
            <a:ext cx="301214" cy="523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le 1"/>
          <p:cNvSpPr txBox="1">
            <a:spLocks noGrp="1"/>
          </p:cNvSpPr>
          <p:nvPr>
            <p:ph type="title"/>
          </p:nvPr>
        </p:nvSpPr>
        <p:spPr>
          <a:xfrm>
            <a:off x="748471" y="2512548"/>
            <a:ext cx="2488346" cy="2547129"/>
          </a:xfrm>
          <a:prstGeom prst="rect">
            <a:avLst/>
          </a:prstGeom>
          <a:solidFill>
            <a:srgbClr val="262626"/>
          </a:solidFill>
          <a:ln w="174625">
            <a:solidFill>
              <a:srgbClr val="262626"/>
            </a:solidFill>
            <a:round/>
          </a:ln>
        </p:spPr>
        <p:txBody>
          <a:bodyPr/>
          <a:lstStyle/>
          <a:p>
            <a:pPr algn="ctr">
              <a:defRPr sz="16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Pilot Quality Metric 3:</a:t>
            </a:r>
            <a:br/>
            <a:br/>
            <a:r>
              <a:t> Prenatal Detection of Severe Structural Congenital Heart Defects</a:t>
            </a:r>
          </a:p>
        </p:txBody>
      </p:sp>
      <p:pic>
        <p:nvPicPr>
          <p:cNvPr id="39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95" y="2314575"/>
            <a:ext cx="7714252" cy="20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894" y="4467225"/>
            <a:ext cx="7714252" cy="2095500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le 1"/>
          <p:cNvSpPr txBox="1">
            <a:spLocks noGrp="1"/>
          </p:cNvSpPr>
          <p:nvPr>
            <p:ph type="title"/>
          </p:nvPr>
        </p:nvSpPr>
        <p:spPr>
          <a:xfrm>
            <a:off x="1154952" y="973667"/>
            <a:ext cx="8761415" cy="706965"/>
          </a:xfrm>
          <a:prstGeom prst="rect">
            <a:avLst/>
          </a:prstGeom>
        </p:spPr>
        <p:txBody>
          <a:bodyPr/>
          <a:lstStyle/>
          <a:p>
            <a:r>
              <a:t>Metric in Context of the Population</a:t>
            </a:r>
          </a:p>
        </p:txBody>
      </p:sp>
      <p:sp>
        <p:nvSpPr>
          <p:cNvPr id="39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154954" y="2603500"/>
            <a:ext cx="8761414" cy="3416300"/>
          </a:xfrm>
          <a:prstGeom prst="rect">
            <a:avLst/>
          </a:prstGeom>
        </p:spPr>
        <p:txBody>
          <a:bodyPr/>
          <a:lstStyle/>
          <a:p>
            <a:r>
              <a:rPr dirty="0"/>
              <a:t>Education of OB colleagues </a:t>
            </a:r>
          </a:p>
          <a:p>
            <a:r>
              <a:rPr dirty="0"/>
              <a:t> Appropriate scanning of outflow tracts </a:t>
            </a:r>
          </a:p>
          <a:p>
            <a:r>
              <a:rPr dirty="0"/>
              <a:t> Appropriate scanning of pulmonary veins </a:t>
            </a:r>
          </a:p>
          <a:p>
            <a:r>
              <a:rPr dirty="0"/>
              <a:t> QI not driven by insurance reimbursements</a:t>
            </a:r>
            <a:r>
              <a:rPr lang="en-US" dirty="0"/>
              <a:t>- Plan a delivery at a center equipped with cardiology and NICU.</a:t>
            </a:r>
            <a:endParaRPr dirty="0"/>
          </a:p>
          <a:p>
            <a:r>
              <a:rPr dirty="0"/>
              <a:t>One  opportunity to scan</a:t>
            </a:r>
            <a:r>
              <a:rPr lang="en-US" dirty="0"/>
              <a:t>.</a:t>
            </a:r>
            <a:endParaRPr dirty="0"/>
          </a:p>
          <a:p>
            <a:r>
              <a:rPr dirty="0"/>
              <a:t>TOF patient missed Dx: No follow up scans were done, families do not return for follow up especially once they are given a diagnosis, cost is a big factor.</a:t>
            </a:r>
          </a:p>
        </p:txBody>
      </p:sp>
      <p:sp>
        <p:nvSpPr>
          <p:cNvPr id="40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D28D-8EAC-493D-9231-1D3A335B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QNET-</a:t>
            </a:r>
            <a:r>
              <a:rPr lang="en-US" dirty="0" err="1"/>
              <a:t>Collaboratio</a:t>
            </a:r>
            <a:endParaRPr lang="en-US" dirty="0"/>
          </a:p>
        </p:txBody>
      </p:sp>
      <p:pic>
        <p:nvPicPr>
          <p:cNvPr id="1026" name="Picture 2" descr="70+ Quotes About Children: Download free posters and graphics of  motivational quotes for kids and students. | Motivational quotes for kids,  Quotes for kids, Quotes for students">
            <a:extLst>
              <a:ext uri="{FF2B5EF4-FFF2-40B4-BE49-F238E27FC236}">
                <a16:creationId xmlns:a16="http://schemas.microsoft.com/office/drawing/2014/main" id="{01CECC24-62A6-4AF7-9A42-D31FADE6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10" y="2243315"/>
            <a:ext cx="38481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118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itle 1"/>
          <p:cNvSpPr txBox="1">
            <a:spLocks noGrp="1"/>
          </p:cNvSpPr>
          <p:nvPr>
            <p:ph type="title"/>
          </p:nvPr>
        </p:nvSpPr>
        <p:spPr>
          <a:xfrm>
            <a:off x="1154952" y="973667"/>
            <a:ext cx="8761415" cy="706965"/>
          </a:xfrm>
          <a:prstGeom prst="rect">
            <a:avLst/>
          </a:prstGeom>
        </p:spPr>
        <p:txBody>
          <a:bodyPr/>
          <a:lstStyle>
            <a:lvl1pPr defTabSz="406908">
              <a:defRPr sz="3204"/>
            </a:lvl1pPr>
          </a:lstStyle>
          <a:p>
            <a:r>
              <a:t>QI metric that is important in our community</a:t>
            </a:r>
          </a:p>
        </p:txBody>
      </p:sp>
      <p:sp>
        <p:nvSpPr>
          <p:cNvPr id="40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154954" y="2603500"/>
            <a:ext cx="8761414" cy="3416300"/>
          </a:xfrm>
          <a:prstGeom prst="rect">
            <a:avLst/>
          </a:prstGeom>
        </p:spPr>
        <p:txBody>
          <a:bodyPr/>
          <a:lstStyle/>
          <a:p>
            <a:pPr marL="315468" indent="-315468" defTabSz="420623">
              <a:spcBef>
                <a:spcPts val="900"/>
              </a:spcBef>
              <a:defRPr sz="1656"/>
            </a:pPr>
            <a:r>
              <a:rPr dirty="0"/>
              <a:t>Patients who had fetal diagnosis of CHD and did not make it to a pregnancy </a:t>
            </a:r>
          </a:p>
          <a:p>
            <a:pPr marL="315468" indent="-315468" defTabSz="420623">
              <a:spcBef>
                <a:spcPts val="900"/>
              </a:spcBef>
              <a:defRPr sz="1656"/>
            </a:pPr>
            <a:r>
              <a:rPr dirty="0"/>
              <a:t> Socio economic factors impact the decision of the family to carry the pregnancy </a:t>
            </a:r>
          </a:p>
          <a:p>
            <a:pPr marL="0" indent="0" defTabSz="420623">
              <a:spcBef>
                <a:spcPts val="900"/>
              </a:spcBef>
              <a:buSzTx/>
              <a:buFont typeface="Wingdings 3"/>
              <a:buNone/>
              <a:defRPr sz="1656"/>
            </a:pPr>
            <a:r>
              <a:rPr dirty="0"/>
              <a:t>Prenatal Diagnosis affecting the TOP:</a:t>
            </a:r>
          </a:p>
          <a:p>
            <a:pPr marL="315468" indent="-315468" defTabSz="420623">
              <a:spcBef>
                <a:spcPts val="900"/>
              </a:spcBef>
              <a:defRPr sz="1656"/>
            </a:pPr>
            <a:r>
              <a:rPr dirty="0"/>
              <a:t>Numerator= All patients undergoing Intervention in 1</a:t>
            </a:r>
            <a:r>
              <a:rPr baseline="29826" dirty="0"/>
              <a:t>st</a:t>
            </a:r>
            <a:r>
              <a:rPr dirty="0"/>
              <a:t> 6 months of life(At AKU or outside)</a:t>
            </a:r>
          </a:p>
          <a:p>
            <a:pPr marL="315468" indent="-315468" defTabSz="420623">
              <a:spcBef>
                <a:spcPts val="900"/>
              </a:spcBef>
              <a:defRPr sz="1656"/>
            </a:pPr>
            <a:r>
              <a:rPr dirty="0"/>
              <a:t>Denominator:  Number of patients who had a prenatal diagnosis of CHD with expected or possible intervention. ( HLH will be a sub group analysis)</a:t>
            </a:r>
          </a:p>
          <a:p>
            <a:pPr marL="315468" indent="-315468" defTabSz="420623">
              <a:spcBef>
                <a:spcPts val="900"/>
              </a:spcBef>
              <a:defRPr sz="1656"/>
            </a:pPr>
            <a:endParaRPr dirty="0"/>
          </a:p>
          <a:p>
            <a:pPr marL="315468" indent="-315468" defTabSz="420623">
              <a:spcBef>
                <a:spcPts val="900"/>
              </a:spcBef>
              <a:defRPr sz="1656"/>
            </a:pPr>
            <a:r>
              <a:rPr dirty="0"/>
              <a:t>Comparison: Number of scans performed on patients with CHD in HIC versus LMIC</a:t>
            </a:r>
          </a:p>
        </p:txBody>
      </p:sp>
      <p:sp>
        <p:nvSpPr>
          <p:cNvPr id="40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Content Placeholder 4" descr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006" y="2316851"/>
            <a:ext cx="5732408" cy="416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Content Placeholder 4" descr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43" y="2225396"/>
            <a:ext cx="5801785" cy="4351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7" name="Oval 6"/>
          <p:cNvGrpSpPr/>
          <p:nvPr/>
        </p:nvGrpSpPr>
        <p:grpSpPr>
          <a:xfrm>
            <a:off x="1126836" y="-421285"/>
            <a:ext cx="7918378" cy="3291842"/>
            <a:chOff x="0" y="0"/>
            <a:chExt cx="7918376" cy="3291840"/>
          </a:xfrm>
        </p:grpSpPr>
        <p:sp>
          <p:nvSpPr>
            <p:cNvPr id="345" name="Oval"/>
            <p:cNvSpPr/>
            <p:nvPr/>
          </p:nvSpPr>
          <p:spPr>
            <a:xfrm>
              <a:off x="0" y="553703"/>
              <a:ext cx="7918377" cy="2184433"/>
            </a:xfrm>
            <a:prstGeom prst="ellipse">
              <a:avLst/>
            </a:prstGeom>
            <a:solidFill>
              <a:srgbClr val="FFFFFF"/>
            </a:solidFill>
            <a:ln w="19050" cap="rnd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6" name="Our Team…"/>
            <p:cNvSpPr txBox="1"/>
            <p:nvPr/>
          </p:nvSpPr>
          <p:spPr>
            <a:xfrm>
              <a:off x="1214864" y="0"/>
              <a:ext cx="5488649" cy="3291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/>
              <a:endParaRPr/>
            </a:p>
            <a:p>
              <a:pPr algn="ctr"/>
              <a:endParaRPr/>
            </a:p>
            <a:p>
              <a:pPr algn="ctr">
                <a:defRPr sz="2800" b="1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Our Team</a:t>
              </a:r>
            </a:p>
            <a:p>
              <a:r>
                <a:t>Dr Shazia Mohsin- Echo Lab Director</a:t>
              </a:r>
            </a:p>
            <a:p>
              <a:r>
                <a:t>Salima Ashiq Ali -Technical Director</a:t>
              </a:r>
            </a:p>
            <a:p>
              <a:r>
                <a:t>Ms. Hina Ali Huda, Ms.Zamzama - Senior Sonographers</a:t>
              </a:r>
            </a:p>
            <a:p>
              <a:r>
                <a:t>Mr Kawish Trainee sonographer</a:t>
              </a:r>
            </a:p>
            <a:p>
              <a:pPr algn="ctr"/>
              <a:r>
                <a:t>Ms Amelia Robert Sedation Nurse</a:t>
              </a:r>
            </a:p>
            <a:p>
              <a:pPr algn="ctr"/>
              <a:endParaRPr/>
            </a:p>
          </p:txBody>
        </p:sp>
      </p:grpSp>
      <p:sp>
        <p:nvSpPr>
          <p:cNvPr id="348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0621033" y="540176"/>
            <a:ext cx="301214" cy="523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itle 1"/>
          <p:cNvSpPr txBox="1"/>
          <p:nvPr/>
        </p:nvSpPr>
        <p:spPr>
          <a:xfrm>
            <a:off x="1080770" y="2875280"/>
            <a:ext cx="10271761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400" b="1">
                <a:solidFill>
                  <a:srgbClr val="FFC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ACPC Quality Network </a:t>
            </a:r>
          </a:p>
        </p:txBody>
      </p:sp>
      <p:sp>
        <p:nvSpPr>
          <p:cNvPr id="351" name="Subtitle 2"/>
          <p:cNvSpPr txBox="1"/>
          <p:nvPr/>
        </p:nvSpPr>
        <p:spPr>
          <a:xfrm>
            <a:off x="826771" y="3835399"/>
            <a:ext cx="10779761" cy="2004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>
              <a:spcBef>
                <a:spcPts val="1000"/>
              </a:spcBef>
              <a:defRPr sz="4500">
                <a:solidFill>
                  <a:srgbClr val="32BB79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Quality Metrics Report</a:t>
            </a:r>
            <a:endParaRPr sz="3200">
              <a:solidFill>
                <a:srgbClr val="888888"/>
              </a:solidFill>
            </a:endParaRPr>
          </a:p>
          <a:p>
            <a:pPr algn="ctr">
              <a:spcBef>
                <a:spcPts val="700"/>
              </a:spcBef>
              <a:defRPr sz="3200" u="sng">
                <a:solidFill>
                  <a:srgbClr val="32BB79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Quarter 2, April-June 2020</a:t>
            </a:r>
          </a:p>
        </p:txBody>
      </p:sp>
      <p:pic>
        <p:nvPicPr>
          <p:cNvPr id="352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733" y="482600"/>
            <a:ext cx="2133601" cy="1930400"/>
          </a:xfrm>
          <a:prstGeom prst="rect">
            <a:avLst/>
          </a:prstGeom>
          <a:ln w="19050">
            <a:solidFill>
              <a:srgbClr val="83A322"/>
            </a:solidFill>
          </a:ln>
        </p:spPr>
      </p:pic>
      <p:sp>
        <p:nvSpPr>
          <p:cNvPr id="353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0619500" y="537055"/>
            <a:ext cx="301214" cy="523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 1"/>
          <p:cNvSpPr txBox="1">
            <a:spLocks noGrp="1"/>
          </p:cNvSpPr>
          <p:nvPr>
            <p:ph type="title"/>
          </p:nvPr>
        </p:nvSpPr>
        <p:spPr>
          <a:xfrm>
            <a:off x="1154952" y="973667"/>
            <a:ext cx="8761415" cy="706965"/>
          </a:xfrm>
          <a:prstGeom prst="rect">
            <a:avLst/>
          </a:prstGeom>
        </p:spPr>
        <p:txBody>
          <a:bodyPr/>
          <a:lstStyle/>
          <a:p>
            <a:r>
              <a:t>Fetal Pilot.</a:t>
            </a:r>
          </a:p>
        </p:txBody>
      </p:sp>
      <p:pic>
        <p:nvPicPr>
          <p:cNvPr id="35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2281030"/>
            <a:ext cx="8363778" cy="4457701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0621033" y="540176"/>
            <a:ext cx="301214" cy="523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spcBef>
                <a:spcPts val="600"/>
              </a:spcBef>
            </a:lvl1pPr>
          </a:lstStyle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le 1"/>
          <p:cNvSpPr txBox="1">
            <a:spLocks noGrp="1"/>
          </p:cNvSpPr>
          <p:nvPr>
            <p:ph type="title"/>
          </p:nvPr>
        </p:nvSpPr>
        <p:spPr>
          <a:xfrm>
            <a:off x="1154952" y="973667"/>
            <a:ext cx="8761415" cy="706965"/>
          </a:xfrm>
          <a:prstGeom prst="rect">
            <a:avLst/>
          </a:prstGeom>
        </p:spPr>
        <p:txBody>
          <a:bodyPr/>
          <a:lstStyle/>
          <a:p>
            <a:r>
              <a:t>Echo Lab Processes</a:t>
            </a:r>
          </a:p>
        </p:txBody>
      </p:sp>
      <p:grpSp>
        <p:nvGrpSpPr>
          <p:cNvPr id="367" name="Content Placeholder 4"/>
          <p:cNvGrpSpPr/>
          <p:nvPr/>
        </p:nvGrpSpPr>
        <p:grpSpPr>
          <a:xfrm>
            <a:off x="838200" y="2617398"/>
            <a:ext cx="10515601" cy="3449167"/>
            <a:chOff x="0" y="0"/>
            <a:chExt cx="10515600" cy="3449165"/>
          </a:xfrm>
        </p:grpSpPr>
        <p:sp>
          <p:nvSpPr>
            <p:cNvPr id="360" name="Shape"/>
            <p:cNvSpPr/>
            <p:nvPr/>
          </p:nvSpPr>
          <p:spPr>
            <a:xfrm>
              <a:off x="0" y="533672"/>
              <a:ext cx="10515601" cy="176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9785" y="5400"/>
                  </a:lnTo>
                  <a:lnTo>
                    <a:pt x="19785" y="0"/>
                  </a:lnTo>
                  <a:lnTo>
                    <a:pt x="21600" y="10800"/>
                  </a:lnTo>
                  <a:lnTo>
                    <a:pt x="19785" y="21600"/>
                  </a:lnTo>
                  <a:lnTo>
                    <a:pt x="19785" y="16200"/>
                  </a:lnTo>
                  <a:lnTo>
                    <a:pt x="0" y="16200"/>
                  </a:lnTo>
                  <a:lnTo>
                    <a:pt x="908" y="10800"/>
                  </a:lnTo>
                  <a:close/>
                </a:path>
              </a:pathLst>
            </a:custGeom>
            <a:solidFill>
              <a:srgbClr val="27B2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1000"/>
                </a:spcBef>
                <a:defRPr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361" name="QNET Fetal Metric Teaching"/>
            <p:cNvSpPr txBox="1"/>
            <p:nvPr/>
          </p:nvSpPr>
          <p:spPr>
            <a:xfrm>
              <a:off x="420698" y="0"/>
              <a:ext cx="2101444" cy="578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9568" tIns="99568" rIns="99568" bIns="99568" numCol="1" anchor="b">
              <a:spAutoFit/>
            </a:bodyPr>
            <a:lstStyle>
              <a:lvl1pPr algn="ctr" defTabSz="622300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QNET Fetal Metric Teaching</a:t>
              </a:r>
            </a:p>
          </p:txBody>
        </p:sp>
        <p:sp>
          <p:nvSpPr>
            <p:cNvPr id="362" name="Circle"/>
            <p:cNvSpPr/>
            <p:nvPr/>
          </p:nvSpPr>
          <p:spPr>
            <a:xfrm>
              <a:off x="830259" y="882388"/>
              <a:ext cx="441817" cy="441817"/>
            </a:xfrm>
            <a:prstGeom prst="ellipse">
              <a:avLst/>
            </a:prstGeom>
            <a:solidFill>
              <a:schemeClr val="accent1"/>
            </a:solidFill>
            <a:ln w="1905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1000"/>
                </a:spcBef>
                <a:defRPr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363" name="Comprehensiveness: Excel sheet , 10 studies randomized…"/>
            <p:cNvSpPr txBox="1"/>
            <p:nvPr/>
          </p:nvSpPr>
          <p:spPr>
            <a:xfrm>
              <a:off x="2149543" y="1785238"/>
              <a:ext cx="6313289" cy="16639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9568" tIns="99568" rIns="99568" bIns="99568" numCol="1" anchor="t">
              <a:spAutoFit/>
            </a:bodyPr>
            <a:lstStyle/>
            <a:p>
              <a:pPr defTabSz="622300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Comprehensiveness: Excel sheet , 10 studies randomized</a:t>
              </a:r>
            </a:p>
            <a:p>
              <a:pPr defTabSz="622300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Diagnostic Accuracy: Neonates born with CHD notified and fetal echoes tracked</a:t>
              </a:r>
            </a:p>
            <a:p>
              <a:pPr defTabSz="622300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Prenatal detection: All CHD undergoing intervention tracked from NICU and Fetal echoes traced.</a:t>
              </a:r>
            </a:p>
            <a:p>
              <a:pPr defTabSz="622300">
                <a:lnSpc>
                  <a:spcPct val="90000"/>
                </a:lnSpc>
                <a:spcBef>
                  <a:spcPts val="700"/>
                </a:spcBef>
                <a:defRPr sz="1400"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364" name="Circle"/>
            <p:cNvSpPr/>
            <p:nvPr/>
          </p:nvSpPr>
          <p:spPr>
            <a:xfrm>
              <a:off x="5085281" y="1362650"/>
              <a:ext cx="441817" cy="441817"/>
            </a:xfrm>
            <a:prstGeom prst="ellipse">
              <a:avLst/>
            </a:prstGeom>
            <a:solidFill>
              <a:schemeClr val="accent1"/>
            </a:solidFill>
            <a:ln w="1905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1000"/>
                </a:spcBef>
                <a:defRPr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365" name="Data submitted to QNET"/>
            <p:cNvSpPr txBox="1"/>
            <p:nvPr/>
          </p:nvSpPr>
          <p:spPr>
            <a:xfrm>
              <a:off x="8510488" y="129320"/>
              <a:ext cx="953105" cy="76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9568" tIns="99568" rIns="99568" bIns="99568" numCol="1" anchor="b">
              <a:spAutoFit/>
            </a:bodyPr>
            <a:lstStyle>
              <a:lvl1pPr defTabSz="622300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40404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Data submitted to QNET</a:t>
              </a:r>
            </a:p>
          </p:txBody>
        </p:sp>
        <p:sp>
          <p:nvSpPr>
            <p:cNvPr id="366" name="Circle"/>
            <p:cNvSpPr/>
            <p:nvPr/>
          </p:nvSpPr>
          <p:spPr>
            <a:xfrm>
              <a:off x="8766133" y="1168358"/>
              <a:ext cx="441817" cy="441817"/>
            </a:xfrm>
            <a:prstGeom prst="ellipse">
              <a:avLst/>
            </a:prstGeom>
            <a:solidFill>
              <a:schemeClr val="accent1"/>
            </a:solidFill>
            <a:ln w="1905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1000"/>
                </a:spcBef>
                <a:defRPr>
                  <a:solidFill>
                    <a:srgbClr val="404040"/>
                  </a:solidFill>
                </a:defRPr>
              </a:pPr>
              <a:endParaRPr/>
            </a:p>
          </p:txBody>
        </p:sp>
      </p:grpSp>
      <p:sp>
        <p:nvSpPr>
          <p:cNvPr id="368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0621033" y="540176"/>
            <a:ext cx="301214" cy="523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le 1"/>
          <p:cNvSpPr txBox="1">
            <a:spLocks noGrp="1"/>
          </p:cNvSpPr>
          <p:nvPr>
            <p:ph type="title"/>
          </p:nvPr>
        </p:nvSpPr>
        <p:spPr>
          <a:xfrm>
            <a:off x="546350" y="433545"/>
            <a:ext cx="11139856" cy="93044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Existing Protocol Comparison</a:t>
            </a:r>
          </a:p>
        </p:txBody>
      </p:sp>
      <p:pic>
        <p:nvPicPr>
          <p:cNvPr id="371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4" y="2426817"/>
            <a:ext cx="3799596" cy="3997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26" y="2426817"/>
            <a:ext cx="4088297" cy="3997638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0621033" y="540176"/>
            <a:ext cx="301214" cy="523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itle 1"/>
          <p:cNvSpPr txBox="1">
            <a:spLocks noGrp="1"/>
          </p:cNvSpPr>
          <p:nvPr>
            <p:ph type="title"/>
          </p:nvPr>
        </p:nvSpPr>
        <p:spPr>
          <a:xfrm>
            <a:off x="1154952" y="973667"/>
            <a:ext cx="8761415" cy="706965"/>
          </a:xfrm>
          <a:prstGeom prst="rect">
            <a:avLst/>
          </a:prstGeom>
        </p:spPr>
        <p:txBody>
          <a:bodyPr/>
          <a:lstStyle/>
          <a:p>
            <a:r>
              <a:t>Deficiencies identified</a:t>
            </a:r>
          </a:p>
        </p:txBody>
      </p:sp>
      <p:sp>
        <p:nvSpPr>
          <p:cNvPr id="37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154954" y="2603500"/>
            <a:ext cx="8761414" cy="3416300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Pulmonary venous connections</a:t>
            </a:r>
          </a:p>
          <a:p>
            <a:pPr>
              <a:defRPr sz="20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Two pulmonary veins seen by 2D imaging OR color Doppler, one from each side.</a:t>
            </a:r>
          </a:p>
          <a:p>
            <a:pPr marL="0">
              <a:spcBef>
                <a:spcPts val="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Aortic and ductal arch morphology</a:t>
            </a:r>
          </a:p>
          <a:p>
            <a:pPr marL="0" indent="457200">
              <a:spcBef>
                <a:spcPts val="0"/>
              </a:spcBef>
              <a:buSzTx/>
              <a:buFont typeface="Wingdings 3"/>
              <a:buNone/>
              <a:defRPr sz="2000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Both arches seen in two planes, axial 3-vessel-trachea view and sagittal view</a:t>
            </a:r>
            <a:r>
              <a:rPr>
                <a:solidFill>
                  <a:srgbClr val="404040"/>
                </a:solidFill>
              </a:rPr>
              <a:t>.</a:t>
            </a:r>
          </a:p>
          <a:p>
            <a:pPr marL="0">
              <a:spcBef>
                <a:spcPts val="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Proximal right and left branch pulmonary arteries</a:t>
            </a:r>
          </a:p>
          <a:p>
            <a:pPr>
              <a:defRPr sz="20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Each branch PA seen.</a:t>
            </a:r>
          </a:p>
          <a:p>
            <a:pPr marL="19684">
              <a:spcBef>
                <a:spcPts val="0"/>
              </a:spcBef>
              <a:defRPr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Two pulmonary veins (one from each side)</a:t>
            </a:r>
          </a:p>
          <a:p>
            <a:pPr marL="0" indent="0">
              <a:spcBef>
                <a:spcPts val="0"/>
              </a:spcBef>
              <a:buSzTx/>
              <a:buFont typeface="Wingdings 3"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</p:txBody>
      </p:sp>
      <p:sp>
        <p:nvSpPr>
          <p:cNvPr id="377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0621033" y="540176"/>
            <a:ext cx="301214" cy="523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13" y="4453540"/>
            <a:ext cx="7649900" cy="2242825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Title 1"/>
          <p:cNvSpPr txBox="1">
            <a:spLocks noGrp="1"/>
          </p:cNvSpPr>
          <p:nvPr>
            <p:ph type="title"/>
          </p:nvPr>
        </p:nvSpPr>
        <p:spPr>
          <a:xfrm>
            <a:off x="847863" y="3069138"/>
            <a:ext cx="2488346" cy="2547129"/>
          </a:xfrm>
          <a:prstGeom prst="rect">
            <a:avLst/>
          </a:prstGeom>
          <a:solidFill>
            <a:srgbClr val="262626"/>
          </a:solidFill>
          <a:ln w="174625">
            <a:solidFill>
              <a:srgbClr val="262626"/>
            </a:solidFill>
            <a:round/>
          </a:ln>
        </p:spPr>
        <p:txBody>
          <a:bodyPr/>
          <a:lstStyle/>
          <a:p>
            <a:pPr algn="ctr">
              <a:defRPr sz="18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Pilot Quality Metric 1:</a:t>
            </a:r>
            <a:br/>
            <a:br/>
            <a:r>
              <a:t> Comprehensive Fetal Echocardiographic Examination</a:t>
            </a:r>
          </a:p>
        </p:txBody>
      </p:sp>
      <p:pic>
        <p:nvPicPr>
          <p:cNvPr id="381" name="Content Placeholder 4" descr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513" y="161636"/>
            <a:ext cx="7161215" cy="4291904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0621033" y="540176"/>
            <a:ext cx="301214" cy="523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itle 1"/>
          <p:cNvSpPr txBox="1">
            <a:spLocks noGrp="1"/>
          </p:cNvSpPr>
          <p:nvPr>
            <p:ph type="title"/>
          </p:nvPr>
        </p:nvSpPr>
        <p:spPr>
          <a:xfrm>
            <a:off x="748471" y="2512548"/>
            <a:ext cx="2488346" cy="2547129"/>
          </a:xfrm>
          <a:prstGeom prst="rect">
            <a:avLst/>
          </a:prstGeom>
          <a:solidFill>
            <a:srgbClr val="262626"/>
          </a:solidFill>
          <a:ln w="174625">
            <a:solidFill>
              <a:srgbClr val="262626"/>
            </a:solidFill>
            <a:round/>
          </a:ln>
        </p:spPr>
        <p:txBody>
          <a:bodyPr/>
          <a:lstStyle/>
          <a:p>
            <a:pPr algn="ctr">
              <a:defRPr sz="16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Pilot Quality Metric 2:</a:t>
            </a:r>
            <a:br/>
            <a:br/>
            <a:r>
              <a:t> Diagnostic Accuracy of Fetal Echocardiography</a:t>
            </a:r>
          </a:p>
        </p:txBody>
      </p:sp>
      <p:pic>
        <p:nvPicPr>
          <p:cNvPr id="389" name="Content Placeholder 10" descr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731" y="2252227"/>
            <a:ext cx="6049419" cy="2461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4769799"/>
            <a:ext cx="6958014" cy="1969138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0522496" y="540176"/>
            <a:ext cx="498287" cy="523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 Boardroom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Ion Boardroom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Garamond</vt:lpstr>
      <vt:lpstr>Times New Roman</vt:lpstr>
      <vt:lpstr>Wingdings 3</vt:lpstr>
      <vt:lpstr>Ion Boardroom</vt:lpstr>
      <vt:lpstr>Work Flow Process Fetal Pilot </vt:lpstr>
      <vt:lpstr>PowerPoint Presentation</vt:lpstr>
      <vt:lpstr>PowerPoint Presentation</vt:lpstr>
      <vt:lpstr>Fetal Pilot.</vt:lpstr>
      <vt:lpstr>Echo Lab Processes</vt:lpstr>
      <vt:lpstr>Existing Protocol Comparison</vt:lpstr>
      <vt:lpstr>Deficiencies identified</vt:lpstr>
      <vt:lpstr>Pilot Quality Metric 1:   Comprehensive Fetal Echocardiographic Examination</vt:lpstr>
      <vt:lpstr>Pilot Quality Metric 2:   Diagnostic Accuracy of Fetal Echocardiography</vt:lpstr>
      <vt:lpstr>Pilot Quality Metric 3:   Prenatal Detection of Severe Structural Congenital Heart Defects</vt:lpstr>
      <vt:lpstr>Metric in Context of the Population</vt:lpstr>
      <vt:lpstr>QNET-Collaboratio</vt:lpstr>
      <vt:lpstr>QI metric that is important in our 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Flow Process Fetal Pilot </dc:title>
  <dc:creator>shazia</dc:creator>
  <cp:lastModifiedBy>shazia mohsin</cp:lastModifiedBy>
  <cp:revision>1</cp:revision>
  <dcterms:modified xsi:type="dcterms:W3CDTF">2021-03-09T14:42:15Z</dcterms:modified>
</cp:coreProperties>
</file>