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58" r:id="rId7"/>
    <p:sldId id="259" r:id="rId8"/>
    <p:sldId id="260" r:id="rId9"/>
    <p:sldId id="263" r:id="rId10"/>
    <p:sldId id="264" r:id="rId11"/>
    <p:sldId id="261" r:id="rId12"/>
    <p:sldId id="265" r:id="rId13"/>
    <p:sldId id="262" r:id="rId14"/>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Arial Narrow" pitchFamily="34" charset="0"/>
        <a:ea typeface="+mn-ea"/>
        <a:cs typeface="+mn-cs"/>
      </a:defRPr>
    </a:lvl1pPr>
    <a:lvl2pPr marL="457200" algn="l" rtl="0" fontAlgn="base">
      <a:spcBef>
        <a:spcPct val="0"/>
      </a:spcBef>
      <a:spcAft>
        <a:spcPct val="0"/>
      </a:spcAft>
      <a:defRPr sz="2400" b="1" kern="1200">
        <a:solidFill>
          <a:schemeClr val="tx1"/>
        </a:solidFill>
        <a:latin typeface="Arial Narrow" pitchFamily="34" charset="0"/>
        <a:ea typeface="+mn-ea"/>
        <a:cs typeface="+mn-cs"/>
      </a:defRPr>
    </a:lvl2pPr>
    <a:lvl3pPr marL="914400" algn="l" rtl="0" fontAlgn="base">
      <a:spcBef>
        <a:spcPct val="0"/>
      </a:spcBef>
      <a:spcAft>
        <a:spcPct val="0"/>
      </a:spcAft>
      <a:defRPr sz="2400" b="1" kern="1200">
        <a:solidFill>
          <a:schemeClr val="tx1"/>
        </a:solidFill>
        <a:latin typeface="Arial Narrow" pitchFamily="34" charset="0"/>
        <a:ea typeface="+mn-ea"/>
        <a:cs typeface="+mn-cs"/>
      </a:defRPr>
    </a:lvl3pPr>
    <a:lvl4pPr marL="1371600" algn="l" rtl="0" fontAlgn="base">
      <a:spcBef>
        <a:spcPct val="0"/>
      </a:spcBef>
      <a:spcAft>
        <a:spcPct val="0"/>
      </a:spcAft>
      <a:defRPr sz="2400" b="1" kern="1200">
        <a:solidFill>
          <a:schemeClr val="tx1"/>
        </a:solidFill>
        <a:latin typeface="Arial Narrow" pitchFamily="34" charset="0"/>
        <a:ea typeface="+mn-ea"/>
        <a:cs typeface="+mn-cs"/>
      </a:defRPr>
    </a:lvl4pPr>
    <a:lvl5pPr marL="1828800" algn="l" rtl="0" fontAlgn="base">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624">
          <p15:clr>
            <a:srgbClr val="A4A3A4"/>
          </p15:clr>
        </p15:guide>
        <p15:guide id="2" pos="6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C7E5"/>
    <a:srgbClr val="C5DFE5"/>
    <a:srgbClr val="283B4F"/>
    <a:srgbClr val="A3F2FB"/>
    <a:srgbClr val="67A3D1"/>
    <a:srgbClr val="FFEB57"/>
    <a:srgbClr val="F6C4BA"/>
    <a:srgbClr val="F3B5A9"/>
    <a:srgbClr val="F0A394"/>
    <a:srgbClr val="25BE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316" autoAdjust="0"/>
    <p:restoredTop sz="97237" autoAdjust="0"/>
  </p:normalViewPr>
  <p:slideViewPr>
    <p:cSldViewPr>
      <p:cViewPr varScale="1">
        <p:scale>
          <a:sx n="31" d="100"/>
          <a:sy n="31" d="100"/>
        </p:scale>
        <p:origin x="2000" y="28"/>
      </p:cViewPr>
      <p:guideLst>
        <p:guide orient="horz" pos="624"/>
        <p:guide pos="6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C794B8EC-63D0-47AB-AA20-6C41B7557077}" type="slidenum">
              <a:rPr lang="en-US"/>
              <a:pPr/>
              <a:t>‹#›</a:t>
            </a:fld>
            <a:endParaRPr lang="en-US"/>
          </a:p>
        </p:txBody>
      </p:sp>
    </p:spTree>
    <p:extLst>
      <p:ext uri="{BB962C8B-B14F-4D97-AF65-F5344CB8AC3E}">
        <p14:creationId xmlns:p14="http://schemas.microsoft.com/office/powerpoint/2010/main" val="3811391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1</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2</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72462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3</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63493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4</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10488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5</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877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8</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07915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7C8D2-9880-4287-BC60-4D13C2094EC2}" type="slidenum">
              <a:rPr lang="en-US"/>
              <a:pPr/>
              <a:t>10</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579039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 name="Picture 10" descr="patient-car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00" y="762000"/>
            <a:ext cx="9169400" cy="4126230"/>
          </a:xfrm>
          <a:prstGeom prst="rect">
            <a:avLst/>
          </a:prstGeom>
        </p:spPr>
      </p:pic>
      <p:sp>
        <p:nvSpPr>
          <p:cNvPr id="113667" name="Rectangle 3"/>
          <p:cNvSpPr>
            <a:spLocks noGrp="1" noChangeArrowheads="1"/>
          </p:cNvSpPr>
          <p:nvPr>
            <p:ph type="ctrTitle" hasCustomPrompt="1"/>
          </p:nvPr>
        </p:nvSpPr>
        <p:spPr>
          <a:xfrm>
            <a:off x="381000" y="1295400"/>
            <a:ext cx="8534400" cy="2209800"/>
          </a:xfrm>
        </p:spPr>
        <p:txBody>
          <a:bodyPr/>
          <a:lstStyle>
            <a:lvl1pPr>
              <a:defRPr sz="2600">
                <a:solidFill>
                  <a:srgbClr val="283B4F"/>
                </a:solidFill>
              </a:defRPr>
            </a:lvl1pPr>
          </a:lstStyle>
          <a:p>
            <a:r>
              <a:rPr lang="en-US" dirty="0"/>
              <a:t>Click to edit Master </a:t>
            </a:r>
            <a:br>
              <a:rPr lang="en-US" dirty="0"/>
            </a:br>
            <a:r>
              <a:rPr lang="en-US" dirty="0"/>
              <a:t>title style</a:t>
            </a:r>
          </a:p>
        </p:txBody>
      </p:sp>
      <p:sp>
        <p:nvSpPr>
          <p:cNvPr id="113668" name="Rectangle 4"/>
          <p:cNvSpPr>
            <a:spLocks noGrp="1" noChangeArrowheads="1"/>
          </p:cNvSpPr>
          <p:nvPr>
            <p:ph type="subTitle" idx="1"/>
          </p:nvPr>
        </p:nvSpPr>
        <p:spPr>
          <a:xfrm>
            <a:off x="457200" y="5334000"/>
            <a:ext cx="4953000" cy="1524000"/>
          </a:xfrm>
        </p:spPr>
        <p:txBody>
          <a:bodyPr/>
          <a:lstStyle>
            <a:lvl1pPr marL="0" indent="0">
              <a:buFont typeface="Wingdings" pitchFamily="2" charset="2"/>
              <a:buNone/>
              <a:defRPr sz="2400"/>
            </a:lvl1pPr>
          </a:lstStyle>
          <a:p>
            <a:r>
              <a:rPr lang="en-US" dirty="0"/>
              <a:t>Click to edit Master subtitle style</a:t>
            </a:r>
          </a:p>
        </p:txBody>
      </p:sp>
      <p:sp>
        <p:nvSpPr>
          <p:cNvPr id="113669" name="Rectangle 5"/>
          <p:cNvSpPr>
            <a:spLocks noGrp="1" noChangeArrowheads="1"/>
          </p:cNvSpPr>
          <p:nvPr>
            <p:ph type="dt" sz="half" idx="2"/>
          </p:nvPr>
        </p:nvSpPr>
        <p:spPr>
          <a:xfrm>
            <a:off x="457200" y="6245225"/>
            <a:ext cx="2133600" cy="476250"/>
          </a:xfrm>
        </p:spPr>
        <p:txBody>
          <a:bodyPr/>
          <a:lstStyle>
            <a:lvl1pPr>
              <a:defRPr/>
            </a:lvl1pPr>
          </a:lstStyle>
          <a:p>
            <a:endParaRPr lang="en-US" dirty="0"/>
          </a:p>
        </p:txBody>
      </p:sp>
      <p:pic>
        <p:nvPicPr>
          <p:cNvPr id="15" name="Picture 11" descr="Alfred 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89500" y="5548313"/>
            <a:ext cx="41148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F9B71E-0D8F-4B30-ABF2-5BF0E90679D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20193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0"/>
            <a:ext cx="59055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8702F9-3DD6-4C13-ABF6-CCA9A21EDD0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A8DB3E9-90EB-4FDD-8AEA-E30B404B80F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FAAC35-82BD-4612-AAE7-0BB1D7EBA7E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4671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05300" y="1371600"/>
            <a:ext cx="34671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9E0BCA-2290-4F13-AD61-990F7605E48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3631F60-0F9E-4A30-B1D8-8B36874C4B8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986AD5F-E5E4-469E-A368-4C902E4F652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E3DB9D7-B1D6-4AC8-A54D-20248F444F4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C7010D9-D927-4270-965C-B0354A2C72C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a:xfrm>
            <a:off x="3048000" y="6477000"/>
            <a:ext cx="41148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81EB52-D9CE-4412-9319-3BB76A1DF01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8534400" y="0"/>
            <a:ext cx="609600" cy="6858000"/>
          </a:xfrm>
          <a:prstGeom prst="rect">
            <a:avLst/>
          </a:prstGeom>
          <a:solidFill>
            <a:srgbClr val="98C7E5"/>
          </a:solidFill>
          <a:ln w="9525">
            <a:noFill/>
            <a:miter lim="800000"/>
            <a:headEnd/>
            <a:tailEnd/>
          </a:ln>
          <a:effectLst/>
        </p:spPr>
        <p:txBody>
          <a:bodyPr wrap="none" anchor="ctr"/>
          <a:lstStyle/>
          <a:p>
            <a:endParaRPr lang="en-US"/>
          </a:p>
        </p:txBody>
      </p:sp>
      <p:sp>
        <p:nvSpPr>
          <p:cNvPr id="1026" name="Rectangle 2"/>
          <p:cNvSpPr>
            <a:spLocks noGrp="1" noChangeArrowheads="1"/>
          </p:cNvSpPr>
          <p:nvPr>
            <p:ph type="title"/>
          </p:nvPr>
        </p:nvSpPr>
        <p:spPr bwMode="auto">
          <a:xfrm>
            <a:off x="457200" y="0"/>
            <a:ext cx="80772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533400" y="990600"/>
            <a:ext cx="8229600" cy="5486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7543800" y="6400800"/>
            <a:ext cx="762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n-US" dirty="0"/>
          </a:p>
        </p:txBody>
      </p:sp>
      <p:sp>
        <p:nvSpPr>
          <p:cNvPr id="1030" name="Rectangle 6"/>
          <p:cNvSpPr>
            <a:spLocks noGrp="1" noChangeArrowheads="1"/>
          </p:cNvSpPr>
          <p:nvPr>
            <p:ph type="sldNum" sz="quarter" idx="4"/>
          </p:nvPr>
        </p:nvSpPr>
        <p:spPr bwMode="auto">
          <a:xfrm>
            <a:off x="7696200" y="64008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fld id="{AE4A358B-324F-49D0-A684-D0A3CCA0CF76}" type="slidenum">
              <a:rPr lang="en-US"/>
              <a:pPr/>
              <a:t>‹#›</a:t>
            </a:fld>
            <a:endParaRPr lang="en-US" dirty="0"/>
          </a:p>
        </p:txBody>
      </p:sp>
      <p:sp>
        <p:nvSpPr>
          <p:cNvPr id="1032" name="Rectangle 8"/>
          <p:cNvSpPr>
            <a:spLocks noChangeArrowheads="1"/>
          </p:cNvSpPr>
          <p:nvPr userDrawn="1"/>
        </p:nvSpPr>
        <p:spPr bwMode="auto">
          <a:xfrm>
            <a:off x="228600" y="0"/>
            <a:ext cx="76200" cy="990600"/>
          </a:xfrm>
          <a:prstGeom prst="rect">
            <a:avLst/>
          </a:prstGeom>
          <a:solidFill>
            <a:srgbClr val="98C7E5"/>
          </a:solidFill>
          <a:ln w="28575" cmpd="sng">
            <a:noFill/>
            <a:miter lim="800000"/>
            <a:headEnd/>
            <a:tailEnd/>
          </a:ln>
          <a:effectLst/>
        </p:spPr>
        <p:txBody>
          <a:bodyPr wrap="none" anchor="ctr"/>
          <a:lstStyle/>
          <a:p>
            <a:endParaRPr lang="en-US"/>
          </a:p>
        </p:txBody>
      </p:sp>
      <p:pic>
        <p:nvPicPr>
          <p:cNvPr id="18" name="Picture 16" descr="EVOL_AIDHC_rg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200" y="6026150"/>
            <a:ext cx="2743200"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2800" b="1">
          <a:solidFill>
            <a:schemeClr val="tx2"/>
          </a:solidFill>
          <a:latin typeface="+mj-lt"/>
          <a:ea typeface="+mj-ea"/>
          <a:cs typeface="+mj-cs"/>
        </a:defRPr>
      </a:lvl1pPr>
      <a:lvl2pPr algn="l" rtl="0" fontAlgn="base">
        <a:spcBef>
          <a:spcPct val="0"/>
        </a:spcBef>
        <a:spcAft>
          <a:spcPct val="0"/>
        </a:spcAft>
        <a:defRPr sz="3600" b="1">
          <a:solidFill>
            <a:schemeClr val="tx2"/>
          </a:solidFill>
          <a:latin typeface="Arial Narrow" pitchFamily="34" charset="0"/>
        </a:defRPr>
      </a:lvl2pPr>
      <a:lvl3pPr algn="l" rtl="0" fontAlgn="base">
        <a:spcBef>
          <a:spcPct val="0"/>
        </a:spcBef>
        <a:spcAft>
          <a:spcPct val="0"/>
        </a:spcAft>
        <a:defRPr sz="3600" b="1">
          <a:solidFill>
            <a:schemeClr val="tx2"/>
          </a:solidFill>
          <a:latin typeface="Arial Narrow" pitchFamily="34" charset="0"/>
        </a:defRPr>
      </a:lvl3pPr>
      <a:lvl4pPr algn="l" rtl="0" fontAlgn="base">
        <a:spcBef>
          <a:spcPct val="0"/>
        </a:spcBef>
        <a:spcAft>
          <a:spcPct val="0"/>
        </a:spcAft>
        <a:defRPr sz="3600" b="1">
          <a:solidFill>
            <a:schemeClr val="tx2"/>
          </a:solidFill>
          <a:latin typeface="Arial Narrow" pitchFamily="34" charset="0"/>
        </a:defRPr>
      </a:lvl4pPr>
      <a:lvl5pPr algn="l" rtl="0" fontAlgn="base">
        <a:spcBef>
          <a:spcPct val="0"/>
        </a:spcBef>
        <a:spcAft>
          <a:spcPct val="0"/>
        </a:spcAft>
        <a:defRPr sz="3600" b="1">
          <a:solidFill>
            <a:schemeClr val="tx2"/>
          </a:solidFill>
          <a:latin typeface="Arial Narrow" pitchFamily="34" charset="0"/>
        </a:defRPr>
      </a:lvl5pPr>
      <a:lvl6pPr marL="457200" algn="l" rtl="0" fontAlgn="base">
        <a:spcBef>
          <a:spcPct val="0"/>
        </a:spcBef>
        <a:spcAft>
          <a:spcPct val="0"/>
        </a:spcAft>
        <a:defRPr sz="3600" b="1">
          <a:solidFill>
            <a:schemeClr val="tx2"/>
          </a:solidFill>
          <a:latin typeface="Arial Narrow" pitchFamily="34" charset="0"/>
        </a:defRPr>
      </a:lvl6pPr>
      <a:lvl7pPr marL="914400" algn="l" rtl="0" fontAlgn="base">
        <a:spcBef>
          <a:spcPct val="0"/>
        </a:spcBef>
        <a:spcAft>
          <a:spcPct val="0"/>
        </a:spcAft>
        <a:defRPr sz="3600" b="1">
          <a:solidFill>
            <a:schemeClr val="tx2"/>
          </a:solidFill>
          <a:latin typeface="Arial Narrow" pitchFamily="34" charset="0"/>
        </a:defRPr>
      </a:lvl7pPr>
      <a:lvl8pPr marL="1371600" algn="l" rtl="0" fontAlgn="base">
        <a:spcBef>
          <a:spcPct val="0"/>
        </a:spcBef>
        <a:spcAft>
          <a:spcPct val="0"/>
        </a:spcAft>
        <a:defRPr sz="3600" b="1">
          <a:solidFill>
            <a:schemeClr val="tx2"/>
          </a:solidFill>
          <a:latin typeface="Arial Narrow" pitchFamily="34" charset="0"/>
        </a:defRPr>
      </a:lvl8pPr>
      <a:lvl9pPr marL="1828800" algn="l" rtl="0" fontAlgn="base">
        <a:spcBef>
          <a:spcPct val="0"/>
        </a:spcBef>
        <a:spcAft>
          <a:spcPct val="0"/>
        </a:spcAft>
        <a:defRPr sz="3600" b="1">
          <a:solidFill>
            <a:schemeClr val="tx2"/>
          </a:solidFill>
          <a:latin typeface="Arial Narrow" pitchFamily="34" charset="0"/>
        </a:defRPr>
      </a:lvl9pPr>
    </p:titleStyle>
    <p:bodyStyle>
      <a:lvl1pPr marL="342900" indent="-342900" algn="l" rtl="0" fontAlgn="base">
        <a:lnSpc>
          <a:spcPct val="95000"/>
        </a:lnSpc>
        <a:spcBef>
          <a:spcPct val="30000"/>
        </a:spcBef>
        <a:spcAft>
          <a:spcPct val="5000"/>
        </a:spcAft>
        <a:buClr>
          <a:srgbClr val="283B4F"/>
        </a:buClr>
        <a:buFont typeface="Wingdings" pitchFamily="2" charset="2"/>
        <a:buChar char="§"/>
        <a:defRPr sz="2400" b="0">
          <a:solidFill>
            <a:schemeClr val="tx1"/>
          </a:solidFill>
          <a:latin typeface="+mn-lt"/>
          <a:ea typeface="+mn-ea"/>
          <a:cs typeface="+mn-cs"/>
        </a:defRPr>
      </a:lvl1pPr>
      <a:lvl2pPr marL="742950" indent="-285750" algn="l" rtl="0" fontAlgn="base">
        <a:lnSpc>
          <a:spcPct val="95000"/>
        </a:lnSpc>
        <a:spcBef>
          <a:spcPct val="25000"/>
        </a:spcBef>
        <a:spcAft>
          <a:spcPct val="0"/>
        </a:spcAft>
        <a:buChar char="–"/>
        <a:defRPr sz="2000">
          <a:solidFill>
            <a:schemeClr val="tx1"/>
          </a:solidFill>
          <a:latin typeface="+mn-lt"/>
        </a:defRPr>
      </a:lvl2pPr>
      <a:lvl3pPr marL="1143000" indent="-228600" algn="l" rtl="0" fontAlgn="base">
        <a:spcBef>
          <a:spcPct val="20000"/>
        </a:spcBef>
        <a:spcAft>
          <a:spcPct val="0"/>
        </a:spcAft>
        <a:buClr>
          <a:srgbClr val="74AEB6"/>
        </a:buClr>
        <a:buFont typeface="Wingdings" pitchFamily="2" charset="2"/>
        <a:buChar char="§"/>
        <a:defRPr sz="20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1</a:t>
            </a:fld>
            <a:endParaRPr lang="en-US"/>
          </a:p>
        </p:txBody>
      </p:sp>
      <p:sp>
        <p:nvSpPr>
          <p:cNvPr id="2050" name="Rectangle 2"/>
          <p:cNvSpPr>
            <a:spLocks noGrp="1" noChangeArrowheads="1"/>
          </p:cNvSpPr>
          <p:nvPr>
            <p:ph type="title"/>
          </p:nvPr>
        </p:nvSpPr>
        <p:spPr>
          <a:xfrm>
            <a:off x="524435" y="1600200"/>
            <a:ext cx="8077200" cy="2057400"/>
          </a:xfrm>
        </p:spPr>
        <p:txBody>
          <a:bodyPr/>
          <a:lstStyle/>
          <a:p>
            <a:r>
              <a:rPr lang="en-US" sz="6000" dirty="0"/>
              <a:t>Nemours A.I. </a:t>
            </a:r>
            <a:r>
              <a:rPr lang="en-US" sz="6000" dirty="0" err="1"/>
              <a:t>duPont</a:t>
            </a:r>
            <a:r>
              <a:rPr lang="en-US" sz="6000" dirty="0"/>
              <a:t> Fetal Pilot Workflows</a:t>
            </a:r>
          </a:p>
        </p:txBody>
      </p:sp>
      <p:sp>
        <p:nvSpPr>
          <p:cNvPr id="2051" name="Rectangle 3"/>
          <p:cNvSpPr>
            <a:spLocks noGrp="1" noChangeArrowheads="1"/>
          </p:cNvSpPr>
          <p:nvPr>
            <p:ph type="body" idx="1"/>
          </p:nvPr>
        </p:nvSpPr>
        <p:spPr>
          <a:xfrm>
            <a:off x="533400" y="4343400"/>
            <a:ext cx="8229600" cy="2133600"/>
          </a:xfrm>
        </p:spPr>
        <p:txBody>
          <a:bodyPr/>
          <a:lstStyle/>
          <a:p>
            <a:r>
              <a:rPr lang="en-US" dirty="0"/>
              <a:t>Matthew J. Campbell, MD, MSHP</a:t>
            </a:r>
          </a:p>
          <a:p>
            <a:r>
              <a:rPr lang="en-US" dirty="0"/>
              <a:t>9 March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10</a:t>
            </a:fld>
            <a:endParaRPr lang="en-US"/>
          </a:p>
        </p:txBody>
      </p:sp>
      <p:sp>
        <p:nvSpPr>
          <p:cNvPr id="2050" name="Rectangle 2"/>
          <p:cNvSpPr>
            <a:spLocks noGrp="1" noChangeArrowheads="1"/>
          </p:cNvSpPr>
          <p:nvPr>
            <p:ph type="title"/>
          </p:nvPr>
        </p:nvSpPr>
        <p:spPr/>
        <p:txBody>
          <a:bodyPr/>
          <a:lstStyle/>
          <a:p>
            <a:r>
              <a:rPr lang="en-US" dirty="0"/>
              <a:t>Acknowledgments</a:t>
            </a:r>
          </a:p>
        </p:txBody>
      </p:sp>
      <p:sp>
        <p:nvSpPr>
          <p:cNvPr id="2051" name="Rectangle 3"/>
          <p:cNvSpPr>
            <a:spLocks noGrp="1" noChangeArrowheads="1"/>
          </p:cNvSpPr>
          <p:nvPr>
            <p:ph type="body" idx="1"/>
          </p:nvPr>
        </p:nvSpPr>
        <p:spPr/>
        <p:txBody>
          <a:bodyPr/>
          <a:lstStyle/>
          <a:p>
            <a:r>
              <a:rPr lang="en-US" dirty="0"/>
              <a:t>Dr. Srivastava, Carol Prospero and </a:t>
            </a:r>
            <a:r>
              <a:rPr lang="en-US" dirty="0" err="1"/>
              <a:t>Stepanie</a:t>
            </a:r>
            <a:r>
              <a:rPr lang="en-US"/>
              <a:t> Ng</a:t>
            </a:r>
            <a:endParaRPr lang="en-US" dirty="0"/>
          </a:p>
        </p:txBody>
      </p:sp>
    </p:spTree>
    <p:extLst>
      <p:ext uri="{BB962C8B-B14F-4D97-AF65-F5344CB8AC3E}">
        <p14:creationId xmlns:p14="http://schemas.microsoft.com/office/powerpoint/2010/main" val="1424605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2</a:t>
            </a:fld>
            <a:endParaRPr lang="en-US"/>
          </a:p>
        </p:txBody>
      </p:sp>
      <p:sp>
        <p:nvSpPr>
          <p:cNvPr id="2050" name="Rectangle 2"/>
          <p:cNvSpPr>
            <a:spLocks noGrp="1" noChangeArrowheads="1"/>
          </p:cNvSpPr>
          <p:nvPr>
            <p:ph type="title"/>
          </p:nvPr>
        </p:nvSpPr>
        <p:spPr/>
        <p:txBody>
          <a:bodyPr/>
          <a:lstStyle/>
          <a:p>
            <a:r>
              <a:rPr lang="en-US" sz="3200" dirty="0"/>
              <a:t>Workflow for Fetal Echo Completeness:</a:t>
            </a:r>
          </a:p>
        </p:txBody>
      </p:sp>
      <p:sp>
        <p:nvSpPr>
          <p:cNvPr id="2051" name="Rectangle 3"/>
          <p:cNvSpPr>
            <a:spLocks noGrp="1" noChangeArrowheads="1"/>
          </p:cNvSpPr>
          <p:nvPr>
            <p:ph type="body" idx="1"/>
          </p:nvPr>
        </p:nvSpPr>
        <p:spPr>
          <a:xfrm>
            <a:off x="457200" y="1266265"/>
            <a:ext cx="8229600" cy="5334000"/>
          </a:xfrm>
        </p:spPr>
        <p:txBody>
          <a:bodyPr/>
          <a:lstStyle/>
          <a:p>
            <a:r>
              <a:rPr lang="en-US" sz="2800" dirty="0"/>
              <a:t>Login to </a:t>
            </a:r>
            <a:r>
              <a:rPr lang="en-US" sz="2800" dirty="0" err="1"/>
              <a:t>syngo</a:t>
            </a:r>
            <a:r>
              <a:rPr lang="en-US" sz="2800" dirty="0"/>
              <a:t> dynamics</a:t>
            </a:r>
          </a:p>
          <a:p>
            <a:r>
              <a:rPr lang="en-US" sz="2800" dirty="0"/>
              <a:t>In the top right search, change “Today’s” to “Field search”</a:t>
            </a:r>
          </a:p>
          <a:p>
            <a:r>
              <a:rPr lang="en-US" sz="2800" dirty="0"/>
              <a:t>Study date: choose time frame</a:t>
            </a:r>
          </a:p>
          <a:p>
            <a:r>
              <a:rPr lang="en-US" sz="2800" dirty="0"/>
              <a:t>Choose study type-&gt; ECH echocardiogram fetal</a:t>
            </a:r>
          </a:p>
          <a:p>
            <a:r>
              <a:rPr lang="en-US" sz="2800" dirty="0"/>
              <a:t>Report contains “Initial”</a:t>
            </a:r>
          </a:p>
          <a:p>
            <a:r>
              <a:rPr lang="en-US" sz="2800" dirty="0"/>
              <a:t>A list of names pops up.  Highlight the name and click report to manually review if the read was normal and if there were imaging difficulties. </a:t>
            </a:r>
          </a:p>
          <a:p>
            <a:r>
              <a:rPr lang="en-US" sz="2800" dirty="0"/>
              <a:t>If meets all inclusion criteria, record name and date of study, on the reviewer worksheet to distribute to reviewers.</a:t>
            </a:r>
          </a:p>
        </p:txBody>
      </p:sp>
    </p:spTree>
    <p:extLst>
      <p:ext uri="{BB962C8B-B14F-4D97-AF65-F5344CB8AC3E}">
        <p14:creationId xmlns:p14="http://schemas.microsoft.com/office/powerpoint/2010/main" val="2140988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3</a:t>
            </a:fld>
            <a:endParaRPr lang="en-US"/>
          </a:p>
        </p:txBody>
      </p:sp>
      <p:sp>
        <p:nvSpPr>
          <p:cNvPr id="2050" name="Rectangle 2"/>
          <p:cNvSpPr>
            <a:spLocks noGrp="1" noChangeArrowheads="1"/>
          </p:cNvSpPr>
          <p:nvPr>
            <p:ph type="title"/>
          </p:nvPr>
        </p:nvSpPr>
        <p:spPr/>
        <p:txBody>
          <a:bodyPr/>
          <a:lstStyle/>
          <a:p>
            <a:r>
              <a:rPr lang="en-US" sz="3200" dirty="0"/>
              <a:t>Workflow for Fetal Echo Diagnostic Accuracy</a:t>
            </a:r>
          </a:p>
        </p:txBody>
      </p:sp>
      <p:sp>
        <p:nvSpPr>
          <p:cNvPr id="2051" name="Rectangle 3"/>
          <p:cNvSpPr>
            <a:spLocks noGrp="1" noChangeArrowheads="1"/>
          </p:cNvSpPr>
          <p:nvPr>
            <p:ph type="body" idx="1"/>
          </p:nvPr>
        </p:nvSpPr>
        <p:spPr/>
        <p:txBody>
          <a:bodyPr/>
          <a:lstStyle/>
          <a:p>
            <a:r>
              <a:rPr lang="en-US" sz="3200" dirty="0"/>
              <a:t>Our Fetal coordinator curates list of all the fetal patients born at that time with the maternal name, MRN, and the fetal diagnosis, as well as the infants DOB, MRN, and the postnatal diagnosis, and sent it via excel. </a:t>
            </a:r>
          </a:p>
          <a:p>
            <a:r>
              <a:rPr lang="en-US" sz="3200" dirty="0"/>
              <a:t>Review list and delete all the patients who did not meet inclusion criteria</a:t>
            </a:r>
          </a:p>
          <a:p>
            <a:r>
              <a:rPr lang="en-US" sz="3200" dirty="0"/>
              <a:t>Manually review the prenatal and postnatal echo reports for the infants whose fetal diagnosis met inclusion criteria.</a:t>
            </a:r>
          </a:p>
        </p:txBody>
      </p:sp>
    </p:spTree>
    <p:extLst>
      <p:ext uri="{BB962C8B-B14F-4D97-AF65-F5344CB8AC3E}">
        <p14:creationId xmlns:p14="http://schemas.microsoft.com/office/powerpoint/2010/main" val="137397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4</a:t>
            </a:fld>
            <a:endParaRPr lang="en-US"/>
          </a:p>
        </p:txBody>
      </p:sp>
      <p:sp>
        <p:nvSpPr>
          <p:cNvPr id="2050" name="Rectangle 2"/>
          <p:cNvSpPr>
            <a:spLocks noGrp="1" noChangeArrowheads="1"/>
          </p:cNvSpPr>
          <p:nvPr>
            <p:ph type="title"/>
          </p:nvPr>
        </p:nvSpPr>
        <p:spPr/>
        <p:txBody>
          <a:bodyPr/>
          <a:lstStyle/>
          <a:p>
            <a:r>
              <a:rPr lang="en-US" sz="3200" dirty="0"/>
              <a:t>Workflow for Prenatal Diagnosis Rate</a:t>
            </a:r>
          </a:p>
        </p:txBody>
      </p:sp>
      <p:sp>
        <p:nvSpPr>
          <p:cNvPr id="2051" name="Rectangle 3"/>
          <p:cNvSpPr>
            <a:spLocks noGrp="1" noChangeArrowheads="1"/>
          </p:cNvSpPr>
          <p:nvPr>
            <p:ph type="body" idx="1"/>
          </p:nvPr>
        </p:nvSpPr>
        <p:spPr/>
        <p:txBody>
          <a:bodyPr/>
          <a:lstStyle/>
          <a:p>
            <a:r>
              <a:rPr lang="en-US" dirty="0"/>
              <a:t>Set up the Master Daily Schedule</a:t>
            </a:r>
          </a:p>
          <a:p>
            <a:endParaRPr lang="en-US" dirty="0"/>
          </a:p>
        </p:txBody>
      </p:sp>
    </p:spTree>
    <p:extLst>
      <p:ext uri="{BB962C8B-B14F-4D97-AF65-F5344CB8AC3E}">
        <p14:creationId xmlns:p14="http://schemas.microsoft.com/office/powerpoint/2010/main" val="3275390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5</a:t>
            </a:fld>
            <a:endParaRPr lang="en-US"/>
          </a:p>
        </p:txBody>
      </p:sp>
      <p:sp>
        <p:nvSpPr>
          <p:cNvPr id="2051" name="Rectangle 3"/>
          <p:cNvSpPr>
            <a:spLocks noGrp="1" noChangeArrowheads="1"/>
          </p:cNvSpPr>
          <p:nvPr>
            <p:ph type="body" idx="1"/>
          </p:nvPr>
        </p:nvSpPr>
        <p:spPr>
          <a:xfrm>
            <a:off x="609600" y="152400"/>
            <a:ext cx="3124200" cy="5486400"/>
          </a:xfrm>
        </p:spPr>
        <p:txBody>
          <a:bodyPr/>
          <a:lstStyle/>
          <a:p>
            <a:r>
              <a:rPr lang="en-US" sz="2000" dirty="0"/>
              <a:t>In epic, in the top left hand quarter click on the EPIC dropdown.</a:t>
            </a:r>
          </a:p>
          <a:p>
            <a:r>
              <a:rPr lang="en-US" sz="2000" dirty="0"/>
              <a:t>Go to reports</a:t>
            </a:r>
          </a:p>
          <a:p>
            <a:r>
              <a:rPr lang="en-US" sz="2000" dirty="0"/>
              <a:t>Go to OR reports</a:t>
            </a:r>
          </a:p>
          <a:p>
            <a:r>
              <a:rPr lang="en-US" sz="2000" dirty="0"/>
              <a:t>From OR reports click on “master daily schedule.”</a:t>
            </a:r>
          </a:p>
          <a:p>
            <a:r>
              <a:rPr lang="en-US" sz="2000" dirty="0"/>
              <a:t>First generated a “master daily schedule” in epic that had all cardiac ORs and Cath labs for a specified date range. </a:t>
            </a:r>
          </a:p>
          <a:p>
            <a:r>
              <a:rPr lang="en-US" sz="2000" dirty="0"/>
              <a:t>Saved report as ‘fetal QI pilot.’</a:t>
            </a:r>
          </a:p>
          <a:p>
            <a:r>
              <a:rPr lang="en-US" sz="2000" dirty="0"/>
              <a:t>Clicked “Run’</a:t>
            </a:r>
          </a:p>
          <a:p>
            <a:endParaRPr lang="en-US" sz="2000" dirty="0"/>
          </a:p>
        </p:txBody>
      </p:sp>
      <p:pic>
        <p:nvPicPr>
          <p:cNvPr id="7"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3659512" y="145706"/>
            <a:ext cx="5332088" cy="6483694"/>
          </a:xfrm>
          <a:prstGeom prst="rect">
            <a:avLst/>
          </a:prstGeom>
          <a:noFill/>
          <a:ln w="9525">
            <a:noFill/>
            <a:miter lim="800000"/>
            <a:headEnd/>
            <a:tailEnd/>
          </a:ln>
          <a:effectLst/>
        </p:spPr>
      </p:pic>
    </p:spTree>
    <p:extLst>
      <p:ext uri="{BB962C8B-B14F-4D97-AF65-F5344CB8AC3E}">
        <p14:creationId xmlns:p14="http://schemas.microsoft.com/office/powerpoint/2010/main" val="3402580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57250"/>
            <a:ext cx="8818581" cy="5134948"/>
          </a:xfrm>
        </p:spPr>
      </p:pic>
    </p:spTree>
    <p:extLst>
      <p:ext uri="{BB962C8B-B14F-4D97-AF65-F5344CB8AC3E}">
        <p14:creationId xmlns:p14="http://schemas.microsoft.com/office/powerpoint/2010/main" val="1277222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1718" y="857250"/>
            <a:ext cx="8929514" cy="5143500"/>
          </a:xfrm>
        </p:spPr>
      </p:pic>
    </p:spTree>
    <p:extLst>
      <p:ext uri="{BB962C8B-B14F-4D97-AF65-F5344CB8AC3E}">
        <p14:creationId xmlns:p14="http://schemas.microsoft.com/office/powerpoint/2010/main" val="1699730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8E97C8-5A21-45D7-8E21-2BA74DB02B4E}" type="slidenum">
              <a:rPr lang="en-US"/>
              <a:pPr/>
              <a:t>8</a:t>
            </a:fld>
            <a:endParaRPr lang="en-US"/>
          </a:p>
        </p:txBody>
      </p:sp>
      <p:sp>
        <p:nvSpPr>
          <p:cNvPr id="2050" name="Rectangle 2"/>
          <p:cNvSpPr>
            <a:spLocks noGrp="1" noChangeArrowheads="1"/>
          </p:cNvSpPr>
          <p:nvPr>
            <p:ph type="title"/>
          </p:nvPr>
        </p:nvSpPr>
        <p:spPr/>
        <p:txBody>
          <a:bodyPr/>
          <a:lstStyle/>
          <a:p>
            <a:r>
              <a:rPr lang="en-US" dirty="0"/>
              <a:t>Sorting the list</a:t>
            </a:r>
          </a:p>
        </p:txBody>
      </p:sp>
      <p:sp>
        <p:nvSpPr>
          <p:cNvPr id="2051" name="Rectangle 3"/>
          <p:cNvSpPr>
            <a:spLocks noGrp="1" noChangeArrowheads="1"/>
          </p:cNvSpPr>
          <p:nvPr>
            <p:ph type="body" idx="1"/>
          </p:nvPr>
        </p:nvSpPr>
        <p:spPr/>
        <p:txBody>
          <a:bodyPr/>
          <a:lstStyle/>
          <a:p>
            <a:r>
              <a:rPr lang="en-US" sz="3200" dirty="0"/>
              <a:t>A list of names and MRNs is pulled up. I clicked on “Age” to sort the patients by age at procedure.</a:t>
            </a:r>
          </a:p>
          <a:p>
            <a:r>
              <a:rPr lang="en-US" sz="3200" dirty="0"/>
              <a:t>The second column is called “case procedure” and describes the actual procedure done. I reviewed that to look for any interventions in the patients under 28 days of life. Using those MRNs I then manually reviewed their chart with the fetal list to see if they had been prenatally diagnosed, and if they were not on the fetal list, I looked through their H+P to see if they had been prenatally diagnosed elsewhere.</a:t>
            </a:r>
          </a:p>
          <a:p>
            <a:endParaRPr lang="en-US" dirty="0"/>
          </a:p>
        </p:txBody>
      </p:sp>
    </p:spTree>
    <p:extLst>
      <p:ext uri="{BB962C8B-B14F-4D97-AF65-F5344CB8AC3E}">
        <p14:creationId xmlns:p14="http://schemas.microsoft.com/office/powerpoint/2010/main" val="2990095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590800"/>
            <a:ext cx="8077200" cy="990600"/>
          </a:xfrm>
        </p:spPr>
        <p:txBody>
          <a:bodyPr/>
          <a:lstStyle/>
          <a:p>
            <a:pPr algn="ctr"/>
            <a:r>
              <a:rPr lang="en-US" sz="6000" dirty="0"/>
              <a:t>Questions?</a:t>
            </a:r>
          </a:p>
        </p:txBody>
      </p:sp>
      <p:sp>
        <p:nvSpPr>
          <p:cNvPr id="4" name="Slide Number Placeholder 3"/>
          <p:cNvSpPr>
            <a:spLocks noGrp="1"/>
          </p:cNvSpPr>
          <p:nvPr>
            <p:ph type="sldNum" sz="quarter" idx="12"/>
          </p:nvPr>
        </p:nvSpPr>
        <p:spPr/>
        <p:txBody>
          <a:bodyPr/>
          <a:lstStyle/>
          <a:p>
            <a:fld id="{7A8DB3E9-90EB-4FDD-8AEA-E30B404B80F4}" type="slidenum">
              <a:rPr lang="en-US" smtClean="0"/>
              <a:pPr/>
              <a:t>9</a:t>
            </a:fld>
            <a:endParaRPr lang="en-US"/>
          </a:p>
        </p:txBody>
      </p:sp>
    </p:spTree>
    <p:extLst>
      <p:ext uri="{BB962C8B-B14F-4D97-AF65-F5344CB8AC3E}">
        <p14:creationId xmlns:p14="http://schemas.microsoft.com/office/powerpoint/2010/main" val="373449729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Options xmlns="1b3cc04e-5bf1-4c08-8b4b-204c27b3682d">Patient Care</Option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AABDC335259D14D9C3011E95E3F4CB4" ma:contentTypeVersion="1" ma:contentTypeDescription="Create a new document." ma:contentTypeScope="" ma:versionID="f6788e2814c6cf80691f604f4094fb4a">
  <xsd:schema xmlns:xsd="http://www.w3.org/2001/XMLSchema" xmlns:xs="http://www.w3.org/2001/XMLSchema" xmlns:p="http://schemas.microsoft.com/office/2006/metadata/properties" xmlns:ns2="1b3cc04e-5bf1-4c08-8b4b-204c27b3682d" targetNamespace="http://schemas.microsoft.com/office/2006/metadata/properties" ma:root="true" ma:fieldsID="dce590a0fd23cee8d5ebd054674bf900" ns2:_="">
    <xsd:import namespace="1b3cc04e-5bf1-4c08-8b4b-204c27b3682d"/>
    <xsd:element name="properties">
      <xsd:complexType>
        <xsd:sequence>
          <xsd:element name="documentManagement">
            <xsd:complexType>
              <xsd:all>
                <xsd:element ref="ns2:Opt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3cc04e-5bf1-4c08-8b4b-204c27b3682d" elementFormDefault="qualified">
    <xsd:import namespace="http://schemas.microsoft.com/office/2006/documentManagement/types"/>
    <xsd:import namespace="http://schemas.microsoft.com/office/infopath/2007/PartnerControls"/>
    <xsd:element name="Options" ma:index="8" nillable="true" ma:displayName="Options" ma:format="Dropdown" ma:internalName="Options">
      <xsd:simpleType>
        <xsd:restriction base="dms:Choice">
          <xsd:enumeration value="Apple (Teen)"/>
          <xsd:enumeration value="Apple (Teen Girl)"/>
          <xsd:enumeration value="Artsy (Girl)"/>
          <xsd:enumeration value="Baby Bath"/>
          <xsd:enumeration value="Baby Blanket"/>
          <xsd:enumeration value="Balloon (Girl)"/>
          <xsd:enumeration value="Bear (Boy)"/>
          <xsd:enumeration value="Broccoli (Boy)"/>
          <xsd:enumeration value="Bubbles (Pre-K Girl)"/>
          <xsd:enumeration value="Bullhorn (Boy)"/>
          <xsd:enumeration value="Celebration (Girl)"/>
          <xsd:enumeration value="Computer (Kids)"/>
          <xsd:enumeration value="Curious (Toddler)"/>
          <xsd:enumeration value="Daycare (Diverse)"/>
          <xsd:enumeration value="Doctor (Pre-K Girl)"/>
          <xsd:enumeration value="Flags (Kids)"/>
          <xsd:enumeration value="Flower (Tween Girl)"/>
          <xsd:enumeration value="Globe (Tween Boy)"/>
          <xsd:enumeration value="Grandpa &amp; Girl"/>
          <xsd:enumeration value="Hallway Friends"/>
          <xsd:enumeration value="Hug (Dad &amp; Girl)"/>
          <xsd:enumeration value="Leaves (Girl)"/>
          <xsd:enumeration value="Library (Dad &amp; Son)"/>
          <xsd:enumeration value="Melon (Boy)"/>
          <xsd:enumeration value="Newborn ID Tag"/>
          <xsd:enumeration value="Park (All Ages)"/>
          <xsd:enumeration value="Park (Boy)"/>
          <xsd:enumeration value="Park (Girl)"/>
          <xsd:enumeration value="Party (Tween Girl)"/>
          <xsd:enumeration value="Patient Care"/>
          <xsd:enumeration value="Pre-K Pals"/>
          <xsd:enumeration value="Reading (Boy &amp; Dad)"/>
          <xsd:enumeration value="Reading (Sisters)"/>
          <xsd:enumeration value="Skate (Boys)"/>
          <xsd:enumeration value="Sky (Boy)"/>
          <xsd:enumeration value="Soccer (Girl &amp; Dad)"/>
          <xsd:enumeration value="Special Needs Baby"/>
          <xsd:enumeration value="Studying (Tween)"/>
          <xsd:enumeration value="Studying (Teen Boy)"/>
          <xsd:enumeration value="Sunflower (Girl)"/>
          <xsd:enumeration value="Swimming (Boy)"/>
          <xsd:enumeration value="Tablet (Tween)"/>
          <xsd:enumeration value="Texting (Tween Girls)"/>
          <xsd:enumeration value="Three Girls"/>
          <xsd:enumeration value="Twins (Teen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BCFEE3-301B-4172-A22E-D53B2FE5EB7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1b3cc04e-5bf1-4c08-8b4b-204c27b3682d"/>
    <ds:schemaRef ds:uri="http://www.w3.org/XML/1998/namespace"/>
    <ds:schemaRef ds:uri="http://purl.org/dc/dcmitype/"/>
  </ds:schemaRefs>
</ds:datastoreItem>
</file>

<file path=customXml/itemProps2.xml><?xml version="1.0" encoding="utf-8"?>
<ds:datastoreItem xmlns:ds="http://schemas.openxmlformats.org/officeDocument/2006/customXml" ds:itemID="{CD708EC2-8B72-4545-B04C-0E0983F41E26}">
  <ds:schemaRefs>
    <ds:schemaRef ds:uri="http://schemas.microsoft.com/sharepoint/v3/contenttype/forms"/>
  </ds:schemaRefs>
</ds:datastoreItem>
</file>

<file path=customXml/itemProps3.xml><?xml version="1.0" encoding="utf-8"?>
<ds:datastoreItem xmlns:ds="http://schemas.openxmlformats.org/officeDocument/2006/customXml" ds:itemID="{485B5B58-6241-4EB0-B33D-D1DCE642C8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3cc04e-5bf1-4c08-8b4b-204c27b368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11297</TotalTime>
  <Words>412</Words>
  <Application>Microsoft Office PowerPoint</Application>
  <PresentationFormat>On-screen Show (4:3)</PresentationFormat>
  <Paragraphs>45</Paragraphs>
  <Slides>10</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 Narrow</vt:lpstr>
      <vt:lpstr>Wingdings</vt:lpstr>
      <vt:lpstr>Default Design</vt:lpstr>
      <vt:lpstr>Nemours A.I. duPont Fetal Pilot Workflows</vt:lpstr>
      <vt:lpstr>Workflow for Fetal Echo Completeness:</vt:lpstr>
      <vt:lpstr>Workflow for Fetal Echo Diagnostic Accuracy</vt:lpstr>
      <vt:lpstr>Workflow for Prenatal Diagnosis Rate</vt:lpstr>
      <vt:lpstr>PowerPoint Presentation</vt:lpstr>
      <vt:lpstr>PowerPoint Presentation</vt:lpstr>
      <vt:lpstr>PowerPoint Presentation</vt:lpstr>
      <vt:lpstr>Sorting the list</vt:lpstr>
      <vt:lpstr>Questions?</vt:lpstr>
      <vt:lpstr>Acknowledgments</vt:lpstr>
    </vt:vector>
  </TitlesOfParts>
  <Company>Nemours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Lindsay Stump</dc:creator>
  <cp:lastModifiedBy>Carly Johnson</cp:lastModifiedBy>
  <cp:revision>64</cp:revision>
  <dcterms:created xsi:type="dcterms:W3CDTF">2008-02-22T02:17:21Z</dcterms:created>
  <dcterms:modified xsi:type="dcterms:W3CDTF">2021-03-08T14:05:53Z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0x010100DAABDC335259D14D9C3011E95E3F4CB4</vt:lpwstr>
  </property>
</Properties>
</file>