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6" r:id="rId2"/>
    <p:sldId id="316" r:id="rId3"/>
    <p:sldId id="324" r:id="rId4"/>
    <p:sldId id="323" r:id="rId5"/>
    <p:sldId id="321" r:id="rId6"/>
    <p:sldId id="322" r:id="rId7"/>
    <p:sldId id="299" r:id="rId8"/>
    <p:sldId id="325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D57"/>
    <a:srgbClr val="780032"/>
    <a:srgbClr val="7AC142"/>
    <a:srgbClr val="52BDEC"/>
    <a:srgbClr val="F28D1E"/>
    <a:srgbClr val="AD2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714" autoAdjust="0"/>
  </p:normalViewPr>
  <p:slideViewPr>
    <p:cSldViewPr>
      <p:cViewPr varScale="1">
        <p:scale>
          <a:sx n="109" d="100"/>
          <a:sy n="109" d="100"/>
        </p:scale>
        <p:origin x="16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796981D-1B90-48F0-8ACD-F504B659A3C4}" type="datetimeFigureOut">
              <a:rPr lang="en-US"/>
              <a:pPr>
                <a:defRPr/>
              </a:pPr>
              <a:t>3/9/2021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B1E04C4-209E-42C0-BB16-60A19275D1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88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6D10A-9E57-4931-AB59-7F95947A154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F6FB6-CFB1-42A5-83E5-890ED37D613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F6FB6-CFB1-42A5-83E5-890ED37D613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25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F6FB6-CFB1-42A5-83E5-890ED37D613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220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F6FB6-CFB1-42A5-83E5-890ED37D613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54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F6FB6-CFB1-42A5-83E5-890ED37D613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0F6FB6-CFB1-42A5-83E5-890ED37D613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69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685800" y="3733800"/>
            <a:ext cx="77724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197725" y="5249863"/>
            <a:ext cx="1946275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 anchorCtr="0">
            <a:normAutofit/>
          </a:bodyPr>
          <a:lstStyle>
            <a:lvl1pPr algn="l"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6400800" cy="9144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52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1752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D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71998886-430B-43C3-A81B-43A0BC836D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D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85800" y="2362200"/>
            <a:ext cx="7467600" cy="1905000"/>
          </a:xfrm>
        </p:spPr>
        <p:txBody>
          <a:bodyPr/>
          <a:lstStyle>
            <a:lvl1pPr marL="0" indent="0">
              <a:buNone/>
              <a:defRPr sz="4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Archer Semibold" pitchFamily="50" charset="0"/>
              </a:defRPr>
            </a:lvl2pPr>
            <a:lvl3pPr>
              <a:defRPr>
                <a:solidFill>
                  <a:schemeClr val="bg1"/>
                </a:solidFill>
                <a:latin typeface="Archer Semibold" pitchFamily="50" charset="0"/>
              </a:defRPr>
            </a:lvl3pPr>
            <a:lvl4pPr>
              <a:defRPr>
                <a:solidFill>
                  <a:schemeClr val="bg1"/>
                </a:solidFill>
                <a:latin typeface="Archer Semibold" pitchFamily="50" charset="0"/>
              </a:defRPr>
            </a:lvl4pPr>
            <a:lvl5pPr>
              <a:defRPr>
                <a:solidFill>
                  <a:schemeClr val="bg1"/>
                </a:solidFill>
                <a:latin typeface="Archer Semibold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22979E9-9E88-49AA-ABA8-78EE5795F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D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ED29C128-0674-4127-A438-20350FF5854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>
            <a:lvl1pPr>
              <a:defRPr sz="3600">
                <a:latin typeface="+mj-lt"/>
              </a:defRPr>
            </a:lvl1pPr>
          </a:lstStyle>
          <a:p>
            <a:r>
              <a:rPr kumimoji="0" lang="en-US" sz="3000" u="none" strike="noStrike" kern="1200" cap="none" spc="0" normalizeH="0" baseline="0" dirty="0" smtClean="0">
                <a:ln>
                  <a:noFill/>
                </a:ln>
                <a:solidFill>
                  <a:srgbClr val="009E49"/>
                </a:solidFill>
                <a:effectLst/>
                <a:uLnTx/>
                <a:uFillTx/>
                <a:latin typeface="ArcherPro Semibold"/>
                <a:ea typeface="+mj-ea"/>
                <a:cs typeface="+mj-cs"/>
              </a:rPr>
              <a:t>Headline: Title, </a:t>
            </a:r>
            <a:r>
              <a:rPr kumimoji="0" lang="en-US" sz="3000" u="none" strike="noStrike" kern="1200" cap="none" spc="0" normalizeH="0" baseline="0" dirty="0" err="1" smtClean="0">
                <a:ln>
                  <a:noFill/>
                </a:ln>
                <a:solidFill>
                  <a:srgbClr val="009E49"/>
                </a:solidFill>
                <a:effectLst/>
                <a:uLnTx/>
                <a:uFillTx/>
                <a:latin typeface="ArcherPro Semibold"/>
                <a:ea typeface="+mj-ea"/>
                <a:cs typeface="+mj-cs"/>
              </a:rPr>
              <a:t>36pt</a:t>
            </a:r>
            <a:r>
              <a:rPr kumimoji="0" lang="en-US" sz="3000" u="none" strike="noStrike" kern="1200" cap="none" spc="0" normalizeH="0" baseline="0" dirty="0" smtClean="0">
                <a:ln>
                  <a:noFill/>
                </a:ln>
                <a:solidFill>
                  <a:srgbClr val="009E49"/>
                </a:solidFill>
                <a:effectLst/>
                <a:uLnTx/>
                <a:uFillTx/>
                <a:latin typeface="ArcherPro Semibold"/>
                <a:ea typeface="+mj-ea"/>
                <a:cs typeface="+mj-cs"/>
              </a:rPr>
              <a:t> </a:t>
            </a:r>
            <a:r>
              <a:rPr kumimoji="0" lang="en-US" sz="3000" u="none" strike="noStrike" kern="1200" cap="none" spc="0" normalizeH="0" baseline="0" dirty="0" err="1" smtClean="0">
                <a:ln>
                  <a:noFill/>
                </a:ln>
                <a:solidFill>
                  <a:srgbClr val="009E49"/>
                </a:solidFill>
                <a:effectLst/>
                <a:uLnTx/>
                <a:uFillTx/>
                <a:latin typeface="ArcherPro Semibold"/>
                <a:ea typeface="+mj-ea"/>
                <a:cs typeface="+mj-cs"/>
              </a:rPr>
              <a:t>Tw</a:t>
            </a:r>
            <a:r>
              <a:rPr kumimoji="0" lang="en-US" sz="3000" u="none" strike="noStrike" kern="1200" cap="none" spc="0" normalizeH="0" baseline="0" dirty="0" smtClean="0">
                <a:ln>
                  <a:noFill/>
                </a:ln>
                <a:solidFill>
                  <a:srgbClr val="009E49"/>
                </a:solidFill>
                <a:effectLst/>
                <a:uLnTx/>
                <a:uFillTx/>
                <a:latin typeface="ArcherPro Semibold"/>
                <a:ea typeface="+mj-ea"/>
                <a:cs typeface="+mj-cs"/>
              </a:rPr>
              <a:t> Cent MT</a:t>
            </a:r>
            <a:br>
              <a:rPr kumimoji="0" lang="en-US" sz="3000" u="none" strike="noStrike" kern="1200" cap="none" spc="0" normalizeH="0" baseline="0" dirty="0" smtClean="0">
                <a:ln>
                  <a:noFill/>
                </a:ln>
                <a:solidFill>
                  <a:srgbClr val="009E49"/>
                </a:solidFill>
                <a:effectLst/>
                <a:uLnTx/>
                <a:uFillTx/>
                <a:latin typeface="ArcherPro Semibold"/>
                <a:ea typeface="+mj-ea"/>
                <a:cs typeface="+mj-cs"/>
              </a:rPr>
            </a:br>
            <a:r>
              <a:rPr lang="en-US" dirty="0" smtClean="0"/>
              <a:t>Two lines possible without reducing size</a:t>
            </a:r>
            <a:endParaRPr lang="en-US" dirty="0"/>
          </a:p>
        </p:txBody>
      </p:sp>
      <p:pic>
        <p:nvPicPr>
          <p:cNvPr id="6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685800" y="3733800"/>
            <a:ext cx="77724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 anchorCtr="0">
            <a:normAutofit/>
          </a:bodyPr>
          <a:lstStyle>
            <a:lvl1pPr algn="l"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4572000" cy="9144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logo with tag rgb horz.jpg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5486400" y="5621020"/>
            <a:ext cx="3048000" cy="10541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197725" y="5249863"/>
            <a:ext cx="1946275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87975"/>
            <a:ext cx="7086600" cy="1317625"/>
          </a:xfrm>
        </p:spPr>
        <p:txBody>
          <a:bodyPr anchor="b" anchorCtr="0">
            <a:normAutofit/>
          </a:bodyPr>
          <a:lstStyle>
            <a:lvl1pPr algn="l"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D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 rot="16200000">
            <a:off x="7353300" y="4533900"/>
            <a:ext cx="1828800" cy="2514600"/>
          </a:xfrm>
          <a:custGeom>
            <a:avLst/>
            <a:gdLst>
              <a:gd name="connsiteX0" fmla="*/ 0 w 2286000"/>
              <a:gd name="connsiteY0" fmla="*/ 355607 h 2133600"/>
              <a:gd name="connsiteX1" fmla="*/ 104155 w 2286000"/>
              <a:gd name="connsiteY1" fmla="*/ 104155 h 2133600"/>
              <a:gd name="connsiteX2" fmla="*/ 355607 w 2286000"/>
              <a:gd name="connsiteY2" fmla="*/ 0 h 2133600"/>
              <a:gd name="connsiteX3" fmla="*/ 1930393 w 2286000"/>
              <a:gd name="connsiteY3" fmla="*/ 0 h 2133600"/>
              <a:gd name="connsiteX4" fmla="*/ 2181845 w 2286000"/>
              <a:gd name="connsiteY4" fmla="*/ 104155 h 2133600"/>
              <a:gd name="connsiteX5" fmla="*/ 2286000 w 2286000"/>
              <a:gd name="connsiteY5" fmla="*/ 355607 h 2133600"/>
              <a:gd name="connsiteX6" fmla="*/ 2286000 w 2286000"/>
              <a:gd name="connsiteY6" fmla="*/ 1777993 h 2133600"/>
              <a:gd name="connsiteX7" fmla="*/ 2181845 w 2286000"/>
              <a:gd name="connsiteY7" fmla="*/ 2029445 h 2133600"/>
              <a:gd name="connsiteX8" fmla="*/ 1930393 w 2286000"/>
              <a:gd name="connsiteY8" fmla="*/ 2133600 h 2133600"/>
              <a:gd name="connsiteX9" fmla="*/ 355607 w 2286000"/>
              <a:gd name="connsiteY9" fmla="*/ 2133600 h 2133600"/>
              <a:gd name="connsiteX10" fmla="*/ 104155 w 2286000"/>
              <a:gd name="connsiteY10" fmla="*/ 2029445 h 2133600"/>
              <a:gd name="connsiteX11" fmla="*/ 0 w 2286000"/>
              <a:gd name="connsiteY11" fmla="*/ 1777993 h 2133600"/>
              <a:gd name="connsiteX12" fmla="*/ 0 w 2286000"/>
              <a:gd name="connsiteY12" fmla="*/ 355607 h 2133600"/>
              <a:gd name="connsiteX0" fmla="*/ 0 w 2286000"/>
              <a:gd name="connsiteY0" fmla="*/ 355607 h 2133600"/>
              <a:gd name="connsiteX1" fmla="*/ 76200 w 2286000"/>
              <a:gd name="connsiteY1" fmla="*/ 76200 h 2133600"/>
              <a:gd name="connsiteX2" fmla="*/ 355607 w 2286000"/>
              <a:gd name="connsiteY2" fmla="*/ 0 h 2133600"/>
              <a:gd name="connsiteX3" fmla="*/ 1930393 w 2286000"/>
              <a:gd name="connsiteY3" fmla="*/ 0 h 2133600"/>
              <a:gd name="connsiteX4" fmla="*/ 2181845 w 2286000"/>
              <a:gd name="connsiteY4" fmla="*/ 104155 h 2133600"/>
              <a:gd name="connsiteX5" fmla="*/ 2286000 w 2286000"/>
              <a:gd name="connsiteY5" fmla="*/ 355607 h 2133600"/>
              <a:gd name="connsiteX6" fmla="*/ 2286000 w 2286000"/>
              <a:gd name="connsiteY6" fmla="*/ 1777993 h 2133600"/>
              <a:gd name="connsiteX7" fmla="*/ 2181845 w 2286000"/>
              <a:gd name="connsiteY7" fmla="*/ 2029445 h 2133600"/>
              <a:gd name="connsiteX8" fmla="*/ 1930393 w 2286000"/>
              <a:gd name="connsiteY8" fmla="*/ 2133600 h 2133600"/>
              <a:gd name="connsiteX9" fmla="*/ 355607 w 2286000"/>
              <a:gd name="connsiteY9" fmla="*/ 2133600 h 2133600"/>
              <a:gd name="connsiteX10" fmla="*/ 104155 w 2286000"/>
              <a:gd name="connsiteY10" fmla="*/ 2029445 h 2133600"/>
              <a:gd name="connsiteX11" fmla="*/ 0 w 2286000"/>
              <a:gd name="connsiteY11" fmla="*/ 1777993 h 2133600"/>
              <a:gd name="connsiteX12" fmla="*/ 0 w 2286000"/>
              <a:gd name="connsiteY12" fmla="*/ 355607 h 2133600"/>
              <a:gd name="connsiteX0" fmla="*/ 0 w 2286000"/>
              <a:gd name="connsiteY0" fmla="*/ 355607 h 2133600"/>
              <a:gd name="connsiteX1" fmla="*/ 76200 w 2286000"/>
              <a:gd name="connsiteY1" fmla="*/ 76200 h 2133600"/>
              <a:gd name="connsiteX2" fmla="*/ 355607 w 2286000"/>
              <a:gd name="connsiteY2" fmla="*/ 0 h 2133600"/>
              <a:gd name="connsiteX3" fmla="*/ 1930393 w 2286000"/>
              <a:gd name="connsiteY3" fmla="*/ 0 h 2133600"/>
              <a:gd name="connsiteX4" fmla="*/ 2209800 w 2286000"/>
              <a:gd name="connsiteY4" fmla="*/ 76200 h 2133600"/>
              <a:gd name="connsiteX5" fmla="*/ 2286000 w 2286000"/>
              <a:gd name="connsiteY5" fmla="*/ 355607 h 2133600"/>
              <a:gd name="connsiteX6" fmla="*/ 2286000 w 2286000"/>
              <a:gd name="connsiteY6" fmla="*/ 1777993 h 2133600"/>
              <a:gd name="connsiteX7" fmla="*/ 2181845 w 2286000"/>
              <a:gd name="connsiteY7" fmla="*/ 2029445 h 2133600"/>
              <a:gd name="connsiteX8" fmla="*/ 1930393 w 2286000"/>
              <a:gd name="connsiteY8" fmla="*/ 2133600 h 2133600"/>
              <a:gd name="connsiteX9" fmla="*/ 355607 w 2286000"/>
              <a:gd name="connsiteY9" fmla="*/ 2133600 h 2133600"/>
              <a:gd name="connsiteX10" fmla="*/ 104155 w 2286000"/>
              <a:gd name="connsiteY10" fmla="*/ 2029445 h 2133600"/>
              <a:gd name="connsiteX11" fmla="*/ 0 w 2286000"/>
              <a:gd name="connsiteY11" fmla="*/ 1777993 h 2133600"/>
              <a:gd name="connsiteX12" fmla="*/ 0 w 2286000"/>
              <a:gd name="connsiteY12" fmla="*/ 355607 h 2133600"/>
              <a:gd name="connsiteX0" fmla="*/ 0 w 2286000"/>
              <a:gd name="connsiteY0" fmla="*/ 355607 h 2133600"/>
              <a:gd name="connsiteX1" fmla="*/ 76200 w 2286000"/>
              <a:gd name="connsiteY1" fmla="*/ 76200 h 2133600"/>
              <a:gd name="connsiteX2" fmla="*/ 355607 w 2286000"/>
              <a:gd name="connsiteY2" fmla="*/ 0 h 2133600"/>
              <a:gd name="connsiteX3" fmla="*/ 1930393 w 2286000"/>
              <a:gd name="connsiteY3" fmla="*/ 0 h 2133600"/>
              <a:gd name="connsiteX4" fmla="*/ 2209800 w 2286000"/>
              <a:gd name="connsiteY4" fmla="*/ 76200 h 2133600"/>
              <a:gd name="connsiteX5" fmla="*/ 2286000 w 2286000"/>
              <a:gd name="connsiteY5" fmla="*/ 355607 h 2133600"/>
              <a:gd name="connsiteX6" fmla="*/ 2286000 w 2286000"/>
              <a:gd name="connsiteY6" fmla="*/ 1777993 h 2133600"/>
              <a:gd name="connsiteX7" fmla="*/ 2181845 w 2286000"/>
              <a:gd name="connsiteY7" fmla="*/ 2029445 h 2133600"/>
              <a:gd name="connsiteX8" fmla="*/ 1930393 w 2286000"/>
              <a:gd name="connsiteY8" fmla="*/ 2133600 h 2133600"/>
              <a:gd name="connsiteX9" fmla="*/ 355607 w 2286000"/>
              <a:gd name="connsiteY9" fmla="*/ 2133600 h 2133600"/>
              <a:gd name="connsiteX10" fmla="*/ 76200 w 2286000"/>
              <a:gd name="connsiteY10" fmla="*/ 1981200 h 2133600"/>
              <a:gd name="connsiteX11" fmla="*/ 0 w 2286000"/>
              <a:gd name="connsiteY11" fmla="*/ 1777993 h 2133600"/>
              <a:gd name="connsiteX12" fmla="*/ 0 w 2286000"/>
              <a:gd name="connsiteY12" fmla="*/ 355607 h 2133600"/>
              <a:gd name="connsiteX0" fmla="*/ 0 w 2286000"/>
              <a:gd name="connsiteY0" fmla="*/ 355607 h 2133600"/>
              <a:gd name="connsiteX1" fmla="*/ 76200 w 2286000"/>
              <a:gd name="connsiteY1" fmla="*/ 76200 h 2133600"/>
              <a:gd name="connsiteX2" fmla="*/ 355607 w 2286000"/>
              <a:gd name="connsiteY2" fmla="*/ 0 h 2133600"/>
              <a:gd name="connsiteX3" fmla="*/ 1930393 w 2286000"/>
              <a:gd name="connsiteY3" fmla="*/ 0 h 2133600"/>
              <a:gd name="connsiteX4" fmla="*/ 2209800 w 2286000"/>
              <a:gd name="connsiteY4" fmla="*/ 76200 h 2133600"/>
              <a:gd name="connsiteX5" fmla="*/ 2286000 w 2286000"/>
              <a:gd name="connsiteY5" fmla="*/ 355607 h 2133600"/>
              <a:gd name="connsiteX6" fmla="*/ 2286000 w 2286000"/>
              <a:gd name="connsiteY6" fmla="*/ 1777993 h 2133600"/>
              <a:gd name="connsiteX7" fmla="*/ 2209800 w 2286000"/>
              <a:gd name="connsiteY7" fmla="*/ 1981200 h 2133600"/>
              <a:gd name="connsiteX8" fmla="*/ 1930393 w 2286000"/>
              <a:gd name="connsiteY8" fmla="*/ 2133600 h 2133600"/>
              <a:gd name="connsiteX9" fmla="*/ 355607 w 2286000"/>
              <a:gd name="connsiteY9" fmla="*/ 2133600 h 2133600"/>
              <a:gd name="connsiteX10" fmla="*/ 76200 w 2286000"/>
              <a:gd name="connsiteY10" fmla="*/ 1981200 h 2133600"/>
              <a:gd name="connsiteX11" fmla="*/ 0 w 2286000"/>
              <a:gd name="connsiteY11" fmla="*/ 1777993 h 2133600"/>
              <a:gd name="connsiteX12" fmla="*/ 0 w 2286000"/>
              <a:gd name="connsiteY12" fmla="*/ 355607 h 2133600"/>
              <a:gd name="connsiteX0" fmla="*/ 0 w 2286000"/>
              <a:gd name="connsiteY0" fmla="*/ 355607 h 2133600"/>
              <a:gd name="connsiteX1" fmla="*/ 76200 w 2286000"/>
              <a:gd name="connsiteY1" fmla="*/ 76200 h 2133600"/>
              <a:gd name="connsiteX2" fmla="*/ 355607 w 2286000"/>
              <a:gd name="connsiteY2" fmla="*/ 0 h 2133600"/>
              <a:gd name="connsiteX3" fmla="*/ 1930393 w 2286000"/>
              <a:gd name="connsiteY3" fmla="*/ 0 h 2133600"/>
              <a:gd name="connsiteX4" fmla="*/ 2209800 w 2286000"/>
              <a:gd name="connsiteY4" fmla="*/ 76200 h 2133600"/>
              <a:gd name="connsiteX5" fmla="*/ 2286000 w 2286000"/>
              <a:gd name="connsiteY5" fmla="*/ 355607 h 2133600"/>
              <a:gd name="connsiteX6" fmla="*/ 2286000 w 2286000"/>
              <a:gd name="connsiteY6" fmla="*/ 1777993 h 2133600"/>
              <a:gd name="connsiteX7" fmla="*/ 2209800 w 2286000"/>
              <a:gd name="connsiteY7" fmla="*/ 1981200 h 2133600"/>
              <a:gd name="connsiteX8" fmla="*/ 1930393 w 2286000"/>
              <a:gd name="connsiteY8" fmla="*/ 2133600 h 2133600"/>
              <a:gd name="connsiteX9" fmla="*/ 355607 w 2286000"/>
              <a:gd name="connsiteY9" fmla="*/ 2133600 h 2133600"/>
              <a:gd name="connsiteX10" fmla="*/ 76200 w 2286000"/>
              <a:gd name="connsiteY10" fmla="*/ 1981200 h 2133600"/>
              <a:gd name="connsiteX11" fmla="*/ 0 w 2286000"/>
              <a:gd name="connsiteY11" fmla="*/ 1777993 h 2133600"/>
              <a:gd name="connsiteX12" fmla="*/ 0 w 2286000"/>
              <a:gd name="connsiteY12" fmla="*/ 355607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86000" h="2133600">
                <a:moveTo>
                  <a:pt x="0" y="355607"/>
                </a:moveTo>
                <a:cubicBezTo>
                  <a:pt x="0" y="261294"/>
                  <a:pt x="9511" y="142889"/>
                  <a:pt x="76200" y="76200"/>
                </a:cubicBezTo>
                <a:cubicBezTo>
                  <a:pt x="142889" y="9511"/>
                  <a:pt x="261294" y="0"/>
                  <a:pt x="355607" y="0"/>
                </a:cubicBezTo>
                <a:lnTo>
                  <a:pt x="1930393" y="0"/>
                </a:lnTo>
                <a:cubicBezTo>
                  <a:pt x="2024706" y="0"/>
                  <a:pt x="2143111" y="9511"/>
                  <a:pt x="2209800" y="76200"/>
                </a:cubicBezTo>
                <a:cubicBezTo>
                  <a:pt x="2276489" y="142889"/>
                  <a:pt x="2286000" y="261294"/>
                  <a:pt x="2286000" y="355607"/>
                </a:cubicBezTo>
                <a:lnTo>
                  <a:pt x="2286000" y="1777993"/>
                </a:lnTo>
                <a:cubicBezTo>
                  <a:pt x="2286000" y="1872306"/>
                  <a:pt x="2276489" y="1914511"/>
                  <a:pt x="2209800" y="1981200"/>
                </a:cubicBezTo>
                <a:cubicBezTo>
                  <a:pt x="2143111" y="2047889"/>
                  <a:pt x="2024706" y="2133600"/>
                  <a:pt x="1930393" y="2133600"/>
                </a:cubicBezTo>
                <a:lnTo>
                  <a:pt x="355607" y="2133600"/>
                </a:lnTo>
                <a:cubicBezTo>
                  <a:pt x="261294" y="2133600"/>
                  <a:pt x="142889" y="2047889"/>
                  <a:pt x="76200" y="1981200"/>
                </a:cubicBezTo>
                <a:cubicBezTo>
                  <a:pt x="9511" y="1914511"/>
                  <a:pt x="0" y="1872306"/>
                  <a:pt x="0" y="1777993"/>
                </a:cubicBezTo>
                <a:lnTo>
                  <a:pt x="0" y="3556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85800" y="3733800"/>
            <a:ext cx="7772400" cy="0"/>
          </a:xfrm>
          <a:prstGeom prst="line">
            <a:avLst/>
          </a:prstGeom>
          <a:ln w="508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8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045325" y="4979988"/>
            <a:ext cx="1946275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6400800" cy="9144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Children’s Healthcare of Atlanta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1800">
                <a:latin typeface="+mj-lt"/>
              </a:defRPr>
            </a:lvl4pPr>
            <a:lvl5pP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1800">
                <a:latin typeface="+mj-lt"/>
              </a:defRPr>
            </a:lvl4pPr>
            <a:lvl5pP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6608"/>
            <a:ext cx="4040188" cy="71596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009D57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09800"/>
            <a:ext cx="4040188" cy="4038600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76608"/>
            <a:ext cx="4041775" cy="7159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57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800"/>
            <a:ext cx="4041775" cy="4038600"/>
          </a:xfrm>
        </p:spPr>
        <p:txBody>
          <a:bodyPr/>
          <a:lstStyle>
            <a:lvl1pPr>
              <a:defRPr sz="24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50800" cap="rnd">
            <a:solidFill>
              <a:srgbClr val="009D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6" name="Picture 6" descr="Hope-and-Will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69163" y="6299835"/>
            <a:ext cx="1112837" cy="55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990600" y="6550025"/>
            <a:ext cx="6477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Children’s Healthcare of Atlanta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82000" y="6544310"/>
            <a:ext cx="381000" cy="365125"/>
          </a:xfr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bg1">
                    <a:lumMod val="50000"/>
                  </a:schemeClr>
                </a:solidFill>
                <a:latin typeface="Archer Semibold" pitchFamily="50" charset="0"/>
              </a:defRPr>
            </a:lvl1pPr>
          </a:lstStyle>
          <a:p>
            <a:pPr>
              <a:defRPr/>
            </a:pPr>
            <a:fld id="{D423F924-74D2-45C3-9581-52674854CC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15" r:id="rId2"/>
    <p:sldLayoutId id="2147483718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6" r:id="rId10"/>
    <p:sldLayoutId id="2147483719" r:id="rId11"/>
    <p:sldLayoutId id="2147483710" r:id="rId12"/>
    <p:sldLayoutId id="2147483717" r:id="rId13"/>
    <p:sldLayoutId id="2147483711" r:id="rId14"/>
    <p:sldLayoutId id="2147483713" r:id="rId15"/>
    <p:sldLayoutId id="2147483712" r:id="rId16"/>
    <p:sldLayoutId id="2147483714" r:id="rId17"/>
    <p:sldLayoutId id="2147483721" r:id="rId1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9D5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9D57"/>
          </a:solidFill>
          <a:latin typeface="Archer Semibold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26262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ctrTitle"/>
          </p:nvPr>
        </p:nvSpPr>
        <p:spPr>
          <a:xfrm>
            <a:off x="685800" y="2187575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Children’s Healthcare of Atlanta</a:t>
            </a:r>
            <a:br>
              <a:rPr lang="en-US" dirty="0" smtClean="0"/>
            </a:br>
            <a:r>
              <a:rPr lang="en-US" sz="3200" dirty="0" smtClean="0"/>
              <a:t>Fetal Echocardiography QI Quality Metrics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pPr eaLnBrk="1" hangingPunct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455"/>
            <a:ext cx="8305800" cy="438594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Prenatal Detection of Severe CHD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Query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Lumedx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Apollo*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Cardiothoracic Surgery (CTS)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cases and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cath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interventions performed on patients that meet metric criteria (interventions performed @ &lt;28 DOL, except exclusions) and within date-range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224461-A405-4E3A-BB94-97228AACD65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096000"/>
            <a:ext cx="807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dirty="0" err="1" smtClean="0"/>
              <a:t>Lumedx</a:t>
            </a:r>
            <a:r>
              <a:rPr lang="en-US" sz="1200" dirty="0" smtClean="0"/>
              <a:t> Apollo/LX is a database used for archival and discussion of CHOA patients in our patient care conference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D945C9-0277-4107-B589-EC55ECD240B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6" y="914400"/>
            <a:ext cx="8998594" cy="49114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1752600"/>
            <a:ext cx="1905000" cy="396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0" y="1752600"/>
            <a:ext cx="990600" cy="396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276600" y="1752600"/>
            <a:ext cx="457200" cy="396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11815" y="1860479"/>
            <a:ext cx="2303585" cy="396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611815" y="2514600"/>
            <a:ext cx="931985" cy="22860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611815" y="2932765"/>
            <a:ext cx="855785" cy="11523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640332" y="3618564"/>
            <a:ext cx="855785" cy="11523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41121" y="3797969"/>
            <a:ext cx="855785" cy="11523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640331" y="4377822"/>
            <a:ext cx="855785" cy="11523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629579" y="4767780"/>
            <a:ext cx="855785" cy="11523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627242" y="5347632"/>
            <a:ext cx="855785" cy="214967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3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8" grpId="0" animBg="1"/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pPr eaLnBrk="1" hangingPunct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455"/>
            <a:ext cx="8305800" cy="438594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Prenatal Detection of Severe CHD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Query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Lumedx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Apollo*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Cardiothoracic Surgery (CTS) cases and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cath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interventions performed on patients that meet metric criteria (interventions performed @ &lt;28 DOL, except exclusions) and within date-range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Query each patient’s Epic chart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for birth history of prenatal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Dx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Query Epic for mother’s for mother’s name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and record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 prenatal echo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If not found, Query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Lumedx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LX for record of prenatal echo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Compare matched (surgical/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cath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intervention with fetal echo) data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Data is then submitted to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QNet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224461-A405-4E3A-BB94-97228AACD65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096000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dirty="0" err="1" smtClean="0"/>
              <a:t>Lumedx</a:t>
            </a:r>
            <a:r>
              <a:rPr lang="en-US" sz="1200" dirty="0" smtClean="0"/>
              <a:t> Apollo is a database used for archival and discussion of CHOA patients in our patient care conference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5967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pPr eaLnBrk="1" hangingPunct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80400" cy="42672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Comprehensive Fetal Echocardiogram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Fetal technical director (FTD) performs date-range search in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Syngo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(PACs) system for 10 complete normal fetal cases, randomized and inclusive of all sonography staff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FTD assesses for completeness for each case based on worksheet checklist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Worksheet scores are tabulated and data is input onto spreadsheet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Data is then shared with Medical director and technical staff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Data is then submitted to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QNet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224461-A405-4E3A-BB94-97228AACD65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6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pPr eaLnBrk="1" hangingPunct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91934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Fetal Echo Diagnostic Accuracy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postnatal trans-thoracic echo (TTE) exams are compared to the fetal echo DX and data is input into the internal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Lumedx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LX 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224461-A405-4E3A-BB94-97228AACD65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00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224461-A405-4E3A-BB94-97228AACD65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5" y="0"/>
            <a:ext cx="8195629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67" y="0"/>
            <a:ext cx="8194066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477000" y="1676400"/>
            <a:ext cx="19812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77000" y="2362200"/>
            <a:ext cx="1981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pPr eaLnBrk="1" hangingPunct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91934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Fetal Echo Diagnostic Accuracy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postnatal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trans-thoracic echo (TTE)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exams are compared to the fetal echo DX and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data is input into the internal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Lumedx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LX database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FTD performs date-range search for fetal cases with diagnostic discrepancies (in accordance with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QNet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metric criteria) in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Lumedx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LX fetal database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cases that fit criteria within the date-range are documented and a metric worksheet is filled out for each</a:t>
            </a:r>
          </a:p>
          <a:p>
            <a:pPr lvl="0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Results are tabulated and data is sent to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QNet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Results are then communicated to fetal imaging team during quarterly QA meeting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224461-A405-4E3A-BB94-97228AACD65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3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012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</TotalTime>
  <Words>388</Words>
  <Application>Microsoft Office PowerPoint</Application>
  <PresentationFormat>On-screen Show (4:3)</PresentationFormat>
  <Paragraphs>45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Archer Semibold</vt:lpstr>
      <vt:lpstr>ArcherPro Semibold</vt:lpstr>
      <vt:lpstr>Arial</vt:lpstr>
      <vt:lpstr>Calibri</vt:lpstr>
      <vt:lpstr>Tw Cen MT</vt:lpstr>
      <vt:lpstr>2012 Template</vt:lpstr>
      <vt:lpstr>Children’s Healthcare of Atlanta Fetal Echocardiography QI Quality Metrics</vt:lpstr>
      <vt:lpstr>Processes</vt:lpstr>
      <vt:lpstr>PowerPoint Presentation</vt:lpstr>
      <vt:lpstr>Processes</vt:lpstr>
      <vt:lpstr>Processes</vt:lpstr>
      <vt:lpstr>Processes</vt:lpstr>
      <vt:lpstr>PowerPoint Presentation</vt:lpstr>
      <vt:lpstr>Processes</vt:lpstr>
    </vt:vector>
  </TitlesOfParts>
  <Company>Children's Healthcare of Atlanta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Healthcare of Atlanta</dc:title>
  <dc:creator>Chris Thornton</dc:creator>
  <cp:lastModifiedBy>Kreeger, Joe</cp:lastModifiedBy>
  <cp:revision>62</cp:revision>
  <cp:lastPrinted>2012-03-27T20:50:30Z</cp:lastPrinted>
  <dcterms:created xsi:type="dcterms:W3CDTF">2012-03-06T21:24:02Z</dcterms:created>
  <dcterms:modified xsi:type="dcterms:W3CDTF">2021-03-09T15:26:38Z</dcterms:modified>
</cp:coreProperties>
</file>