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64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4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8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9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7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24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6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13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3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84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5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background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1113"/>
            <a:ext cx="121793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381750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CF3EB4-C33F-491F-9330-632A12A3BF31}" type="slidenum">
              <a:rPr lang="en-US" smtClean="0"/>
              <a:t>‹#›</a:t>
            </a:fld>
            <a:endParaRPr lang="en-US"/>
          </a:p>
        </p:txBody>
      </p:sp>
      <p:pic>
        <p:nvPicPr>
          <p:cNvPr id="1030" name="Picture 6" descr="KCH_White.eps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551" y="6210300"/>
            <a:ext cx="1854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882551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•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•"/>
        <a:defRPr sz="28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6D3B6-D19B-4361-B037-F5FCD58037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ACPC </a:t>
            </a:r>
            <a:r>
              <a:rPr lang="en-US" dirty="0" err="1"/>
              <a:t>Qnet</a:t>
            </a:r>
            <a:r>
              <a:rPr lang="en-US" dirty="0"/>
              <a:t> Fetal Echo Metrics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040E49-6E9D-42B9-AE12-8B14A88F82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Majd Makhoul, MD</a:t>
            </a:r>
          </a:p>
          <a:p>
            <a:r>
              <a:rPr lang="en-US" dirty="0"/>
              <a:t>University of Kentucky</a:t>
            </a:r>
          </a:p>
          <a:p>
            <a:r>
              <a:rPr lang="en-US" dirty="0"/>
              <a:t>March 9</a:t>
            </a:r>
            <a:r>
              <a:rPr lang="en-US" baseline="30000" dirty="0"/>
              <a:t>th</a:t>
            </a:r>
            <a:r>
              <a:rPr lang="en-US" dirty="0"/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3531090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390D0-17D9-4FC9-A991-22AC02D81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39697"/>
            <a:ext cx="10363200" cy="1512903"/>
          </a:xfrm>
        </p:spPr>
        <p:txBody>
          <a:bodyPr/>
          <a:lstStyle/>
          <a:p>
            <a:r>
              <a:rPr lang="en-US" sz="3600" dirty="0"/>
              <a:t>Metric 032:  Comprehensive Fetal Echocardiographic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F1125-9732-4205-9205-AD1F25CB2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searched the reporting timeframe in Syngo (PACS system for echo) using study type as fetal</a:t>
            </a:r>
          </a:p>
          <a:p>
            <a:r>
              <a:rPr lang="en-US" dirty="0"/>
              <a:t>We selected the complete studies only</a:t>
            </a:r>
          </a:p>
          <a:p>
            <a:r>
              <a:rPr lang="en-US" dirty="0"/>
              <a:t>We reviewed report of each study and excluded ones with abnormal function, structure or rhythm or poor windows.</a:t>
            </a:r>
          </a:p>
        </p:txBody>
      </p:sp>
    </p:spTree>
    <p:extLst>
      <p:ext uri="{BB962C8B-B14F-4D97-AF65-F5344CB8AC3E}">
        <p14:creationId xmlns:p14="http://schemas.microsoft.com/office/powerpoint/2010/main" val="280868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390D0-17D9-4FC9-A991-22AC02D81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39697"/>
            <a:ext cx="10363200" cy="1512903"/>
          </a:xfrm>
        </p:spPr>
        <p:txBody>
          <a:bodyPr/>
          <a:lstStyle/>
          <a:p>
            <a:r>
              <a:rPr lang="en-US" sz="3600" dirty="0"/>
              <a:t>Metric 032:  Comprehensive Fetal Echocardiographic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F1125-9732-4205-9205-AD1F25CB2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Then, we reviewed images of the rest using </a:t>
            </a:r>
            <a:r>
              <a:rPr lang="en-US" dirty="0" err="1"/>
              <a:t>Qnet</a:t>
            </a:r>
            <a:r>
              <a:rPr lang="en-US" dirty="0"/>
              <a:t> score sheet.</a:t>
            </a:r>
          </a:p>
          <a:p>
            <a:r>
              <a:rPr lang="en-US" dirty="0"/>
              <a:t>Each study review took about 10 minutes.</a:t>
            </a:r>
          </a:p>
          <a:p>
            <a:r>
              <a:rPr lang="en-US" dirty="0"/>
              <a:t>Only issue we found seems to be both branch PAs adequate visualizations (3 out of 10 studies).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5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08F04-00A8-4867-A745-B39AD0009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90004"/>
            <a:ext cx="10363200" cy="1174812"/>
          </a:xfrm>
        </p:spPr>
        <p:txBody>
          <a:bodyPr/>
          <a:lstStyle/>
          <a:p>
            <a:r>
              <a:rPr lang="en-US" sz="3600" dirty="0"/>
              <a:t> Metric 030: Diagnostic Accuracy of Fetal Echocardiography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B79CC-6288-4489-91E7-89906A196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52726"/>
            <a:ext cx="10363200" cy="4543888"/>
          </a:xfrm>
        </p:spPr>
        <p:txBody>
          <a:bodyPr/>
          <a:lstStyle/>
          <a:p>
            <a:r>
              <a:rPr lang="en-US" dirty="0"/>
              <a:t>Our fetal nurse navigator updates our fetal tracking database weekly.</a:t>
            </a:r>
          </a:p>
          <a:p>
            <a:r>
              <a:rPr lang="en-US" dirty="0"/>
              <a:t>If she finds a discrepancy between postnatal and fetal echos, she notifies fetal QI sonographer and medical director.</a:t>
            </a:r>
          </a:p>
          <a:p>
            <a:r>
              <a:rPr lang="en-US" dirty="0"/>
              <a:t>Fetal QI sonographer will review the detailed reports of fetal echo and postnatal testing available then label the type of discrepancy.</a:t>
            </a:r>
          </a:p>
        </p:txBody>
      </p:sp>
    </p:spTree>
    <p:extLst>
      <p:ext uri="{BB962C8B-B14F-4D97-AF65-F5344CB8AC3E}">
        <p14:creationId xmlns:p14="http://schemas.microsoft.com/office/powerpoint/2010/main" val="151150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E9235-0D5F-48A4-BA47-A01452CCB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66330"/>
            <a:ext cx="10363200" cy="1486270"/>
          </a:xfrm>
        </p:spPr>
        <p:txBody>
          <a:bodyPr/>
          <a:lstStyle/>
          <a:p>
            <a:r>
              <a:rPr lang="en-US" sz="3600" dirty="0"/>
              <a:t> Metric 030: Diagnostic Accuracy of Fetal Echocardiography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FB586-276C-414A-8F56-F7903F422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Fetal medical director reviews the discrepancy list monthly and determines the possible causes and if avoidable.</a:t>
            </a:r>
          </a:p>
          <a:p>
            <a:r>
              <a:rPr lang="en-US" dirty="0"/>
              <a:t>We report the moderate to severe discrepancy cases that typically requires intervention in infancy to ACC </a:t>
            </a:r>
            <a:r>
              <a:rPr lang="en-US" dirty="0" err="1"/>
              <a:t>Qnet</a:t>
            </a:r>
            <a:r>
              <a:rPr lang="en-US" dirty="0"/>
              <a:t> using the assigned sheet.</a:t>
            </a:r>
          </a:p>
        </p:txBody>
      </p:sp>
    </p:spTree>
    <p:extLst>
      <p:ext uri="{BB962C8B-B14F-4D97-AF65-F5344CB8AC3E}">
        <p14:creationId xmlns:p14="http://schemas.microsoft.com/office/powerpoint/2010/main" val="260567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899C6-3789-4228-AD5A-F2DA19E37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7759"/>
            <a:ext cx="10363200" cy="1143000"/>
          </a:xfrm>
        </p:spPr>
        <p:txBody>
          <a:bodyPr/>
          <a:lstStyle/>
          <a:p>
            <a:r>
              <a:rPr lang="en-US" sz="3600" dirty="0"/>
              <a:t>Metric 031: Prenatal Detection of Severe Structural Congenital Heart Defects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C0A64-D43F-45FC-A8F6-3467DF1D9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CT surgery/CICU data coordinator provides a list of neonates (&lt;=28 days of life) who had Cath or surgery at our center each quarter along with their mom’s names.</a:t>
            </a:r>
          </a:p>
          <a:p>
            <a:r>
              <a:rPr lang="en-US" sz="3200" dirty="0"/>
              <a:t>Medical director reviews Syngo under mom’s names to see if fetal echos were done.</a:t>
            </a:r>
          </a:p>
        </p:txBody>
      </p:sp>
    </p:spTree>
    <p:extLst>
      <p:ext uri="{BB962C8B-B14F-4D97-AF65-F5344CB8AC3E}">
        <p14:creationId xmlns:p14="http://schemas.microsoft.com/office/powerpoint/2010/main" val="15666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899C6-3789-4228-AD5A-F2DA19E37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07759"/>
            <a:ext cx="10363200" cy="1143000"/>
          </a:xfrm>
        </p:spPr>
        <p:txBody>
          <a:bodyPr/>
          <a:lstStyle/>
          <a:p>
            <a:r>
              <a:rPr lang="en-US" sz="3600" dirty="0"/>
              <a:t>Metric 031: Prenatal Detection of Severe Structural Congenital Heart Defects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C0A64-D43F-45FC-A8F6-3467DF1D9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If fetal echo found, we review the reports to determine if a CHD diagnosis was made (doesn’t have to be exact same diagnosis).</a:t>
            </a:r>
          </a:p>
          <a:p>
            <a:r>
              <a:rPr lang="en-US" sz="3200" dirty="0"/>
              <a:t>We report the ones that don’t have prenatal CHD diagnosis using the assigned sheet.</a:t>
            </a:r>
          </a:p>
        </p:txBody>
      </p:sp>
    </p:spTree>
    <p:extLst>
      <p:ext uri="{BB962C8B-B14F-4D97-AF65-F5344CB8AC3E}">
        <p14:creationId xmlns:p14="http://schemas.microsoft.com/office/powerpoint/2010/main" val="261866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D463F-FA27-42DF-B3DA-A0283DF1F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857500"/>
            <a:ext cx="10363200" cy="1143000"/>
          </a:xfrm>
        </p:spPr>
        <p:txBody>
          <a:bodyPr/>
          <a:lstStyle/>
          <a:p>
            <a:r>
              <a:rPr lang="en-US" sz="60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279027055"/>
      </p:ext>
    </p:extLst>
  </p:cSld>
  <p:clrMapOvr>
    <a:masterClrMapping/>
  </p:clrMapOvr>
</p:sld>
</file>

<file path=ppt/theme/theme1.xml><?xml version="1.0" encoding="utf-8"?>
<a:theme xmlns:a="http://schemas.openxmlformats.org/drawingml/2006/main" name="UK HealthCare B">
  <a:themeElements>
    <a:clrScheme name="">
      <a:dk1>
        <a:srgbClr val="000000"/>
      </a:dk1>
      <a:lt1>
        <a:srgbClr val="FFFFFF"/>
      </a:lt1>
      <a:dk2>
        <a:srgbClr val="7D95D9"/>
      </a:dk2>
      <a:lt2>
        <a:srgbClr val="FFFFFF"/>
      </a:lt2>
      <a:accent1>
        <a:srgbClr val="153EB4"/>
      </a:accent1>
      <a:accent2>
        <a:srgbClr val="E07B17"/>
      </a:accent2>
      <a:accent3>
        <a:srgbClr val="BFC8E9"/>
      </a:accent3>
      <a:accent4>
        <a:srgbClr val="DADADA"/>
      </a:accent4>
      <a:accent5>
        <a:srgbClr val="AAAFD6"/>
      </a:accent5>
      <a:accent6>
        <a:srgbClr val="CB6F14"/>
      </a:accent6>
      <a:hlink>
        <a:srgbClr val="0B6367"/>
      </a:hlink>
      <a:folHlink>
        <a:srgbClr val="1DC87F"/>
      </a:folHlink>
    </a:clrScheme>
    <a:fontScheme name="UK HealthCare B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UK HealthCare B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K HealthCare B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K HealthCare B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K HealthCare B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K HealthCare B 5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K HealthCare B 6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K HealthCare B 7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K HealthCare B 8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K HealthCare B 9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K HealthCare B 10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K HealthCare B 11">
        <a:dk1>
          <a:srgbClr val="203167"/>
        </a:dk1>
        <a:lt1>
          <a:srgbClr val="FFFFFF"/>
        </a:lt1>
        <a:dk2>
          <a:srgbClr val="7D95D9"/>
        </a:dk2>
        <a:lt2>
          <a:srgbClr val="FFFFFF"/>
        </a:lt2>
        <a:accent1>
          <a:srgbClr val="7D95D9"/>
        </a:accent1>
        <a:accent2>
          <a:srgbClr val="4760C8"/>
        </a:accent2>
        <a:accent3>
          <a:srgbClr val="BFC8E9"/>
        </a:accent3>
        <a:accent4>
          <a:srgbClr val="DADADA"/>
        </a:accent4>
        <a:accent5>
          <a:srgbClr val="BFC8E9"/>
        </a:accent5>
        <a:accent6>
          <a:srgbClr val="3F56B5"/>
        </a:accent6>
        <a:hlink>
          <a:srgbClr val="203167"/>
        </a:hlink>
        <a:folHlink>
          <a:srgbClr val="B773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K HealthCare B 12">
        <a:dk1>
          <a:srgbClr val="000000"/>
        </a:dk1>
        <a:lt1>
          <a:srgbClr val="7D95D9"/>
        </a:lt1>
        <a:dk2>
          <a:srgbClr val="000000"/>
        </a:dk2>
        <a:lt2>
          <a:srgbClr val="4760C8"/>
        </a:lt2>
        <a:accent1>
          <a:srgbClr val="7D95D9"/>
        </a:accent1>
        <a:accent2>
          <a:srgbClr val="4760C8"/>
        </a:accent2>
        <a:accent3>
          <a:srgbClr val="BFC8E9"/>
        </a:accent3>
        <a:accent4>
          <a:srgbClr val="000000"/>
        </a:accent4>
        <a:accent5>
          <a:srgbClr val="BFC8E9"/>
        </a:accent5>
        <a:accent6>
          <a:srgbClr val="3F56B5"/>
        </a:accent6>
        <a:hlink>
          <a:srgbClr val="203167"/>
        </a:hlink>
        <a:folHlink>
          <a:srgbClr val="B773E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K HealthCare B 13">
        <a:dk1>
          <a:srgbClr val="000000"/>
        </a:dk1>
        <a:lt1>
          <a:srgbClr val="C09DC2"/>
        </a:lt1>
        <a:dk2>
          <a:srgbClr val="000000"/>
        </a:dk2>
        <a:lt2>
          <a:srgbClr val="AD7BB0"/>
        </a:lt2>
        <a:accent1>
          <a:srgbClr val="C09DC2"/>
        </a:accent1>
        <a:accent2>
          <a:srgbClr val="6C266F"/>
        </a:accent2>
        <a:accent3>
          <a:srgbClr val="DCCCDD"/>
        </a:accent3>
        <a:accent4>
          <a:srgbClr val="000000"/>
        </a:accent4>
        <a:accent5>
          <a:srgbClr val="DCCCDD"/>
        </a:accent5>
        <a:accent6>
          <a:srgbClr val="612164"/>
        </a:accent6>
        <a:hlink>
          <a:srgbClr val="7133CC"/>
        </a:hlink>
        <a:folHlink>
          <a:srgbClr val="B773E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K HealthCare B 14">
        <a:dk1>
          <a:srgbClr val="6C266F"/>
        </a:dk1>
        <a:lt1>
          <a:srgbClr val="FFFFFF"/>
        </a:lt1>
        <a:dk2>
          <a:srgbClr val="C09DC2"/>
        </a:dk2>
        <a:lt2>
          <a:srgbClr val="FFFFFF"/>
        </a:lt2>
        <a:accent1>
          <a:srgbClr val="C09DC2"/>
        </a:accent1>
        <a:accent2>
          <a:srgbClr val="6C266F"/>
        </a:accent2>
        <a:accent3>
          <a:srgbClr val="DCCCDD"/>
        </a:accent3>
        <a:accent4>
          <a:srgbClr val="DADADA"/>
        </a:accent4>
        <a:accent5>
          <a:srgbClr val="DCCCDD"/>
        </a:accent5>
        <a:accent6>
          <a:srgbClr val="612164"/>
        </a:accent6>
        <a:hlink>
          <a:srgbClr val="7133CC"/>
        </a:hlink>
        <a:folHlink>
          <a:srgbClr val="B773E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K HealthCare B 15">
        <a:dk1>
          <a:srgbClr val="43A5A5"/>
        </a:dk1>
        <a:lt1>
          <a:srgbClr val="FFFFFF"/>
        </a:lt1>
        <a:dk2>
          <a:srgbClr val="8ACCCC"/>
        </a:dk2>
        <a:lt2>
          <a:srgbClr val="FFFFFF"/>
        </a:lt2>
        <a:accent1>
          <a:srgbClr val="8ACCCC"/>
        </a:accent1>
        <a:accent2>
          <a:srgbClr val="52AEAD"/>
        </a:accent2>
        <a:accent3>
          <a:srgbClr val="C4E2E2"/>
        </a:accent3>
        <a:accent4>
          <a:srgbClr val="DADADA"/>
        </a:accent4>
        <a:accent5>
          <a:srgbClr val="C4E2E2"/>
        </a:accent5>
        <a:accent6>
          <a:srgbClr val="499D9C"/>
        </a:accent6>
        <a:hlink>
          <a:srgbClr val="7890BF"/>
        </a:hlink>
        <a:folHlink>
          <a:srgbClr val="9078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K HealthCare B 16">
        <a:dk1>
          <a:srgbClr val="000000"/>
        </a:dk1>
        <a:lt1>
          <a:srgbClr val="8ACCCC"/>
        </a:lt1>
        <a:dk2>
          <a:srgbClr val="000000"/>
        </a:dk2>
        <a:lt2>
          <a:srgbClr val="43A5A5"/>
        </a:lt2>
        <a:accent1>
          <a:srgbClr val="8ACCCC"/>
        </a:accent1>
        <a:accent2>
          <a:srgbClr val="52AEAD"/>
        </a:accent2>
        <a:accent3>
          <a:srgbClr val="C4E2E2"/>
        </a:accent3>
        <a:accent4>
          <a:srgbClr val="000000"/>
        </a:accent4>
        <a:accent5>
          <a:srgbClr val="C4E2E2"/>
        </a:accent5>
        <a:accent6>
          <a:srgbClr val="499D9C"/>
        </a:accent6>
        <a:hlink>
          <a:srgbClr val="7890BF"/>
        </a:hlink>
        <a:folHlink>
          <a:srgbClr val="9078B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UK CICU nursing course TOF and PA November 2020</Template>
  <TotalTime>20</TotalTime>
  <Words>337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ＭＳ Ｐゴシック</vt:lpstr>
      <vt:lpstr>Arial</vt:lpstr>
      <vt:lpstr>Times</vt:lpstr>
      <vt:lpstr>UK HealthCare B</vt:lpstr>
      <vt:lpstr>ACPC Qnet Fetal Echo Metrics</vt:lpstr>
      <vt:lpstr>Metric 032:  Comprehensive Fetal Echocardiographic Examination</vt:lpstr>
      <vt:lpstr>Metric 032:  Comprehensive Fetal Echocardiographic Examination</vt:lpstr>
      <vt:lpstr> Metric 030: Diagnostic Accuracy of Fetal Echocardiography</vt:lpstr>
      <vt:lpstr> Metric 030: Diagnostic Accuracy of Fetal Echocardiography </vt:lpstr>
      <vt:lpstr>Metric 031: Prenatal Detection of Severe Structural Congenital Heart Defects </vt:lpstr>
      <vt:lpstr>Metric 031: Prenatal Detection of Severe Structural Congenital Heart Defects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ACPC Qnet Fetal Echo Metrics</dc:title>
  <dc:creator>Makhoul, Majd</dc:creator>
  <cp:lastModifiedBy>Makhoul, Majd</cp:lastModifiedBy>
  <cp:revision>3</cp:revision>
  <dcterms:created xsi:type="dcterms:W3CDTF">2021-03-08T20:20:22Z</dcterms:created>
  <dcterms:modified xsi:type="dcterms:W3CDTF">2021-03-08T20:41:00Z</dcterms:modified>
</cp:coreProperties>
</file>