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9" r:id="rId3"/>
    <p:sldId id="266" r:id="rId4"/>
    <p:sldId id="260" r:id="rId5"/>
    <p:sldId id="270" r:id="rId6"/>
    <p:sldId id="268" r:id="rId7"/>
    <p:sldId id="267" r:id="rId8"/>
    <p:sldId id="257" r:id="rId9"/>
    <p:sldId id="271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orient="horz" pos="1661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pos="388">
          <p15:clr>
            <a:srgbClr val="A4A3A4"/>
          </p15:clr>
        </p15:guide>
        <p15:guide id="5" pos="4195">
          <p15:clr>
            <a:srgbClr val="A4A3A4"/>
          </p15:clr>
        </p15:guide>
        <p15:guide id="6" pos="44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F0EBE8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93" autoAdjust="0"/>
  </p:normalViewPr>
  <p:slideViewPr>
    <p:cSldViewPr>
      <p:cViewPr varScale="1">
        <p:scale>
          <a:sx n="64" d="100"/>
          <a:sy n="64" d="100"/>
        </p:scale>
        <p:origin x="1746" y="48"/>
      </p:cViewPr>
      <p:guideLst>
        <p:guide orient="horz" pos="595"/>
        <p:guide orient="horz" pos="1661"/>
        <p:guide orient="horz" pos="4156"/>
        <p:guide pos="388"/>
        <p:guide pos="4195"/>
        <p:guide pos="44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Assemble the team, obtain buy-in from Program Director</a:t>
            </a:r>
          </a:p>
          <a:p>
            <a:pPr marL="228600" indent="-228600">
              <a:buAutoNum type="arabicPeriod"/>
            </a:pPr>
            <a:r>
              <a:rPr lang="en-US" dirty="0"/>
              <a:t>We were able to accomplish with one team meeting and the rest through smaller 2 person meetings or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Denominator: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Pulled same query from PC4, STS and IMPACT registries to ensure complete and accurate list.  Initially for PC4 pulled by discharge date then filtered by date of intervention.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Ultimately used GE Cath system instead of IMPACT registry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Filtered for &lt; or = 28 days of age at time of intervention</a:t>
            </a:r>
          </a:p>
          <a:p>
            <a:r>
              <a:rPr lang="en-US" sz="1200" dirty="0"/>
              <a:t>* PC4 and STS have a field for pre-natal diagnosis</a:t>
            </a:r>
          </a:p>
          <a:p>
            <a:endParaRPr lang="en-US" sz="1200" dirty="0"/>
          </a:p>
          <a:p>
            <a:r>
              <a:rPr lang="en-US" sz="1200" dirty="0"/>
              <a:t>Numerator: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Only 1 of the 4 patients was followed by the fetal program and was in the MADAM database.  </a:t>
            </a:r>
          </a:p>
          <a:p>
            <a:r>
              <a:rPr lang="en-US" sz="1200" dirty="0"/>
              <a:t>* Fetal team validates the field in PC4 monthly by Fetal Heart Program Coordinator, Stephanie, 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check and verification of results by Program Director prior to submission</a:t>
            </a:r>
          </a:p>
          <a:p>
            <a:r>
              <a:rPr lang="en-US" dirty="0"/>
              <a:t>Focus on low prenatal detection rate, clarified with ACC working group ok to exclude patients from outside your system who come for intervention – our hospital sees a significant number of global services patients from the middle east.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8223307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6148389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6438" y="1311275"/>
            <a:ext cx="2087562" cy="42354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Title of Presentation or Thank You</a:t>
            </a:r>
          </a:p>
        </p:txBody>
      </p:sp>
      <p:pic>
        <p:nvPicPr>
          <p:cNvPr id="205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3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Title of Presentation or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(00/00/0000)</a:t>
            </a:r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633662"/>
            <a:ext cx="9144000" cy="42243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92087"/>
            <a:ext cx="2044700" cy="874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(00/00/0000)</a:t>
            </a:r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838858"/>
            <a:ext cx="2044700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6148389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goudar@cnmc.org" TargetMode="External"/><Relationship Id="rId2" Type="http://schemas.openxmlformats.org/officeDocument/2006/relationships/hyperlink" Target="mailto:lhom@cnmc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Implementing ACC’s ACPC Quality Network Fetal Pilot Measures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Suma Potiny Goudar</a:t>
            </a:r>
            <a:br>
              <a:rPr lang="en-US" sz="3100" dirty="0"/>
            </a:br>
            <a:r>
              <a:rPr lang="en-US" dirty="0"/>
              <a:t>Lisa A. Hom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Children’s National Hospital</a:t>
            </a:r>
            <a:br>
              <a:rPr lang="en-US" dirty="0"/>
            </a:br>
            <a:r>
              <a:rPr lang="en-US" dirty="0"/>
              <a:t>March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30B60-CD58-42C2-BE6F-CA32EDD7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453202"/>
            <a:ext cx="3605928" cy="4455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62C3C-2F3E-4F92-8C0B-DAC4B6AF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01AD2-3F98-4C71-905D-642BD01F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F4015-0164-4BEC-9233-150A0DE17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Medical Director Fetal Heart Program:  Mary Donofrio</a:t>
            </a:r>
          </a:p>
          <a:p>
            <a:pPr algn="r"/>
            <a:r>
              <a:rPr lang="en-US" dirty="0"/>
              <a:t>Pediatric Cardiologist Fetal Heart Program:  Suma Potiny Goudar</a:t>
            </a:r>
          </a:p>
          <a:p>
            <a:pPr algn="r"/>
            <a:r>
              <a:rPr lang="en-US" dirty="0"/>
              <a:t>Fetal Heart Program Clinical Coordinator:  Stephanie Bowers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Medical Director for Cardiology Quality and Safety:  Ashraf Harahsheh</a:t>
            </a:r>
          </a:p>
          <a:p>
            <a:pPr algn="r"/>
            <a:r>
              <a:rPr lang="en-US" dirty="0"/>
              <a:t>Nurse QI Facilitator for the Heart Institute:  Lisa Hom</a:t>
            </a:r>
          </a:p>
          <a:p>
            <a:pPr algn="r"/>
            <a:r>
              <a:rPr lang="en-US" dirty="0"/>
              <a:t>Heart Institute Data Manager:  Charnetta Contee</a:t>
            </a:r>
          </a:p>
          <a:p>
            <a:pPr algn="r"/>
            <a:r>
              <a:rPr lang="en-US" dirty="0"/>
              <a:t>Heart Institute IR Manager: Sam Sabouni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PC4 Registry Coordinator: Mickey Tirfe </a:t>
            </a:r>
          </a:p>
          <a:p>
            <a:pPr algn="r"/>
            <a:r>
              <a:rPr lang="en-US" dirty="0"/>
              <a:t>IMPACT Registry Coordinator:  Ileen Cronin</a:t>
            </a:r>
          </a:p>
        </p:txBody>
      </p:sp>
    </p:spTree>
    <p:extLst>
      <p:ext uri="{BB962C8B-B14F-4D97-AF65-F5344CB8AC3E}">
        <p14:creationId xmlns:p14="http://schemas.microsoft.com/office/powerpoint/2010/main" val="420033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data reside?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3691" y="1185386"/>
            <a:ext cx="1850236" cy="2876121"/>
            <a:chOff x="236893" y="1290846"/>
            <a:chExt cx="2664297" cy="4342806"/>
          </a:xfrm>
        </p:grpSpPr>
        <p:pic>
          <p:nvPicPr>
            <p:cNvPr id="7" name="Picture 2" descr="C:\Users\LAttaway\AppData\Local\Microsoft\Windows\Temporary Internet Files\Content.IE5\TXPWXMNZ\Pail_or_Bucket_001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93" y="1290846"/>
              <a:ext cx="2664297" cy="434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4002" y="3361335"/>
              <a:ext cx="1504380" cy="162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MADAM: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Local Fetal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Database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88472" y="4144014"/>
            <a:ext cx="1750910" cy="2732897"/>
            <a:chOff x="6740646" y="3209617"/>
            <a:chExt cx="2664297" cy="4342806"/>
          </a:xfrm>
        </p:grpSpPr>
        <p:pic>
          <p:nvPicPr>
            <p:cNvPr id="11" name="Picture 2" descr="C:\Users\LAttaway\AppData\Local\Microsoft\Windows\Temporary Internet Files\Content.IE5\TXPWXMNZ\Pail_or_Bucket_001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646" y="3209617"/>
              <a:ext cx="2664297" cy="434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40666" y="5346039"/>
              <a:ext cx="1142674" cy="1070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IMPACT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Registry/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GE system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3320" y="1185386"/>
            <a:ext cx="1659815" cy="2876121"/>
            <a:chOff x="3493208" y="1935536"/>
            <a:chExt cx="2664297" cy="4342806"/>
          </a:xfrm>
        </p:grpSpPr>
        <p:pic>
          <p:nvPicPr>
            <p:cNvPr id="10" name="Picture 2" descr="C:\Users\LAttaway\AppData\Local\Microsoft\Windows\Temporary Internet Files\Content.IE5\TXPWXMNZ\Pail_or_Bucket_001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208" y="1935536"/>
              <a:ext cx="2664297" cy="434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113198" y="4138229"/>
              <a:ext cx="799962" cy="917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EMR</a:t>
              </a:r>
              <a:b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Chart</a:t>
              </a:r>
            </a:p>
            <a:p>
              <a:pPr algn="ctr"/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Review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294B55-0CED-4BF2-A082-67D5598E02FB}"/>
              </a:ext>
            </a:extLst>
          </p:cNvPr>
          <p:cNvGrpSpPr/>
          <p:nvPr/>
        </p:nvGrpSpPr>
        <p:grpSpPr>
          <a:xfrm>
            <a:off x="5125068" y="4078142"/>
            <a:ext cx="1750911" cy="2732897"/>
            <a:chOff x="6300192" y="1290846"/>
            <a:chExt cx="2664297" cy="4342806"/>
          </a:xfrm>
        </p:grpSpPr>
        <p:pic>
          <p:nvPicPr>
            <p:cNvPr id="22" name="Picture 2" descr="C:\Users\LAttaway\AppData\Local\Microsoft\Windows\Temporary Internet Files\Content.IE5\TXPWXMNZ\Pail_or_Bucket_001[1].png">
              <a:extLst>
                <a:ext uri="{FF2B5EF4-FFF2-40B4-BE49-F238E27FC236}">
                  <a16:creationId xmlns:a16="http://schemas.microsoft.com/office/drawing/2014/main" id="{5449AF04-A167-4B78-AA04-E60246F0B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290846"/>
              <a:ext cx="2664297" cy="434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A537A2-1A53-4D4E-89A4-1E7B37609EB4}"/>
                </a:ext>
              </a:extLst>
            </p:cNvPr>
            <p:cNvSpPr txBox="1"/>
            <p:nvPr/>
          </p:nvSpPr>
          <p:spPr>
            <a:xfrm>
              <a:off x="6679654" y="3645023"/>
              <a:ext cx="1323136" cy="929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PC4 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Registry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2A7DEF-CACC-4A7F-AC28-2E8EF939A3F7}"/>
              </a:ext>
            </a:extLst>
          </p:cNvPr>
          <p:cNvGrpSpPr/>
          <p:nvPr/>
        </p:nvGrpSpPr>
        <p:grpSpPr>
          <a:xfrm>
            <a:off x="6671896" y="1144323"/>
            <a:ext cx="1659814" cy="2999691"/>
            <a:chOff x="6300192" y="1290846"/>
            <a:chExt cx="2664297" cy="4342806"/>
          </a:xfrm>
        </p:grpSpPr>
        <p:pic>
          <p:nvPicPr>
            <p:cNvPr id="19" name="Picture 2" descr="C:\Users\LAttaway\AppData\Local\Microsoft\Windows\Temporary Internet Files\Content.IE5\TXPWXMNZ\Pail_or_Bucket_001[1].png">
              <a:extLst>
                <a:ext uri="{FF2B5EF4-FFF2-40B4-BE49-F238E27FC236}">
                  <a16:creationId xmlns:a16="http://schemas.microsoft.com/office/drawing/2014/main" id="{3EF48ED2-A3AF-40D4-A25E-0B2E75AEA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290846"/>
              <a:ext cx="2664297" cy="434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D0C933-8D49-4219-8E92-F91394C71FB3}"/>
                </a:ext>
              </a:extLst>
            </p:cNvPr>
            <p:cNvSpPr txBox="1"/>
            <p:nvPr/>
          </p:nvSpPr>
          <p:spPr>
            <a:xfrm>
              <a:off x="6684396" y="3569320"/>
              <a:ext cx="1395755" cy="846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STS 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Registry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67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F7DD-560D-4D54-977C-1098FF06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Comprehensive Fetal Echocardiographic Examination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996BC-C02C-4D0D-B306-3F1DD183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1D2CC-F6E1-44C4-9192-91780F560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Sample of 10 studies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represent all sites and sonographers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fetal sonographers, 3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Challenge: screening technically difficult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Sample selection:</a:t>
            </a:r>
          </a:p>
          <a:p>
            <a:pPr marL="1028700" lvl="1"/>
            <a:r>
              <a:rPr lang="en-US" sz="2400" dirty="0"/>
              <a:t>Each sonographer selected 2 normal </a:t>
            </a:r>
            <a:r>
              <a:rPr lang="en-US" sz="2400" dirty="0" err="1"/>
              <a:t>echos</a:t>
            </a:r>
            <a:r>
              <a:rPr lang="en-US" sz="2400" dirty="0"/>
              <a:t> for review</a:t>
            </a:r>
          </a:p>
          <a:p>
            <a:pPr marL="1028700" lvl="1"/>
            <a:r>
              <a:rPr lang="en-US" sz="2400" dirty="0"/>
              <a:t>If worked in two sites, one from each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Studies reviewed by lead sonographer and attending</a:t>
            </a:r>
          </a:p>
          <a:p>
            <a:pPr marL="1028700" lvl="1"/>
            <a:r>
              <a:rPr lang="en-US" sz="2400" dirty="0"/>
              <a:t>Paper checklist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28700" lvl="1"/>
            <a:endParaRPr lang="en-US" sz="2400" dirty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5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D775-059B-4BD9-9070-7DFE842E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Comprehensive Fetal Echocardiographic Examination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C810C-95C9-4B5E-9DDE-2A462E4B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8726C-BC41-4CEC-8613-FE74D7D13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2" y="1201721"/>
            <a:ext cx="8223307" cy="445455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entered in excel spreadsheet as a scorecard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100% in most, 90% in 3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Lessons learned: </a:t>
            </a:r>
          </a:p>
          <a:p>
            <a:pPr marL="1028700" lvl="1"/>
            <a:r>
              <a:rPr lang="en-US" sz="2400" dirty="0"/>
              <a:t>Selection bias:</a:t>
            </a:r>
          </a:p>
          <a:p>
            <a:pPr marL="1428750" lvl="2"/>
            <a:r>
              <a:rPr lang="en-US" dirty="0"/>
              <a:t>Echo reporting system: drop down selection for normal and suboptimal image quality</a:t>
            </a:r>
          </a:p>
          <a:p>
            <a:pPr marL="1428750" lvl="2"/>
            <a:r>
              <a:rPr lang="en-US" dirty="0"/>
              <a:t>Filter and randomly select echoes using the reporting system</a:t>
            </a:r>
          </a:p>
          <a:p>
            <a:pPr marL="1428750" lvl="2"/>
            <a:r>
              <a:rPr lang="en-US" dirty="0"/>
              <a:t>Educate readers to ensure these drop downs are used consistently</a:t>
            </a:r>
          </a:p>
          <a:p>
            <a:pPr marL="1028700" lvl="1"/>
            <a:r>
              <a:rPr lang="en-US" sz="2400" dirty="0"/>
              <a:t>Important to have at least two people review</a:t>
            </a:r>
          </a:p>
        </p:txBody>
      </p:sp>
    </p:spTree>
    <p:extLst>
      <p:ext uri="{BB962C8B-B14F-4D97-AF65-F5344CB8AC3E}">
        <p14:creationId xmlns:p14="http://schemas.microsoft.com/office/powerpoint/2010/main" val="178941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C6CE-3B3A-4B6F-9A20-C713DA21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Diagnostic Accuracy of Fetal Echocardiography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7DDCA-083D-4BCA-9BDD-17957238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80C7E-E0CA-419E-B7BB-2BA89EE8D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Fetal log maintained for all patients diagnosed with congenital heart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Monthly review of all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 prenatal echo findings to postnatal echo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Self report of patients with postnatally diagnosed CHD and normal fetal echocardiograms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93FB-2F90-4A3B-90DE-DB770F0D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Prenatal Detection of Severe Structural Congenital Heart Defects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94C32-3481-489E-BFD5-F9181189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079B5-6A46-4D84-B788-37EEC0FE7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363" y="4399276"/>
            <a:ext cx="8784976" cy="4917447"/>
          </a:xfrm>
        </p:spPr>
        <p:txBody>
          <a:bodyPr>
            <a:noAutofit/>
          </a:bodyPr>
          <a:lstStyle/>
          <a:p>
            <a:r>
              <a:rPr lang="en-US" sz="2000" dirty="0"/>
              <a:t>Initially from PC4 pulled by discharge date then filtered by date of intervention.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Ultimately used GE Cath system instead of IMPACT registry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Filtered for &lt; or = 28 days of age at time of intervention</a:t>
            </a:r>
          </a:p>
          <a:p>
            <a:r>
              <a:rPr lang="en-US" sz="2000" dirty="0"/>
              <a:t>* PC4 and STS have a field for pre-natal 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Fetal team validates the field in PC4 monthly </a:t>
            </a:r>
          </a:p>
          <a:p>
            <a:r>
              <a:rPr lang="en-US" sz="2000" dirty="0"/>
              <a:t>	by Fetal Heart Program Coordinator, Stephanie, RN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36340-BDA1-4368-9DA6-FE0953BDF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3" y="2145857"/>
            <a:ext cx="5942991" cy="81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45720-8477-46DE-B307-C4E4C1477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78" y="1031833"/>
            <a:ext cx="3903489" cy="526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20920-8E40-4891-8899-12F8ED914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2" y="1448467"/>
            <a:ext cx="2802607" cy="597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3AC21-CF74-4271-A958-748C09B69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533" y="2979804"/>
            <a:ext cx="6213059" cy="12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17"/>
            <a:ext cx="8229600" cy="6699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ACC ACPC quality metrics fetal pilot (Nov 15-Dec 16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2020)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03826" y="6461267"/>
            <a:ext cx="2133600" cy="24506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(Quartermain Pediatrics 2015)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0C8FE8-21C1-4938-8913-C50B745D6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11436"/>
              </p:ext>
            </p:extLst>
          </p:nvPr>
        </p:nvGraphicFramePr>
        <p:xfrm>
          <a:off x="863588" y="855542"/>
          <a:ext cx="76445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995">
                  <a:extLst>
                    <a:ext uri="{9D8B030D-6E8A-4147-A177-3AD203B41FA5}">
                      <a16:colId xmlns:a16="http://schemas.microsoft.com/office/drawing/2014/main" val="2522923067"/>
                    </a:ext>
                  </a:extLst>
                </a:gridCol>
                <a:gridCol w="3193606">
                  <a:extLst>
                    <a:ext uri="{9D8B030D-6E8A-4147-A177-3AD203B41FA5}">
                      <a16:colId xmlns:a16="http://schemas.microsoft.com/office/drawing/2014/main" val="1517485448"/>
                    </a:ext>
                  </a:extLst>
                </a:gridCol>
                <a:gridCol w="1954975">
                  <a:extLst>
                    <a:ext uri="{9D8B030D-6E8A-4147-A177-3AD203B41FA5}">
                      <a16:colId xmlns:a16="http://schemas.microsoft.com/office/drawing/2014/main" val="1561143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compliant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4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Comp Fetal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337/340 (audit-10 studies)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2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Diag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Acc of Fetal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0/21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1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Prenatal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1/3 (total eligible)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244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B8BB59-DE99-4CF3-A4AC-309BF638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73716"/>
            <a:ext cx="5853170" cy="3877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7E0B22-2EA2-46E4-8349-161940EBC3FE}"/>
              </a:ext>
            </a:extLst>
          </p:cNvPr>
          <p:cNvSpPr/>
          <p:nvPr/>
        </p:nvSpPr>
        <p:spPr>
          <a:xfrm>
            <a:off x="6977302" y="1955620"/>
            <a:ext cx="1080120" cy="383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F90C6B0-0DE2-43AE-8EF6-2F50F9386FB3}"/>
              </a:ext>
            </a:extLst>
          </p:cNvPr>
          <p:cNvSpPr/>
          <p:nvPr/>
        </p:nvSpPr>
        <p:spPr>
          <a:xfrm flipV="1">
            <a:off x="8244408" y="1883612"/>
            <a:ext cx="442392" cy="5272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DCFE2-79FF-46E1-BD0E-89E944F14170}"/>
              </a:ext>
            </a:extLst>
          </p:cNvPr>
          <p:cNvSpPr txBox="1"/>
          <p:nvPr/>
        </p:nvSpPr>
        <p:spPr>
          <a:xfrm>
            <a:off x="7247332" y="241091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N=4</a:t>
            </a:r>
          </a:p>
        </p:txBody>
      </p:sp>
    </p:spTree>
    <p:extLst>
      <p:ext uri="{BB962C8B-B14F-4D97-AF65-F5344CB8AC3E}">
        <p14:creationId xmlns:p14="http://schemas.microsoft.com/office/powerpoint/2010/main" val="23150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3551-7BBB-4F49-A442-8786B19B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2BC80-EB0E-414D-ABD5-1C4041A9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029EC-3D31-47CC-B283-75C8D3F13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/>
              <a:t>Lisa A. Hom, RN Esq</a:t>
            </a:r>
          </a:p>
          <a:p>
            <a:pPr algn="ctr"/>
            <a:r>
              <a:rPr lang="en-US" dirty="0"/>
              <a:t>Phone: (202) 476-5063</a:t>
            </a:r>
          </a:p>
          <a:p>
            <a:pPr algn="ctr"/>
            <a:r>
              <a:rPr lang="en-US" dirty="0"/>
              <a:t>Email:  </a:t>
            </a:r>
            <a:r>
              <a:rPr lang="en-US" dirty="0">
                <a:hlinkClick r:id="rId2"/>
              </a:rPr>
              <a:t>lhom@cnmc.org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Suma Potiny Goudar, MD</a:t>
            </a:r>
          </a:p>
          <a:p>
            <a:pPr algn="ctr"/>
            <a:r>
              <a:rPr lang="en-US" dirty="0"/>
              <a:t>Phone: (202) 475-2020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3"/>
              </a:rPr>
              <a:t>sgoudar@cnmc.org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08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20276</TotalTime>
  <Words>627</Words>
  <Application>Microsoft Office PowerPoint</Application>
  <PresentationFormat>On-screen Show (4:3)</PresentationFormat>
  <Paragraphs>107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Office Theme</vt:lpstr>
      <vt:lpstr>Implementing ACC’s ACPC Quality Network Fetal Pilot Measures    Suma Potiny Goudar Lisa A. Hom  Children’s National Hospital March 9th, 2021</vt:lpstr>
      <vt:lpstr>Meet the Team:</vt:lpstr>
      <vt:lpstr>Where does the data reside?</vt:lpstr>
      <vt:lpstr>Comprehensive Fetal Echocardiographic Examination</vt:lpstr>
      <vt:lpstr>Comprehensive Fetal Echocardiographic Examination</vt:lpstr>
      <vt:lpstr>Diagnostic Accuracy of Fetal Echocardiography</vt:lpstr>
      <vt:lpstr>Prenatal Detection of Severe Structural Congenital Heart Defects</vt:lpstr>
      <vt:lpstr>ACC ACPC quality metrics fetal pilot (Nov 15-Dec 16th, 2020) 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Hom, Lisa</cp:lastModifiedBy>
  <cp:revision>267</cp:revision>
  <cp:lastPrinted>2018-10-04T14:56:16Z</cp:lastPrinted>
  <dcterms:created xsi:type="dcterms:W3CDTF">2013-09-09T17:55:02Z</dcterms:created>
  <dcterms:modified xsi:type="dcterms:W3CDTF">2021-03-09T14:23:05Z</dcterms:modified>
</cp:coreProperties>
</file>