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  <p:sldMasterId id="2147483712" r:id="rId4"/>
  </p:sldMasterIdLst>
  <p:notesMasterIdLst>
    <p:notesMasterId r:id="rId13"/>
  </p:notesMasterIdLst>
  <p:handoutMasterIdLst>
    <p:handoutMasterId r:id="rId14"/>
  </p:handoutMasterIdLst>
  <p:sldIdLst>
    <p:sldId id="380" r:id="rId5"/>
    <p:sldId id="429" r:id="rId6"/>
    <p:sldId id="434" r:id="rId7"/>
    <p:sldId id="435" r:id="rId8"/>
    <p:sldId id="436" r:id="rId9"/>
    <p:sldId id="437" r:id="rId10"/>
    <p:sldId id="438" r:id="rId11"/>
    <p:sldId id="439" r:id="rId12"/>
  </p:sldIdLst>
  <p:sldSz cx="12192000" cy="6858000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9624"/>
    <a:srgbClr val="A20000"/>
    <a:srgbClr val="654C0F"/>
    <a:srgbClr val="00386B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0929" autoAdjust="0"/>
  </p:normalViewPr>
  <p:slideViewPr>
    <p:cSldViewPr>
      <p:cViewPr varScale="1">
        <p:scale>
          <a:sx n="67" d="100"/>
          <a:sy n="67" d="100"/>
        </p:scale>
        <p:origin x="64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7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1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E4A2E-DE44-49C7-81A5-8B47897236B5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29676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1B928-C605-4C14-ACFA-650A8E1B0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15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A17B04E-0C8C-4B05-B003-E935F0640D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Franklin Gothic Book" panose="020B0503020102020204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BD3E-1DFD-4B22-87CB-381333558AD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2DA8000-01EF-49F0-9E44-BCC46D7E7C19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14288D6-C21B-4A17-86FB-6CBEB911CE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302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7D62921-8117-44E5-83B4-9E51E80A7F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6421" y="4416426"/>
            <a:ext cx="5485158" cy="41830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B296E0-93BB-48FF-A873-BE058C17552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2972421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Franklin Gothic Book" panose="020B0503020102020204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146DF-63E5-46BD-99D9-D147551221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027" y="8829675"/>
            <a:ext cx="2972421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D3653F6-05AD-4250-BBF0-9ABBB2BB83C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34DE0079-A2DD-4E42-B282-F52694CEB0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302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0ED8093A-81B9-4376-AE68-08EBC1D2D58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30162AF-A26B-4AA2-982A-8214C0BDFE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27439661-B81C-42C4-B867-006473DF3338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B8BE5-74DB-45A1-95A4-2AD1D4983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31CEA-5559-4C92-BB51-25C0581C307C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97FAF-7E4F-4201-8CA4-017E87D67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0128D-7D09-4A78-862A-DE3D62BA9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FD94E-5AFC-402C-8AD0-9F8F953E201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16260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7696200" y="2667000"/>
            <a:ext cx="6248400" cy="1524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924560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1A0B9-CB00-43F7-BD89-8DEB320107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29117" y="480484"/>
            <a:ext cx="838200" cy="4868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6FB27-F72F-4A63-A23F-2F8A818AAC98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D4B35-6624-4D04-A4D2-F5A0F7B4E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899583" y="2347384"/>
            <a:ext cx="2895600" cy="4868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51CE2-95A4-477B-A2D1-233F50B45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11294533" y="5901267"/>
            <a:ext cx="838200" cy="46566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B093C-3962-4EDF-983A-B4BB68EFDF6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52850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56800" y="274638"/>
            <a:ext cx="1625600" cy="6278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304800"/>
            <a:ext cx="8839200" cy="62484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2FF73-95FB-40C7-B25E-82EE04BBEF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29117" y="480484"/>
            <a:ext cx="838200" cy="4868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3E1C6-DCA2-44BD-818E-F25435136189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10DFF-F703-4A1F-AE8A-62AA2450F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899583" y="2347384"/>
            <a:ext cx="2895600" cy="4868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86974-2AAF-4922-BC56-2A6E127AA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11294533" y="5901267"/>
            <a:ext cx="838200" cy="46566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E2EBE-A014-46BF-BB77-9E1F0986CE1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20542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1486"/>
            <a:ext cx="10363200" cy="146896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B5475-F4FD-4389-B92F-FCDBB06C1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583B9-92DC-4000-91A0-7640049F8AFC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C0976-6108-4F20-9746-4A1FE87CC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51B80-C7B9-4123-B202-D53675CDE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E213F-4424-4232-AE65-E724FC4C863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6875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59D53-E865-42A0-A5BD-838BCB9A3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6F148-CCC9-435E-9689-CDDFE584A8A3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90408-9B0D-49DC-8165-F87C2CD29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0417B-1451-4DAE-A7B0-449BB181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B0412-B96A-4F49-944D-D2448628B6A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21911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31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185"/>
            <a:ext cx="10363200" cy="150071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21E65B-94BA-41D3-9E24-55515FCCB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81FA7-75D8-4A00-9C82-718F43D756C2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0F50-9D03-436F-87EC-EAED92511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7CCA5-132B-4A61-AF5B-8BAF5461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3CE1A-AD12-4D57-ADF8-56C197EC471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26758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2E6B9BF-B1A0-4BC3-B5A7-B7DC0471F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DB4EB-4304-4221-84E9-F0C1B5653A8E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36A22DD-A6FF-4DB0-9BBD-1D28FFBB0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3D9BA6F-A9BC-452E-A38A-268EA8E18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F688A-E4A3-4369-8DAD-0DF857F2872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28812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4585"/>
            <a:ext cx="5386917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5934"/>
            <a:ext cx="5386917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4585"/>
            <a:ext cx="5389033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5934"/>
            <a:ext cx="5389033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2CAC6FB-FB29-4741-AA4B-5839DA045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BCB0C-16DB-4243-B365-3E0E335B6D03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AB7C515-F611-4E98-9AF0-60846D97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BECB837-C390-4C4E-A91A-EE8AF82B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E1E29-549D-41BD-93F3-0705397DFDD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078096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BD45C22-2C86-4316-B517-6742872A1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73772-A401-4201-A069-CD905BB2C4E2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051C78F-E4C4-438C-8C7C-7938BA5BD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9139658-0ADD-4075-974D-BC013FFC5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58EF0-1BC1-49A7-B126-C1A544EA904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54828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A7D3269-23DE-4649-BD15-DB13DF51D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BD2C6-4293-4A15-B0A3-8AC92E1FB6CB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3439E95-EB0A-4D9B-886A-EC851E7EE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5937826-DDE7-4CD8-BC72-18B3D819C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9180F-5CB9-48CD-A448-1EE9BE6AB5F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288876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2"/>
            <a:ext cx="4011084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1"/>
            <a:ext cx="4011084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1CE41B7-FA89-422B-BB8E-4E52B8007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AC3A0-46C0-461B-B713-51EB991A60B9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FFB7142-8DE2-4056-A5ED-450A08F8F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BE40E7B-8DE3-489E-BB2C-69FD48D06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71B03-53D2-4057-B722-8E04F3DEE82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31041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C5796-1B6E-4D42-9ABC-995876FEE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D01C8-7980-4880-A610-E43AACF4A341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5F267-3675-41A5-AC69-D645F0819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C821C1-A8E5-4752-BACE-B52B161EB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8EE20-22BE-4534-9868-4B2542050A2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377531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3833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868"/>
            <a:ext cx="73152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F01914C-F28F-4DC6-82B7-CC3441DE3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5C464-84C3-4AD7-8A42-5D7A155CA0A7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7AFE364-5B0F-4DC3-B99B-065D85933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B3469D8-61C1-4BD0-AE8A-02978EB50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1F676-110B-436A-A9B5-65B5E577209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385935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66353-644F-4262-9B3F-D2A4BE5C0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CD73A-C2CD-4571-9B86-ED1478BF37E3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4A289-301A-45E9-ABFC-8CBA9FC04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1C3AD-66CC-4B14-ACAF-7AC8933C0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AB300-C824-473E-8A0E-8EA301657AE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839482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5168"/>
            <a:ext cx="2743200" cy="5850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5168"/>
            <a:ext cx="8026400" cy="58504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4AF06-A038-4904-9147-A2C420F4F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F5432-9FAF-4B33-B10C-4FA4E400772E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317B3-D3AB-4141-9FC5-6C46E769C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68F5B-D1FC-45A8-AC21-66F26A9E5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4A895-B1CD-4E52-A44B-14252923290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08298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90B56-7470-44B3-A516-CDBEFF70A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71E7F-2062-4FA5-BDFD-DF58E1C487AA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C1923-5C4D-46FB-A3B2-EBD1A5F74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0F15D-B651-4C09-B367-33F932EE9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700CD-A2C8-4202-AA29-4DE51229BC6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50171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6B6812D-1662-4186-AA4B-F824BC1B4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B4104-6BC0-4C40-8C5F-5BE55941497F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BFFA1BE-2FC4-4721-A021-E3F97B720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1792ADC-593A-4AE9-A226-133141755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2906C-1E0A-40CB-BE9C-8B1877E712E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85960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EAE643C-F6AC-4FC3-8E94-02C74CCA7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A1537-CCDC-40D0-99E8-2062FB40E86D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38AAB13-EBCF-429F-9511-6F07669D0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65BB367-683F-4460-964D-16F55B995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DB46F-9A39-4A57-98EB-E5AF3F3D3C2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04447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7A698F5-AD02-49AD-9DEE-5D0456256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9AB08-7D24-4A0B-802F-E1D9D9BE4EA8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4552D73-B190-4E02-BCA3-1720D5D26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0070166-BC54-4AEA-BECB-0935E956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D4E40-9763-43FA-8E76-F65B2B68C50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6188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4463927-0D49-4EA5-9BD5-F74F761B7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52EAB-B285-4540-8AE2-22E5E0692D8D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D1C0261-A992-4851-A8B5-FBF55129A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EDC3F01-201A-4E17-8684-446887D3F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CCD30-1D0C-46BA-BBB9-FB4A85C12B2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85120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6" y="273050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6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FABE6DF-7C77-4C94-A5C3-468A42FFC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BA9C3-8593-40D8-88D1-E4CE6F901A7F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669046C-17DC-4AB9-B829-7C51B3394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59F4CD2-09D0-477C-9DDD-70768B32D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0C598-624F-4355-98F0-6E61CC4AC59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86541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2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0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DA0141F-9E73-48FD-8DA8-59A2FD373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EBD69-AA3D-4550-BE64-F98AA83F9743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AB9763A-2901-4A2A-947B-138FBE91D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5FB9FE4-F4A6-435B-889A-93B0BA741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2D82A-A7C4-4C9F-B742-BE3FEE55093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85575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EDCA611-5AE9-4E57-9A00-77D1B0B439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2AED6DA-71FC-452C-9FED-9A96A721C94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D8223-F3E3-444D-A96A-CE8E271938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24601"/>
            <a:ext cx="1219200" cy="39846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90A2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A378334-6288-4FF7-9EE1-BE3C8103658B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0950F-5D4D-46A2-98D4-F6102968F2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28800" y="6324601"/>
            <a:ext cx="3860800" cy="398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18347-3E24-49A9-BD63-F332FA0148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71200" y="152400"/>
            <a:ext cx="1117600" cy="349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90A2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33DC841-FDF0-420B-9889-F088E0B8DB8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92" r:id="rId1"/>
    <p:sldLayoutId id="2147487293" r:id="rId2"/>
    <p:sldLayoutId id="2147487294" r:id="rId3"/>
    <p:sldLayoutId id="2147487295" r:id="rId4"/>
    <p:sldLayoutId id="2147487296" r:id="rId5"/>
    <p:sldLayoutId id="2147487297" r:id="rId6"/>
    <p:sldLayoutId id="2147487298" r:id="rId7"/>
    <p:sldLayoutId id="2147487299" r:id="rId8"/>
    <p:sldLayoutId id="2147487300" r:id="rId9"/>
    <p:sldLayoutId id="2147487312" r:id="rId10"/>
    <p:sldLayoutId id="214748731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EF375667-F11A-4CA3-B559-5EA4BEA01FD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22E04A9A-CD49-430D-9187-7DC1E0D1D11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17506-C3B0-4EC8-8EC4-EB3D711353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7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76BBC06-8BF7-4AC7-B077-71846372860B}" type="datetimeFigureOut">
              <a:rPr lang="en-US" altLang="en-US"/>
              <a:pPr>
                <a:defRPr/>
              </a:pPr>
              <a:t>3/8/2021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53529-3D7D-40F7-B344-E6D425E91C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Franklin Gothic Book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57912-2EBF-4B0D-BBA1-E30D950D04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7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33E3E92-4871-400D-9602-8EBEA03A6E6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01" r:id="rId1"/>
    <p:sldLayoutId id="2147487302" r:id="rId2"/>
    <p:sldLayoutId id="2147487303" r:id="rId3"/>
    <p:sldLayoutId id="2147487304" r:id="rId4"/>
    <p:sldLayoutId id="2147487305" r:id="rId5"/>
    <p:sldLayoutId id="2147487306" r:id="rId6"/>
    <p:sldLayoutId id="2147487307" r:id="rId7"/>
    <p:sldLayoutId id="2147487308" r:id="rId8"/>
    <p:sldLayoutId id="2147487309" r:id="rId9"/>
    <p:sldLayoutId id="2147487310" r:id="rId10"/>
    <p:sldLayoutId id="214748731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75889-FF5C-44DA-8549-97B6EA408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685800"/>
            <a:ext cx="11201400" cy="2971800"/>
          </a:xfrm>
        </p:spPr>
        <p:txBody>
          <a:bodyPr/>
          <a:lstStyle/>
          <a:p>
            <a:r>
              <a:rPr lang="en-US" b="1" dirty="0">
                <a:cs typeface="ＭＳ Ｐゴシック" charset="0"/>
              </a:rPr>
              <a:t>American College of Cardiology </a:t>
            </a:r>
            <a:br>
              <a:rPr lang="en-US" b="1" dirty="0">
                <a:cs typeface="ＭＳ Ｐゴシック" charset="0"/>
              </a:rPr>
            </a:br>
            <a:r>
              <a:rPr lang="en-US" sz="3600" b="1" dirty="0">
                <a:cs typeface="ＭＳ Ｐゴシック" charset="0"/>
              </a:rPr>
              <a:t>Metric 033: Comprehensive Fetal Echocardiographic Examination</a:t>
            </a:r>
            <a:br>
              <a:rPr lang="en-US" dirty="0"/>
            </a:br>
            <a:r>
              <a:rPr lang="en-US" dirty="0"/>
              <a:t> </a:t>
            </a:r>
            <a:endParaRPr lang="en-US" sz="1400" b="1" dirty="0">
              <a:cs typeface="ＭＳ Ｐゴシック" charset="0"/>
            </a:endParaRPr>
          </a:p>
        </p:txBody>
      </p:sp>
      <p:sp>
        <p:nvSpPr>
          <p:cNvPr id="6147" name="Subtitle 2">
            <a:extLst>
              <a:ext uri="{FF2B5EF4-FFF2-40B4-BE49-F238E27FC236}">
                <a16:creationId xmlns:a16="http://schemas.microsoft.com/office/drawing/2014/main" id="{B9BD7BA4-C3A2-40D5-80C3-A7457C5151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9700" y="3276600"/>
            <a:ext cx="9448800" cy="2057400"/>
          </a:xfrm>
        </p:spPr>
        <p:txBody>
          <a:bodyPr/>
          <a:lstStyle/>
          <a:p>
            <a:r>
              <a:rPr lang="en-US" altLang="en-US" sz="2400" b="1" dirty="0">
                <a:solidFill>
                  <a:schemeClr val="tx2"/>
                </a:solidFill>
              </a:rPr>
              <a:t>Luciana Young, MD, FACC, FASE</a:t>
            </a:r>
          </a:p>
          <a:p>
            <a:r>
              <a:rPr lang="en-US" altLang="en-US" sz="2400" dirty="0">
                <a:solidFill>
                  <a:schemeClr val="tx2"/>
                </a:solidFill>
              </a:rPr>
              <a:t>Professor of Pediatrics, University of Washington</a:t>
            </a:r>
          </a:p>
          <a:p>
            <a:r>
              <a:rPr lang="en-US" altLang="en-US" sz="2400" dirty="0">
                <a:solidFill>
                  <a:schemeClr val="tx2"/>
                </a:solidFill>
              </a:rPr>
              <a:t>Director of Echocardiography, Seattle Children’s Hospital</a:t>
            </a:r>
          </a:p>
          <a:p>
            <a:endParaRPr lang="en-US" altLang="en-US" sz="2400" dirty="0">
              <a:solidFill>
                <a:schemeClr val="tx2"/>
              </a:solidFill>
            </a:endParaRPr>
          </a:p>
          <a:p>
            <a:r>
              <a:rPr lang="en-US" altLang="en-US" sz="2400" dirty="0">
                <a:solidFill>
                  <a:schemeClr val="tx2"/>
                </a:solidFill>
              </a:rPr>
              <a:t>ACPC </a:t>
            </a:r>
            <a:r>
              <a:rPr lang="en-US" altLang="en-US" sz="2400" dirty="0" err="1">
                <a:solidFill>
                  <a:schemeClr val="tx2"/>
                </a:solidFill>
              </a:rPr>
              <a:t>QNet</a:t>
            </a:r>
            <a:r>
              <a:rPr lang="en-US" altLang="en-US" sz="2400" dirty="0">
                <a:solidFill>
                  <a:schemeClr val="tx2"/>
                </a:solidFill>
              </a:rPr>
              <a:t> Learning Session</a:t>
            </a:r>
          </a:p>
          <a:p>
            <a:r>
              <a:rPr lang="en-US" altLang="en-US" sz="2400" dirty="0">
                <a:solidFill>
                  <a:schemeClr val="tx2"/>
                </a:solidFill>
              </a:rPr>
              <a:t>March 9, 2021</a:t>
            </a:r>
          </a:p>
          <a:p>
            <a:endParaRPr lang="en-US" altLang="en-US" sz="2400" dirty="0">
              <a:solidFill>
                <a:schemeClr val="tx2"/>
              </a:solidFill>
            </a:endParaRPr>
          </a:p>
          <a:p>
            <a:endParaRPr lang="en-US" altLang="en-US" sz="2400" dirty="0">
              <a:solidFill>
                <a:schemeClr val="tx2"/>
              </a:solidFill>
            </a:endParaRPr>
          </a:p>
          <a:p>
            <a:endParaRPr lang="en-US" altLang="en-US" sz="2400" dirty="0">
              <a:solidFill>
                <a:schemeClr val="tx2"/>
              </a:solidFill>
            </a:endParaRPr>
          </a:p>
          <a:p>
            <a:endParaRPr lang="en-US" altLang="en-US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7873" y="381000"/>
            <a:ext cx="11658600" cy="1143000"/>
          </a:xfrm>
        </p:spPr>
        <p:txBody>
          <a:bodyPr>
            <a:noAutofit/>
          </a:bodyPr>
          <a:lstStyle/>
          <a:p>
            <a:r>
              <a:rPr lang="en-US" sz="3600" b="1" dirty="0"/>
              <a:t>Metric 033:  Comprehensive Fetal Echocardiographic Examination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11499273" cy="4800953"/>
          </a:xfrm>
        </p:spPr>
        <p:txBody>
          <a:bodyPr>
            <a:normAutofit/>
          </a:bodyPr>
          <a:lstStyle/>
          <a:p>
            <a:r>
              <a:rPr lang="en-US" dirty="0"/>
              <a:t>Coauthors:</a:t>
            </a:r>
          </a:p>
          <a:p>
            <a:pPr marL="457200" lvl="1" indent="0">
              <a:buNone/>
            </a:pPr>
            <a:r>
              <a:rPr lang="en-US" sz="2400" dirty="0"/>
              <a:t>Theresa Tacy, MD – Lucille Packard Children’s Hospital, Stanford, CA</a:t>
            </a:r>
          </a:p>
          <a:p>
            <a:pPr marL="457200" lvl="1" indent="0">
              <a:buNone/>
            </a:pPr>
            <a:r>
              <a:rPr lang="en-US" sz="2400" dirty="0"/>
              <a:t>Angira Patel, MD – Ann &amp; Robert H. Lurie Children’s Hospital of Chicago, Chicago, IL</a:t>
            </a:r>
          </a:p>
          <a:p>
            <a:pPr marL="457200" lvl="1" indent="0">
              <a:buNone/>
            </a:pPr>
            <a:r>
              <a:rPr lang="en-US" sz="2400" dirty="0"/>
              <a:t>Craig Fleishman, MD – Arnold Palmer hospital for Children, Orlando, FLA</a:t>
            </a:r>
          </a:p>
          <a:p>
            <a:pPr marL="457200" lvl="1" indent="0">
              <a:buNone/>
            </a:pPr>
            <a:r>
              <a:rPr lang="en-US" sz="2400" dirty="0"/>
              <a:t>Leo Lopez, MD – Lucille Packard </a:t>
            </a:r>
            <a:r>
              <a:rPr lang="en-US" sz="2400" dirty="0" err="1"/>
              <a:t>Childrens</a:t>
            </a:r>
            <a:r>
              <a:rPr lang="en-US" sz="2400" dirty="0"/>
              <a:t>’ Hospital, Stanford, CA </a:t>
            </a:r>
          </a:p>
          <a:p>
            <a:pPr marL="457200" lvl="1" indent="0">
              <a:buNone/>
            </a:pPr>
            <a:r>
              <a:rPr lang="en-US" sz="2400" dirty="0"/>
              <a:t>Alicia Chaves, MD – University of Maryland,  Baltimore, MD </a:t>
            </a:r>
          </a:p>
          <a:p>
            <a:pPr marL="457200" lvl="1" indent="0">
              <a:buNone/>
            </a:pPr>
            <a:r>
              <a:rPr lang="en-US" sz="2400" dirty="0"/>
              <a:t>Mary Donofrio, MD – Children’s National Medical Center, Washington, DC</a:t>
            </a:r>
          </a:p>
          <a:p>
            <a:pPr marL="457200" lvl="1" indent="0">
              <a:buNone/>
            </a:pPr>
            <a:r>
              <a:rPr lang="en-US" sz="2400" dirty="0"/>
              <a:t>Anita Moon-Grady, MD – UCSF Benioff Children’s Hospital, San Francisco, CA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31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74638"/>
            <a:ext cx="11658600" cy="1143000"/>
          </a:xfrm>
        </p:spPr>
        <p:txBody>
          <a:bodyPr>
            <a:noAutofit/>
          </a:bodyPr>
          <a:lstStyle/>
          <a:p>
            <a:r>
              <a:rPr lang="en-US" sz="3600" b="1" dirty="0"/>
              <a:t>Metric 033:  Comprehensive Fetal Echocardiographic Examination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11499273" cy="4800953"/>
          </a:xfrm>
        </p:spPr>
        <p:txBody>
          <a:bodyPr>
            <a:normAutofit/>
          </a:bodyPr>
          <a:lstStyle/>
          <a:p>
            <a:r>
              <a:rPr lang="en-US" dirty="0"/>
              <a:t>Purpose:</a:t>
            </a:r>
          </a:p>
          <a:p>
            <a:pPr lvl="1"/>
            <a:r>
              <a:rPr lang="en-US" sz="2400" dirty="0"/>
              <a:t>To assess completeness of initial fetal echocardiograms with hearts interpreted to be structurally normal</a:t>
            </a:r>
          </a:p>
          <a:p>
            <a:pPr lvl="1"/>
            <a:r>
              <a:rPr lang="en-US" sz="2400" dirty="0"/>
              <a:t>Provide a simple baseline strategy for evaluating compliance with standard fetal cardiac imaging techniques </a:t>
            </a:r>
          </a:p>
          <a:p>
            <a:pPr lvl="1"/>
            <a:r>
              <a:rPr lang="en-US" sz="2400" dirty="0"/>
              <a:t>Identify areas for sonographer, physician and/or laboratory improvement in fetal scanning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290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74638"/>
            <a:ext cx="11658600" cy="1143000"/>
          </a:xfrm>
        </p:spPr>
        <p:txBody>
          <a:bodyPr>
            <a:noAutofit/>
          </a:bodyPr>
          <a:lstStyle/>
          <a:p>
            <a:r>
              <a:rPr lang="en-US" sz="3600" b="1" dirty="0"/>
              <a:t>Metric 033:  Comprehensive Fetal Echocardiographic Examination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1938" y="1417638"/>
            <a:ext cx="11499273" cy="4800953"/>
          </a:xfrm>
        </p:spPr>
        <p:txBody>
          <a:bodyPr>
            <a:normAutofit/>
          </a:bodyPr>
          <a:lstStyle/>
          <a:p>
            <a:r>
              <a:rPr lang="en-US" dirty="0"/>
              <a:t>Design:</a:t>
            </a:r>
          </a:p>
          <a:p>
            <a:pPr lvl="1"/>
            <a:r>
              <a:rPr lang="en-US" sz="2400" dirty="0"/>
              <a:t>Prospective worksheet with retrospective review of stored fetal echo images</a:t>
            </a:r>
          </a:p>
          <a:p>
            <a:pPr lvl="1"/>
            <a:r>
              <a:rPr lang="en-US" sz="2400" dirty="0"/>
              <a:t>The Comprehensive Fetal Echo Assessment worksheet includes a total of </a:t>
            </a:r>
            <a:r>
              <a:rPr lang="en-US" sz="2400" b="1" dirty="0"/>
              <a:t>34 elements </a:t>
            </a:r>
            <a:r>
              <a:rPr lang="en-US" sz="2400" dirty="0"/>
              <a:t>for each exam reported.  Each element is graded as a “YES” only if all components are visualized</a:t>
            </a:r>
          </a:p>
          <a:p>
            <a:pPr lvl="1"/>
            <a:r>
              <a:rPr lang="en-US" sz="2400" dirty="0"/>
              <a:t>The </a:t>
            </a:r>
            <a:r>
              <a:rPr lang="en-US" sz="2400" b="1" i="1" dirty="0"/>
              <a:t>Average Completeness Score </a:t>
            </a:r>
            <a:r>
              <a:rPr lang="en-US" sz="2400" dirty="0"/>
              <a:t>will be assessed for initial fetal echocardiograms performed on fetuses with hearts interpreted to be structurally normal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000" b="1" dirty="0"/>
              <a:t>Numerator</a:t>
            </a:r>
            <a:r>
              <a:rPr lang="en-US" sz="2000" dirty="0"/>
              <a:t>:  Sum of the Comprehensive Fetal Echo Assessment worksheet scores for all fetal </a:t>
            </a:r>
            <a:r>
              <a:rPr lang="en-US" sz="2000" dirty="0" err="1"/>
              <a:t>echos</a:t>
            </a:r>
            <a:r>
              <a:rPr lang="en-US" sz="2000" dirty="0"/>
              <a:t> included in the denominator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000" b="1" dirty="0"/>
              <a:t>Denominator</a:t>
            </a:r>
            <a:r>
              <a:rPr lang="en-US" sz="2000" dirty="0"/>
              <a:t>:  Number of complete fetal </a:t>
            </a:r>
            <a:r>
              <a:rPr lang="en-US" sz="2000" dirty="0" err="1"/>
              <a:t>echos</a:t>
            </a:r>
            <a:r>
              <a:rPr lang="en-US" sz="2000" dirty="0"/>
              <a:t> assessed during the measurement time period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764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7873" y="381000"/>
            <a:ext cx="11658600" cy="1143000"/>
          </a:xfrm>
        </p:spPr>
        <p:txBody>
          <a:bodyPr>
            <a:noAutofit/>
          </a:bodyPr>
          <a:lstStyle/>
          <a:p>
            <a:r>
              <a:rPr lang="en-US" sz="3600" b="1" dirty="0"/>
              <a:t>Metric 033:  Comprehensive Fetal Echocardiographic Examination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11499273" cy="4800953"/>
          </a:xfrm>
        </p:spPr>
        <p:txBody>
          <a:bodyPr>
            <a:normAutofit/>
          </a:bodyPr>
          <a:lstStyle/>
          <a:p>
            <a:r>
              <a:rPr lang="en-US" b="1" dirty="0"/>
              <a:t>Exclusion</a:t>
            </a:r>
            <a:r>
              <a:rPr lang="en-US" dirty="0"/>
              <a:t> criteria:</a:t>
            </a:r>
          </a:p>
          <a:p>
            <a:pPr lvl="1"/>
            <a:r>
              <a:rPr lang="en-US" dirty="0"/>
              <a:t>Studies identified as incomplete or limited</a:t>
            </a:r>
          </a:p>
          <a:p>
            <a:pPr lvl="1"/>
            <a:r>
              <a:rPr lang="en-US" dirty="0"/>
              <a:t>Fetuses with abnormal cardiac anatomy, rhythm or function</a:t>
            </a:r>
          </a:p>
          <a:p>
            <a:pPr lvl="1"/>
            <a:r>
              <a:rPr lang="en-US" dirty="0"/>
              <a:t>Fetuses that have had a prior echocardiogram at the institution</a:t>
            </a:r>
          </a:p>
          <a:p>
            <a:pPr lvl="1"/>
            <a:r>
              <a:rPr lang="en-US" dirty="0"/>
              <a:t>Fetuses with poor acoustic windows or technically limited exams</a:t>
            </a:r>
          </a:p>
        </p:txBody>
      </p:sp>
    </p:spTree>
    <p:extLst>
      <p:ext uri="{BB962C8B-B14F-4D97-AF65-F5344CB8AC3E}">
        <p14:creationId xmlns:p14="http://schemas.microsoft.com/office/powerpoint/2010/main" val="1359258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29362"/>
            <a:ext cx="10972800" cy="1143000"/>
          </a:xfrm>
        </p:spPr>
        <p:txBody>
          <a:bodyPr/>
          <a:lstStyle/>
          <a:p>
            <a:r>
              <a:rPr lang="en-US" sz="2800" b="1" dirty="0"/>
              <a:t>Metric 033:  Comprehensive Fetal Echocardiographic Examination</a:t>
            </a:r>
            <a:endParaRPr lang="en-US" sz="2800" dirty="0"/>
          </a:p>
        </p:txBody>
      </p:sp>
      <p:pic>
        <p:nvPicPr>
          <p:cNvPr id="11" name="Picture 10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58A45141-A148-4624-AADF-1B56B018ED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400" y="2209800"/>
            <a:ext cx="2438400" cy="22098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657BCEB-E2C6-4992-B9DD-81E4EF447F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0" y="914400"/>
            <a:ext cx="4353302" cy="563880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F553E22-2D56-4D82-84BA-42DAE9DEF4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9304" y="914400"/>
            <a:ext cx="4355272" cy="563880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08566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74638"/>
            <a:ext cx="11658600" cy="1143000"/>
          </a:xfrm>
        </p:spPr>
        <p:txBody>
          <a:bodyPr>
            <a:noAutofit/>
          </a:bodyPr>
          <a:lstStyle/>
          <a:p>
            <a:r>
              <a:rPr lang="en-US" sz="3600" b="1" dirty="0"/>
              <a:t>Metric 033:  Comprehensive Fetal Echocardiographic Examination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11990" y="1524000"/>
            <a:ext cx="11499273" cy="4800953"/>
          </a:xfrm>
        </p:spPr>
        <p:txBody>
          <a:bodyPr>
            <a:normAutofit/>
          </a:bodyPr>
          <a:lstStyle/>
          <a:p>
            <a:r>
              <a:rPr lang="en-US" sz="2800" dirty="0"/>
              <a:t>Data collection:</a:t>
            </a:r>
          </a:p>
          <a:p>
            <a:pPr lvl="1"/>
            <a:r>
              <a:rPr lang="en-US" sz="2400" dirty="0"/>
              <a:t>The metric will be reported by each echocardiography laboratory performing transabdominal echocardiography on a quarterly basis</a:t>
            </a:r>
          </a:p>
          <a:p>
            <a:pPr lvl="1"/>
            <a:r>
              <a:rPr lang="en-US" sz="2400" dirty="0"/>
              <a:t>For each quarterly assessment, a minimum of 10 fetal </a:t>
            </a:r>
            <a:r>
              <a:rPr lang="en-US" sz="2400" dirty="0" err="1"/>
              <a:t>echos</a:t>
            </a:r>
            <a:r>
              <a:rPr lang="en-US" sz="2400" dirty="0"/>
              <a:t> will be reviewed </a:t>
            </a:r>
          </a:p>
          <a:p>
            <a:r>
              <a:rPr lang="en-US" sz="2800" dirty="0"/>
              <a:t>Suggested process: </a:t>
            </a:r>
          </a:p>
          <a:p>
            <a:pPr lvl="1"/>
            <a:r>
              <a:rPr lang="en-US" sz="2400" dirty="0"/>
              <a:t>Data will be assessed by the lab director or their designate and reviewed with the laboratory staff involved in performed and interpreting fetal </a:t>
            </a:r>
            <a:r>
              <a:rPr lang="en-US" sz="2400" dirty="0" err="1"/>
              <a:t>echos</a:t>
            </a:r>
            <a:r>
              <a:rPr lang="en-US" sz="2400" dirty="0"/>
              <a:t> at quarterly quality assurance meetings </a:t>
            </a:r>
          </a:p>
          <a:p>
            <a:r>
              <a:rPr lang="en-US" sz="2800" dirty="0"/>
              <a:t>Challenges to implementation: </a:t>
            </a:r>
          </a:p>
          <a:p>
            <a:pPr lvl="1"/>
            <a:r>
              <a:rPr lang="en-US" sz="2400" dirty="0"/>
              <a:t>Time required to identify, select and review fetal echocardiograms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227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74638"/>
            <a:ext cx="11658600" cy="1143000"/>
          </a:xfrm>
        </p:spPr>
        <p:txBody>
          <a:bodyPr>
            <a:noAutofit/>
          </a:bodyPr>
          <a:lstStyle/>
          <a:p>
            <a:r>
              <a:rPr lang="en-US" sz="3600" b="1" dirty="0"/>
              <a:t>Metric 033:  Comprehensive Fetal Echocardiographic Examination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11990" y="1524000"/>
            <a:ext cx="11499273" cy="4800953"/>
          </a:xfrm>
        </p:spPr>
        <p:txBody>
          <a:bodyPr>
            <a:normAutofit fontScale="25000" lnSpcReduction="20000"/>
          </a:bodyPr>
          <a:lstStyle/>
          <a:p>
            <a:r>
              <a:rPr lang="en-US" sz="11200" dirty="0"/>
              <a:t>References: </a:t>
            </a:r>
            <a:endParaRPr lang="en-US" sz="9600" dirty="0"/>
          </a:p>
          <a:p>
            <a:pPr marL="457200" lvl="1" indent="0">
              <a:buSzPct val="50000"/>
              <a:buNone/>
            </a:pPr>
            <a:r>
              <a:rPr lang="en-US" sz="6400" dirty="0"/>
              <a:t>Donofrio MT, Moon-Grady AJ, </a:t>
            </a:r>
            <a:r>
              <a:rPr lang="en-US" sz="6400" dirty="0" err="1"/>
              <a:t>Hornberger</a:t>
            </a:r>
            <a:r>
              <a:rPr lang="en-US" sz="6400" dirty="0"/>
              <a:t> LK, </a:t>
            </a:r>
            <a:r>
              <a:rPr lang="en-US" sz="6400" dirty="0" err="1"/>
              <a:t>Copel</a:t>
            </a:r>
            <a:r>
              <a:rPr lang="en-US" sz="6400" dirty="0"/>
              <a:t> JA, </a:t>
            </a:r>
            <a:r>
              <a:rPr lang="en-US" sz="6400" dirty="0" err="1"/>
              <a:t>Sklansky</a:t>
            </a:r>
            <a:r>
              <a:rPr lang="en-US" sz="6400" dirty="0"/>
              <a:t> MS, </a:t>
            </a:r>
            <a:r>
              <a:rPr lang="en-US" sz="6400" dirty="0" err="1"/>
              <a:t>Abuhamad</a:t>
            </a:r>
            <a:r>
              <a:rPr lang="en-US" sz="6400" dirty="0"/>
              <a:t> A, et al.  Diagnosis and treatment of fetal cardiac disease:  a scientific statement from the American Heart Association.  </a:t>
            </a:r>
            <a:r>
              <a:rPr lang="en-US" sz="6400" i="1" dirty="0"/>
              <a:t>Circulation</a:t>
            </a:r>
            <a:r>
              <a:rPr lang="en-US" sz="6400" dirty="0"/>
              <a:t>.  2014; 129(21):2183-242.  </a:t>
            </a:r>
          </a:p>
          <a:p>
            <a:pPr marL="457200" lvl="1" indent="0">
              <a:buSzPct val="50000"/>
              <a:buNone/>
            </a:pPr>
            <a:endParaRPr lang="en-US" sz="6400" dirty="0"/>
          </a:p>
          <a:p>
            <a:pPr marL="457200" lvl="1" indent="0">
              <a:buSzPct val="50000"/>
              <a:buNone/>
            </a:pPr>
            <a:r>
              <a:rPr lang="en-US" sz="6400" dirty="0"/>
              <a:t>Fetal Echocardiography Task Force:  American Institute of Ultrasound in Medicine Clinical Standards Committee; American College of Obstetricians and Gynecologists: Society of Maternal-Fetal Medicine.  AIUM practice guidelines for performance of fetal echocardiography.  </a:t>
            </a:r>
            <a:r>
              <a:rPr lang="en-US" sz="6400" i="1" dirty="0"/>
              <a:t>J Ultrasound Med</a:t>
            </a:r>
            <a:r>
              <a:rPr lang="en-US" sz="6400" dirty="0"/>
              <a:t>.  2013; 32:1067-1082. </a:t>
            </a:r>
          </a:p>
          <a:p>
            <a:pPr marL="457200" lvl="1" indent="0">
              <a:buSzPct val="50000"/>
              <a:buNone/>
            </a:pPr>
            <a:endParaRPr lang="en-US" sz="6400" dirty="0"/>
          </a:p>
          <a:p>
            <a:pPr marL="457200" lvl="1" indent="0">
              <a:buSzPct val="50000"/>
              <a:buNone/>
            </a:pPr>
            <a:r>
              <a:rPr lang="en-US" sz="6400" dirty="0"/>
              <a:t>Lee W, Allen L, </a:t>
            </a:r>
            <a:r>
              <a:rPr lang="en-US" sz="6400" dirty="0" err="1"/>
              <a:t>Carvalho</a:t>
            </a:r>
            <a:r>
              <a:rPr lang="en-US" sz="6400" dirty="0"/>
              <a:t> JS, </a:t>
            </a:r>
            <a:r>
              <a:rPr lang="en-US" sz="6400" dirty="0" err="1"/>
              <a:t>Chaoui</a:t>
            </a:r>
            <a:r>
              <a:rPr lang="en-US" sz="6400" dirty="0"/>
              <a:t> R, Cope J, Devore G, </a:t>
            </a:r>
            <a:r>
              <a:rPr lang="en-US" sz="6400" dirty="0" err="1"/>
              <a:t>Hecher</a:t>
            </a:r>
            <a:r>
              <a:rPr lang="en-US" sz="6400" dirty="0"/>
              <a:t> K, Munoz H, Nelson T, </a:t>
            </a:r>
            <a:r>
              <a:rPr lang="en-US" sz="6400" dirty="0" err="1"/>
              <a:t>Paladini</a:t>
            </a:r>
            <a:r>
              <a:rPr lang="en-US" sz="6400" dirty="0"/>
              <a:t> D, </a:t>
            </a:r>
            <a:r>
              <a:rPr lang="en-US" sz="6400" dirty="0" err="1"/>
              <a:t>Yagel</a:t>
            </a:r>
            <a:r>
              <a:rPr lang="en-US" sz="6400" dirty="0"/>
              <a:t> S; ISUOG Fetal Echocardiography Task Force.  ISUOG consensus statement: what constitutes a fetal echocardiogram?  </a:t>
            </a:r>
            <a:r>
              <a:rPr lang="en-US" sz="6400" i="1" dirty="0"/>
              <a:t>Ultrasound </a:t>
            </a:r>
            <a:r>
              <a:rPr lang="en-US" sz="6400" i="1" dirty="0" err="1"/>
              <a:t>Obstet</a:t>
            </a:r>
            <a:r>
              <a:rPr lang="en-US" sz="6400" i="1" dirty="0"/>
              <a:t> Gynecol</a:t>
            </a:r>
            <a:r>
              <a:rPr lang="en-US" sz="6400" dirty="0"/>
              <a:t>.  2008; 32:239-242. </a:t>
            </a:r>
          </a:p>
          <a:p>
            <a:pPr marL="457200" lvl="1" indent="0">
              <a:buSzPct val="50000"/>
              <a:buNone/>
            </a:pPr>
            <a:endParaRPr lang="en-US" sz="6400" dirty="0"/>
          </a:p>
          <a:p>
            <a:pPr marL="457200" lvl="1" indent="0">
              <a:buSzPct val="50000"/>
              <a:buNone/>
            </a:pPr>
            <a:r>
              <a:rPr lang="en-US" sz="6400" dirty="0" err="1"/>
              <a:t>Rychik</a:t>
            </a:r>
            <a:r>
              <a:rPr lang="en-US" sz="6400" dirty="0"/>
              <a:t> J, Ayres N, Cuneo B, </a:t>
            </a:r>
            <a:r>
              <a:rPr lang="en-US" sz="6400" dirty="0" err="1"/>
              <a:t>Gotteiner</a:t>
            </a:r>
            <a:r>
              <a:rPr lang="en-US" sz="6400" dirty="0"/>
              <a:t> N, </a:t>
            </a:r>
            <a:r>
              <a:rPr lang="en-US" sz="6400" dirty="0" err="1"/>
              <a:t>Hornberger</a:t>
            </a:r>
            <a:r>
              <a:rPr lang="en-US" sz="6400" dirty="0"/>
              <a:t> L, </a:t>
            </a:r>
            <a:r>
              <a:rPr lang="en-US" sz="6400" dirty="0" err="1"/>
              <a:t>Spevak</a:t>
            </a:r>
            <a:r>
              <a:rPr lang="en-US" sz="6400" dirty="0"/>
              <a:t> PJ, Van Der Veld M.  American Society of Echocardiography guidelines and standards for performance of the fetal echocardiogram.  </a:t>
            </a:r>
            <a:r>
              <a:rPr lang="en-US" sz="6400" i="1" dirty="0"/>
              <a:t>J Am </a:t>
            </a:r>
            <a:r>
              <a:rPr lang="en-US" sz="6400" i="1" dirty="0" err="1"/>
              <a:t>Soc</a:t>
            </a:r>
            <a:r>
              <a:rPr lang="en-US" sz="6400" i="1" dirty="0"/>
              <a:t> </a:t>
            </a:r>
            <a:r>
              <a:rPr lang="en-US" sz="6400" i="1" dirty="0" err="1"/>
              <a:t>Echocardiogr</a:t>
            </a:r>
            <a:r>
              <a:rPr lang="en-US" sz="6400" dirty="0"/>
              <a:t>. 2004; 17:803-810. </a:t>
            </a:r>
          </a:p>
          <a:p>
            <a:pPr marL="457200" lvl="1" indent="0">
              <a:buSzPct val="50000"/>
              <a:buNone/>
            </a:pPr>
            <a:endParaRPr lang="en-US" sz="6400" dirty="0"/>
          </a:p>
          <a:p>
            <a:pPr marL="457200" lvl="1" indent="0">
              <a:buSzPct val="50000"/>
              <a:buNone/>
            </a:pPr>
            <a:r>
              <a:rPr lang="en-US" sz="6400" dirty="0"/>
              <a:t>Allan L, </a:t>
            </a:r>
            <a:r>
              <a:rPr lang="en-US" sz="6400" dirty="0" err="1"/>
              <a:t>Dangel</a:t>
            </a:r>
            <a:r>
              <a:rPr lang="en-US" sz="6400" dirty="0"/>
              <a:t> J, </a:t>
            </a:r>
            <a:r>
              <a:rPr lang="en-US" sz="6400" dirty="0" err="1"/>
              <a:t>Fesslova</a:t>
            </a:r>
            <a:r>
              <a:rPr lang="en-US" sz="6400" dirty="0"/>
              <a:t> V, Marek J, </a:t>
            </a:r>
            <a:r>
              <a:rPr lang="en-US" sz="6400" dirty="0" err="1"/>
              <a:t>Mellander</a:t>
            </a:r>
            <a:r>
              <a:rPr lang="en-US" sz="6400" dirty="0"/>
              <a:t> M, </a:t>
            </a:r>
            <a:r>
              <a:rPr lang="en-US" sz="6400" dirty="0" err="1"/>
              <a:t>Oberhansli</a:t>
            </a:r>
            <a:r>
              <a:rPr lang="en-US" sz="6400" dirty="0"/>
              <a:t> I, </a:t>
            </a:r>
            <a:r>
              <a:rPr lang="en-US" sz="6400" dirty="0" err="1"/>
              <a:t>Oberhoffer</a:t>
            </a:r>
            <a:r>
              <a:rPr lang="en-US" sz="6400" dirty="0"/>
              <a:t> R., </a:t>
            </a:r>
            <a:r>
              <a:rPr lang="en-US" sz="6400" dirty="0" err="1"/>
              <a:t>Sharland</a:t>
            </a:r>
            <a:r>
              <a:rPr lang="en-US" sz="6400" dirty="0"/>
              <a:t> G, Simpson J, </a:t>
            </a:r>
            <a:r>
              <a:rPr lang="en-US" sz="6400" dirty="0" err="1"/>
              <a:t>Sonesson</a:t>
            </a:r>
            <a:r>
              <a:rPr lang="en-US" sz="6400" dirty="0"/>
              <a:t> SE;  Fetal Cardiology Working Group:  Association for European </a:t>
            </a:r>
            <a:r>
              <a:rPr lang="en-US" sz="6400" dirty="0" err="1"/>
              <a:t>Paediatric</a:t>
            </a:r>
            <a:r>
              <a:rPr lang="en-US" sz="6400" dirty="0"/>
              <a:t> Cardiology.  Recommendations for the practice of fetal cardiology in Europe.  </a:t>
            </a:r>
            <a:r>
              <a:rPr lang="en-US" sz="6400" i="1" dirty="0" err="1"/>
              <a:t>Cardiol</a:t>
            </a:r>
            <a:r>
              <a:rPr lang="en-US" sz="6400" i="1" dirty="0"/>
              <a:t> Young</a:t>
            </a:r>
            <a:r>
              <a:rPr lang="en-US" sz="6400" dirty="0"/>
              <a:t>.  2004; 14:109-114.  </a:t>
            </a:r>
          </a:p>
          <a:p>
            <a:pPr lvl="1">
              <a:buSzPct val="50000"/>
              <a:buFont typeface="Courier New" panose="02070309020205020404" pitchFamily="49" charset="0"/>
              <a:buChar char="o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15040"/>
      </p:ext>
    </p:extLst>
  </p:cSld>
  <p:clrMapOvr>
    <a:masterClrMapping/>
  </p:clrMapOvr>
</p:sld>
</file>

<file path=ppt/theme/theme1.xml><?xml version="1.0" encoding="utf-8"?>
<a:theme xmlns:a="http://schemas.openxmlformats.org/drawingml/2006/main" name="ACC 16:9 Master">
  <a:themeElements>
    <a:clrScheme name="ACC">
      <a:dk1>
        <a:srgbClr val="00386B"/>
      </a:dk1>
      <a:lt1>
        <a:sysClr val="window" lastClr="FFFFFF"/>
      </a:lt1>
      <a:dk2>
        <a:srgbClr val="00386B"/>
      </a:dk2>
      <a:lt2>
        <a:srgbClr val="EEECE1"/>
      </a:lt2>
      <a:accent1>
        <a:srgbClr val="C6D9F0"/>
      </a:accent1>
      <a:accent2>
        <a:srgbClr val="8DB3E2"/>
      </a:accent2>
      <a:accent3>
        <a:srgbClr val="548DD4"/>
      </a:accent3>
      <a:accent4>
        <a:srgbClr val="17365D"/>
      </a:accent4>
      <a:accent5>
        <a:srgbClr val="0F243E"/>
      </a:accent5>
      <a:accent6>
        <a:srgbClr val="7F7F7F"/>
      </a:accent6>
      <a:hlink>
        <a:srgbClr val="006ED2"/>
      </a:hlink>
      <a:folHlink>
        <a:srgbClr val="A5A5A5"/>
      </a:folHlink>
    </a:clrScheme>
    <a:fontScheme name="Custom 2">
      <a:majorFont>
        <a:latin typeface="Garamon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D6C121682E0047A3E62578C046E689" ma:contentTypeVersion="9" ma:contentTypeDescription="Create a new document." ma:contentTypeScope="" ma:versionID="a16db6dfc2c91e14611039b2294497dc">
  <xsd:schema xmlns:xsd="http://www.w3.org/2001/XMLSchema" xmlns:xs="http://www.w3.org/2001/XMLSchema" xmlns:p="http://schemas.microsoft.com/office/2006/metadata/properties" xmlns:ns3="5765298a-e26e-40d6-9566-fec13b4eb938" targetNamespace="http://schemas.microsoft.com/office/2006/metadata/properties" ma:root="true" ma:fieldsID="1dec4ec92659dcac648f5e3247be88b0" ns3:_="">
    <xsd:import namespace="5765298a-e26e-40d6-9566-fec13b4eb93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65298a-e26e-40d6-9566-fec13b4eb9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4C90E3-88A9-40B5-9E89-6BC3875B70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65298a-e26e-40d6-9566-fec13b4eb9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D8E6FCC-F7AF-4C2C-B233-20A3BDE1E8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19478</TotalTime>
  <Words>705</Words>
  <Application>Microsoft Office PowerPoint</Application>
  <PresentationFormat>Widescreen</PresentationFormat>
  <Paragraphs>57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Courier New</vt:lpstr>
      <vt:lpstr>Franklin Gothic Book</vt:lpstr>
      <vt:lpstr>Garamond</vt:lpstr>
      <vt:lpstr>Wingdings</vt:lpstr>
      <vt:lpstr>ACC 16:9 Master</vt:lpstr>
      <vt:lpstr>Blank Master</vt:lpstr>
      <vt:lpstr>American College of Cardiology  Metric 033: Comprehensive Fetal Echocardiographic Examination  </vt:lpstr>
      <vt:lpstr>Metric 033:  Comprehensive Fetal Echocardiographic Examination</vt:lpstr>
      <vt:lpstr>Metric 033:  Comprehensive Fetal Echocardiographic Examination</vt:lpstr>
      <vt:lpstr>Metric 033:  Comprehensive Fetal Echocardiographic Examination</vt:lpstr>
      <vt:lpstr>Metric 033:  Comprehensive Fetal Echocardiographic Examination</vt:lpstr>
      <vt:lpstr>Metric 033:  Comprehensive Fetal Echocardiographic Examination</vt:lpstr>
      <vt:lpstr>Metric 033:  Comprehensive Fetal Echocardiographic Examination</vt:lpstr>
      <vt:lpstr>Metric 033:  Comprehensive Fetal Echocardiographic Examination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 Insert Title Here ]</dc:title>
  <dc:creator>Autumn Niggles</dc:creator>
  <cp:lastModifiedBy>Carly Johnson</cp:lastModifiedBy>
  <cp:revision>637</cp:revision>
  <cp:lastPrinted>2021-03-03T22:18:48Z</cp:lastPrinted>
  <dcterms:created xsi:type="dcterms:W3CDTF">2013-05-15T19:14:34Z</dcterms:created>
  <dcterms:modified xsi:type="dcterms:W3CDTF">2021-03-09T02:28:27Z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0x0101009AD6C121682E0047A3E62578C046E689</vt:lpwstr>
  </property>
  <property fmtid="{D5CDD505-2E9C-101B-9397-08002B2CF9AE}" pid="3" name="MSIP_Label_046da4d3-ba20-4986-879c-49e262eff745_Enabled">
    <vt:lpwstr>true</vt:lpwstr>
  </property>
  <property fmtid="{D5CDD505-2E9C-101B-9397-08002B2CF9AE}" pid="4" name="MSIP_Label_046da4d3-ba20-4986-879c-49e262eff745_SetDate">
    <vt:lpwstr>2021-03-08T20:08:55Z</vt:lpwstr>
  </property>
  <property fmtid="{D5CDD505-2E9C-101B-9397-08002B2CF9AE}" pid="5" name="MSIP_Label_046da4d3-ba20-4986-879c-49e262eff745_Method">
    <vt:lpwstr>Standard</vt:lpwstr>
  </property>
  <property fmtid="{D5CDD505-2E9C-101B-9397-08002B2CF9AE}" pid="6" name="MSIP_Label_046da4d3-ba20-4986-879c-49e262eff745_Name">
    <vt:lpwstr>Internal</vt:lpwstr>
  </property>
  <property fmtid="{D5CDD505-2E9C-101B-9397-08002B2CF9AE}" pid="7" name="MSIP_Label_046da4d3-ba20-4986-879c-49e262eff745_SiteId">
    <vt:lpwstr>9f693e63-5e9e-4ced-98a4-8ab28f9d0c2d</vt:lpwstr>
  </property>
  <property fmtid="{D5CDD505-2E9C-101B-9397-08002B2CF9AE}" pid="8" name="MSIP_Label_046da4d3-ba20-4986-879c-49e262eff745_ActionId">
    <vt:lpwstr>3dec530a-9fc1-441e-93e5-a149bce4b5d9</vt:lpwstr>
  </property>
  <property fmtid="{D5CDD505-2E9C-101B-9397-08002B2CF9AE}" pid="9" name="MSIP_Label_046da4d3-ba20-4986-879c-49e262eff745_ContentBits">
    <vt:lpwstr>0</vt:lpwstr>
  </property>
</Properties>
</file>