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12" r:id="rId5"/>
  </p:sldMasterIdLst>
  <p:notesMasterIdLst>
    <p:notesMasterId r:id="rId14"/>
  </p:notesMasterIdLst>
  <p:sldIdLst>
    <p:sldId id="265" r:id="rId6"/>
    <p:sldId id="262" r:id="rId7"/>
    <p:sldId id="266" r:id="rId8"/>
    <p:sldId id="267" r:id="rId9"/>
    <p:sldId id="264" r:id="rId10"/>
    <p:sldId id="263" r:id="rId11"/>
    <p:sldId id="260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90" autoAdjust="0"/>
  </p:normalViewPr>
  <p:slideViewPr>
    <p:cSldViewPr>
      <p:cViewPr varScale="1">
        <p:scale>
          <a:sx n="26" d="100"/>
          <a:sy n="26" d="100"/>
        </p:scale>
        <p:origin x="243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D6ED5-EC66-456C-9811-A882639FD5A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FA32D-89A7-4DBE-8992-2DA9E6340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65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FA32D-89A7-4DBE-8992-2DA9E63407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591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9AE77-531B-4409-9814-6D18EC38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289E4-0167-4929-A460-EF019B8DD4F0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43BAA-A608-4C71-B307-58200B222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ADA31-1F1E-4A24-9F28-18E1CE241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9CE58-3A38-4BE5-9332-ACDDE4624F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02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991100" y="2857500"/>
            <a:ext cx="62484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93420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7C634-5C74-4442-8A93-6BD65FD470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-7937" y="541337"/>
            <a:ext cx="838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ECDA2-671A-4A48-84EF-3F003AFEC7AB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65BBB-E7CB-4F3C-82F1-AAA287E33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036637" y="2408237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A302F-3C3E-4F13-8226-16959AEC1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366125" y="5959475"/>
            <a:ext cx="838200" cy="349250"/>
          </a:xfrm>
        </p:spPr>
        <p:txBody>
          <a:bodyPr/>
          <a:lstStyle>
            <a:lvl1pPr>
              <a:defRPr/>
            </a:lvl1pPr>
          </a:lstStyle>
          <a:p>
            <a:fld id="{D30BA020-D731-44E2-8E44-0786A899C3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69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74638"/>
            <a:ext cx="1219200" cy="6278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6629400" cy="62484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48790-47DA-40E9-9AD8-1480DB584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-7937" y="541337"/>
            <a:ext cx="838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1300B-1704-42FB-9269-1E6288772CB5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0D3EA-8D18-4A47-9927-54FB84826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036637" y="2408237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37161-F54B-4678-A6F7-BE8BBD84A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366125" y="5959475"/>
            <a:ext cx="838200" cy="349250"/>
          </a:xfrm>
        </p:spPr>
        <p:txBody>
          <a:bodyPr/>
          <a:lstStyle>
            <a:lvl1pPr>
              <a:defRPr/>
            </a:lvl1pPr>
          </a:lstStyle>
          <a:p>
            <a:fld id="{E1750803-82D3-4359-A7DD-8A6C3638C8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434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8CF97-CA05-4A81-B82A-7964A8EF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ED0A0-234A-47A8-9E14-28AD232942D9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15011-43BE-4056-B81C-D9541C3B2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2FCAC-B6D2-43B2-A8CD-8982B022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86B0A-7623-4FBD-8860-7280CF88E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104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4FA97-0F54-4491-ABE2-9DEF9BBFF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F1591-8D0B-4D8F-96C6-8E3B59AC794A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BF325-80F1-439E-956A-45FB76E4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4B16E-C90F-4902-8038-E4CEE95C7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2D047-5AA4-4FE6-8D90-81A5E94039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736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7E0D1-686D-45C8-9CCC-50511D2DF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55D69-2CA0-44AB-A9FF-18045FFD149F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6EF40-E070-44E2-8322-6BBB75CAC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D1576-EED9-4433-BE3C-99CD8EFC1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B3295-BFC9-4F77-93A0-EC84C9ACE5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1116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3B193CA-98C0-4A0B-AFB6-AAA9906D4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20B5B-9063-449C-A6E4-655A31BBE2DE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EA6269A-B55A-4095-ADCC-D3934BC5A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9BFF58-7344-48DD-9725-768500E98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59D23-DC21-4448-AF3D-38A30D192B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0045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0DBB55-A9AE-400D-866C-4947C620C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53C38-DC4C-40C9-BCF4-2F43C8E03A1A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CD5AB7F-BE5D-4161-B7C8-A52526C20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A7B536E-8B1B-41EF-995D-CCCBAD406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E057A-3555-4C64-B216-D2200CB18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634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1B2E636-A1AB-4114-B4FB-2E9CB8942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77827-2B3F-4A52-BF54-E2CC90280CED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297D216-D8FD-4035-BCB8-B2A101674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D0F94D-CC64-45DD-9A7F-D5565E76A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01B7E-8F10-4E1E-BA67-C1D3BB3F43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7038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DDAEC19-1760-49C8-969A-DC847516E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8155E-CDD8-40BE-B838-8BFD064C4016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E61D4D6-F9B4-47C5-9428-F9852158F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D03B25-D5BA-44EC-A150-03FF9A2C8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D97BA-5A8E-4415-9524-22E7077440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149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1948F7A-5071-4287-AF60-203624053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9E7C6-FF62-4C87-814B-3A413E83430D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587BF0-B86A-45F0-8CB4-E12F74943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B50178-B575-4B12-B0B2-99E1FB171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253AB6-F867-473F-9B64-5507F6D019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01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82228-D6F3-43BA-AA48-C7673E44C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A57CF-13D2-44A4-A699-BEC140012513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330AF-20BE-4061-B27B-76CB518D4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9FAF0-9696-4E7F-8D6D-EDF9D6D72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5B6CA-390A-4FFA-B7C3-6B2AAABC36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6957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132A0C-EC19-4E2B-8EBF-8F60469EE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900A2-1CAA-4EE4-9515-ADC071E990E7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83FE1E-FCED-4A52-9E0B-EA521C0BF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D068FFB-2F85-4227-905D-A6260FD9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1A0E2-0B3F-4310-B4E3-0EB80E41A9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7780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4C9FE-70E6-4A94-AFE5-EA08C21C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46555-1E8F-4325-BF2A-E2E17ECC9F23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45867-F16F-4E37-AC7B-68C5C79D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AB250-EDE7-4ABE-90B7-BD9ED6725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C2BFA-CB8E-48A9-85CF-16DE68E2FC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0840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CA0AA-FF23-4D04-BCCA-4A723F64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CDCAB-C4F5-47F2-8107-6738999BCED2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0A58E-35B8-441B-8E2E-457442599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08D7A-589E-48E2-B083-91FED2E1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BEE05-9324-4310-B4E1-934235F7DC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332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EF4AD-0418-46C8-8A8D-0866AAAB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CAC3D-EB50-4184-AA57-64E76401C79F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7E551-4BCF-48E8-8E35-8BB7F5CAD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D84A1-CA33-4D9C-9D65-AAD9B9FD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230D7-75C2-4225-822A-9974EA7B25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430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199BA3A-0C1E-4C82-A0FA-C53048D68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5F30B-FE79-4B6A-97A3-16DC7E71179E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E67DD6-5CCB-482D-B10D-B7845A939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832418-D011-471F-8988-7CE61B34E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1E1BF-CCE6-47F5-A519-54B2DA2209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29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190F177-AA11-4841-9183-85D357E2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B2FD5-844D-4EE4-98AA-1441047216A4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8D8EAD4-38C5-451B-A0E2-5B287EC74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B22372-44B1-4AC3-AFFB-03B742603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E11B6-7896-48B4-9059-EA43C7B9F0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3483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C957400-C091-40FF-805D-78CC96A58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C0EF6-224F-45B5-B80D-F46098675AAF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343BE93-8029-48DB-A06F-78B642B26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96ECFED-D5ED-48F0-AC42-E2527AB79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C855E-31D1-44DE-A5A8-C0F54C2503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87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4D6BA69-4F76-4DDC-A43B-7A4324E79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66D68-6335-4E01-88EB-DE276FD82ABB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38D593C-4803-4CCC-8535-C1DEF8375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680DDAC-EDFE-4D8D-AF32-308C955B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3BEF0-3CCF-49D3-8CA8-D074262BBA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636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3D3EB4-137E-45ED-8E06-4D783578F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13308-42EB-46BC-968B-806255104B02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28D647-EC15-4AFA-B6EF-D9DDEA1BD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7D2282-99FE-4543-8A46-5E1A0F777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43C93-7E72-43FC-87F0-733FA1F837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49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580CB8-5C9A-4BA3-A14B-31D917845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37D91-48E7-4ED8-AAD7-D06DDE9FB1EB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0E1CAFE-5B6A-42B4-B60E-AB03287A9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5B9C79A-FF82-4DF8-8161-EADD8ED7C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824EA-DAAC-433B-A4BE-C98EA636A0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34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15A0340-B85E-4431-B881-CE827A5AF0F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F2CC599-944C-493B-8AD8-4AA0AE0E4B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73F89-9F25-47A6-89F7-81E4A7E1D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24600"/>
            <a:ext cx="914400" cy="3968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90A2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2DD3A0DD-93C9-4B44-B298-F5A321F4EE92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AAE3E-39D3-463C-B2A0-AEF7F0B9F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71600" y="6324600"/>
            <a:ext cx="2895600" cy="396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8F76E-1F3F-4C01-A636-DEC04936C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152400"/>
            <a:ext cx="838200" cy="349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56FBDF3B-5328-4A47-BF7B-BAD5685A86C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18" r:id="rId10"/>
    <p:sldLayoutId id="21474838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B8890A5-70EB-4702-9ADA-5D0B200A75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0AA7B8B9-A128-47CE-BF7F-51E9A87A49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40397-D79A-4833-9AC8-34E05373F6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D723964-A191-4F09-9BEC-A6DB14CB0F43}" type="datetimeFigureOut">
              <a:rPr lang="en-US" altLang="en-US"/>
              <a:pPr>
                <a:defRPr/>
              </a:pPr>
              <a:t>3/8/2021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BEE95-F12B-4CE2-BCC2-301080D042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01802-4B35-4E33-A229-7EAB434381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818C581-F477-4AF3-A4BA-9324A4CBD3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1470025"/>
          </a:xfrm>
        </p:spPr>
        <p:txBody>
          <a:bodyPr/>
          <a:lstStyle/>
          <a:p>
            <a:br>
              <a:rPr lang="en-US" dirty="0"/>
            </a:br>
            <a:r>
              <a:rPr lang="en-US" b="1" dirty="0"/>
              <a:t>Prenatal Detection of Severe Structural Congenital Heart Defects</a:t>
            </a:r>
            <a:r>
              <a:rPr lang="en-US" dirty="0"/>
              <a:t>	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1752600"/>
          </a:xfrm>
        </p:spPr>
        <p:txBody>
          <a:bodyPr/>
          <a:lstStyle/>
          <a:p>
            <a:r>
              <a:rPr lang="en-US" dirty="0"/>
              <a:t>ACPC QNET Learning Session</a:t>
            </a:r>
          </a:p>
          <a:p>
            <a:r>
              <a:rPr lang="en-US" dirty="0"/>
              <a:t>March 9, 2021</a:t>
            </a:r>
          </a:p>
          <a:p>
            <a:r>
              <a:rPr lang="en-US" dirty="0"/>
              <a:t>Kenan Stern, MD</a:t>
            </a:r>
          </a:p>
          <a:p>
            <a:r>
              <a:rPr lang="en-US" dirty="0"/>
              <a:t>Mount Sinai Children’s Heart Center</a:t>
            </a:r>
          </a:p>
        </p:txBody>
      </p:sp>
    </p:spTree>
    <p:extLst>
      <p:ext uri="{BB962C8B-B14F-4D97-AF65-F5344CB8AC3E}">
        <p14:creationId xmlns:p14="http://schemas.microsoft.com/office/powerpoint/2010/main" val="81955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4172"/>
          </a:xfrm>
        </p:spPr>
        <p:txBody>
          <a:bodyPr/>
          <a:lstStyle/>
          <a:p>
            <a:r>
              <a:rPr lang="en-US" b="1" dirty="0"/>
              <a:t>Prenatal Detection of Severe Structural Congenital Heart Defects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2326" y="1680210"/>
            <a:ext cx="8332470" cy="432054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Team (physicians and sonographers)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Joe Kreeger</a:t>
            </a:r>
          </a:p>
          <a:p>
            <a:pPr lvl="1"/>
            <a:r>
              <a:rPr lang="en-US" dirty="0"/>
              <a:t>Anitha Parthiban</a:t>
            </a:r>
          </a:p>
          <a:p>
            <a:pPr lvl="1"/>
            <a:r>
              <a:rPr lang="en-US" dirty="0" err="1"/>
              <a:t>Sowmya</a:t>
            </a:r>
            <a:r>
              <a:rPr lang="en-US" dirty="0"/>
              <a:t> </a:t>
            </a:r>
            <a:r>
              <a:rPr lang="en-US" dirty="0" err="1"/>
              <a:t>Balasubramanian</a:t>
            </a:r>
            <a:endParaRPr lang="en-US" dirty="0"/>
          </a:p>
          <a:p>
            <a:pPr lvl="1"/>
            <a:r>
              <a:rPr lang="en-US" dirty="0"/>
              <a:t>Rick Michelfelder</a:t>
            </a:r>
          </a:p>
          <a:p>
            <a:pPr lvl="1"/>
            <a:r>
              <a:rPr lang="en-US" dirty="0"/>
              <a:t>Chris </a:t>
            </a:r>
            <a:r>
              <a:rPr lang="en-US" dirty="0" err="1"/>
              <a:t>Statile</a:t>
            </a:r>
            <a:endParaRPr lang="en-US" dirty="0"/>
          </a:p>
          <a:p>
            <a:pPr lvl="1"/>
            <a:r>
              <a:rPr lang="en-US" dirty="0"/>
              <a:t>Ann Kavanaugh-McHugh</a:t>
            </a:r>
          </a:p>
          <a:p>
            <a:pPr lvl="1"/>
            <a:r>
              <a:rPr lang="en-US" dirty="0"/>
              <a:t>Sarina Behera</a:t>
            </a:r>
          </a:p>
          <a:p>
            <a:pPr lvl="1"/>
            <a:r>
              <a:rPr lang="en-US" dirty="0"/>
              <a:t>Katie Jo Stauffer</a:t>
            </a:r>
          </a:p>
          <a:p>
            <a:pPr lvl="1"/>
            <a:r>
              <a:rPr lang="en-US" dirty="0"/>
              <a:t>Divya Suthar</a:t>
            </a:r>
          </a:p>
          <a:p>
            <a:pPr lvl="1"/>
            <a:r>
              <a:rPr lang="en-US" dirty="0"/>
              <a:t>Kenan Stern</a:t>
            </a:r>
          </a:p>
        </p:txBody>
      </p:sp>
    </p:spTree>
    <p:extLst>
      <p:ext uri="{BB962C8B-B14F-4D97-AF65-F5344CB8AC3E}">
        <p14:creationId xmlns:p14="http://schemas.microsoft.com/office/powerpoint/2010/main" val="1194678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1143000"/>
          </a:xfrm>
        </p:spPr>
        <p:txBody>
          <a:bodyPr/>
          <a:lstStyle/>
          <a:p>
            <a:r>
              <a:rPr lang="en-US" b="1" dirty="0"/>
              <a:t>Prenatal Detection of Severe Structural Congenital Heart Defects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Benefits of prenatal detection:</a:t>
            </a:r>
          </a:p>
          <a:p>
            <a:pPr lvl="1"/>
            <a:r>
              <a:rPr lang="en-US" dirty="0"/>
              <a:t>Reduce neonatal morbidity and mortality</a:t>
            </a:r>
          </a:p>
          <a:p>
            <a:pPr lvl="1"/>
            <a:r>
              <a:rPr lang="en-US" dirty="0"/>
              <a:t>Affords the family the opportunity to make pregnancy related decisions such as termination.</a:t>
            </a:r>
          </a:p>
          <a:p>
            <a:r>
              <a:rPr lang="en-US" dirty="0"/>
              <a:t>Prenatal detection rates in the United States vary by lesion, but were 42% overall on a recent study, and slightly higher (50%) in neonates with CCHD.</a:t>
            </a:r>
            <a:r>
              <a:rPr lang="en-US" baseline="30000" dirty="0"/>
              <a:t>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6256754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/>
              <a:t>Quartermain</a:t>
            </a:r>
            <a:r>
              <a:rPr lang="en-US" i="1" dirty="0"/>
              <a:t> MD, et al. Pediatrics.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172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/>
          <a:lstStyle/>
          <a:p>
            <a:r>
              <a:rPr lang="en-US" b="1" dirty="0"/>
              <a:t>Prenatal Detection of Severe Structural Congenital Heart Defects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Through use of this metric, centers will</a:t>
            </a:r>
          </a:p>
          <a:p>
            <a:pPr lvl="1"/>
            <a:r>
              <a:rPr lang="en-US" dirty="0"/>
              <a:t>be able to track rates of prenatal detection of severe structural CHD</a:t>
            </a:r>
          </a:p>
          <a:p>
            <a:pPr lvl="1"/>
            <a:r>
              <a:rPr lang="en-US" dirty="0"/>
              <a:t>identify targets for improvement, such as certain lesion types and barriers to effective prenatal screening.</a:t>
            </a:r>
          </a:p>
          <a:p>
            <a:pPr marL="457200" lvl="1" indent="0">
              <a:buNone/>
            </a:pPr>
            <a:r>
              <a:rPr lang="en-US" b="1" dirty="0"/>
              <a:t>***</a:t>
            </a:r>
            <a:r>
              <a:rPr lang="en-US" dirty="0"/>
              <a:t>It is anticipated that interventions meant to improve prenatal detection will cross disciplines to include all those involved in the care of pregnant women and their fetuses.</a:t>
            </a:r>
          </a:p>
        </p:txBody>
      </p:sp>
    </p:spTree>
    <p:extLst>
      <p:ext uri="{BB962C8B-B14F-4D97-AF65-F5344CB8AC3E}">
        <p14:creationId xmlns:p14="http://schemas.microsoft.com/office/powerpoint/2010/main" val="4009793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b="1" dirty="0"/>
              <a:t>Prenatal Detection of Severe Structural Congenital Heart Defects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sz="2800" b="1" dirty="0"/>
              <a:t>Numerator</a:t>
            </a:r>
            <a:r>
              <a:rPr lang="en-US" sz="2800" dirty="0"/>
              <a:t> – Number of patients who had a prenatal diagnosis of structural congenital heart defect (CHD) in which intervention was expected or possible</a:t>
            </a:r>
          </a:p>
          <a:p>
            <a:r>
              <a:rPr lang="en-US" sz="2800" b="1" dirty="0"/>
              <a:t>Denominator</a:t>
            </a:r>
            <a:r>
              <a:rPr lang="en-US" sz="2800" dirty="0"/>
              <a:t> - All patients undergoing initial surgical or catheter intervention for a structural congenital heart defect at ≤ 28 days of life </a:t>
            </a:r>
          </a:p>
          <a:p>
            <a:r>
              <a:rPr lang="en-US" sz="2800" b="1" dirty="0"/>
              <a:t>Exclusions</a:t>
            </a:r>
            <a:r>
              <a:rPr lang="en-US" sz="2800" dirty="0"/>
              <a:t> – Non–structural lesions (e.g. cardiomyopathy for ECMO, VAD or heart transplant); Anomalous coronary artery origin (e.g. ALCAPA), PDA.</a:t>
            </a:r>
          </a:p>
        </p:txBody>
      </p:sp>
    </p:spTree>
    <p:extLst>
      <p:ext uri="{BB962C8B-B14F-4D97-AF65-F5344CB8AC3E}">
        <p14:creationId xmlns:p14="http://schemas.microsoft.com/office/powerpoint/2010/main" val="3453038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8991600" cy="994172"/>
          </a:xfrm>
        </p:spPr>
        <p:txBody>
          <a:bodyPr/>
          <a:lstStyle/>
          <a:p>
            <a:r>
              <a:rPr lang="en-US" b="1" dirty="0"/>
              <a:t>Prenatal Detection of Severe Structural Congenital Heart Defects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752600"/>
            <a:ext cx="2551799" cy="4320540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/>
              <a:t>Data Collection/Process</a:t>
            </a:r>
            <a:r>
              <a:rPr lang="en-US" dirty="0"/>
              <a:t>:</a:t>
            </a:r>
          </a:p>
          <a:p>
            <a:pPr lvl="1"/>
            <a:r>
              <a:rPr lang="en-US" sz="2900" dirty="0"/>
              <a:t>Active reporting: Quarterly review of data, specific to center</a:t>
            </a:r>
          </a:p>
          <a:p>
            <a:pPr lvl="2"/>
            <a:r>
              <a:rPr lang="en-US" sz="2900" dirty="0"/>
              <a:t>Medical record/Chart review</a:t>
            </a:r>
          </a:p>
          <a:p>
            <a:pPr lvl="2"/>
            <a:r>
              <a:rPr lang="en-US" sz="2900" dirty="0"/>
              <a:t>STS or other surgical registries or databases</a:t>
            </a:r>
          </a:p>
          <a:p>
            <a:pPr lvl="2"/>
            <a:r>
              <a:rPr lang="en-US" sz="2900" dirty="0"/>
              <a:t>IMPACT or other catheterization registries or databases</a:t>
            </a:r>
          </a:p>
          <a:p>
            <a:pPr lvl="1"/>
            <a:endParaRPr lang="en-US" dirty="0"/>
          </a:p>
          <a:p>
            <a:r>
              <a:rPr lang="en-US" b="1" dirty="0"/>
              <a:t>Worksheet 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1799" y="1297501"/>
            <a:ext cx="4038600" cy="556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992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9499DA9-A054-416E-BF7D-31CBACC5E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2737"/>
            <a:ext cx="9144000" cy="1143000"/>
          </a:xfrm>
        </p:spPr>
        <p:txBody>
          <a:bodyPr/>
          <a:lstStyle/>
          <a:p>
            <a:r>
              <a:rPr lang="en-US" b="1" dirty="0"/>
              <a:t>Prenatal Detection of Severe Structural Congenital Heart Defects</a:t>
            </a:r>
            <a:endParaRPr lang="en-US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CD504673-4366-4766-A020-2438F67FC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343891"/>
            <a:ext cx="4143375" cy="554458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15400" cy="1143000"/>
          </a:xfrm>
        </p:spPr>
        <p:txBody>
          <a:bodyPr/>
          <a:lstStyle/>
          <a:p>
            <a:r>
              <a:rPr lang="en-US" b="1" dirty="0"/>
              <a:t>Prenatal Detection of Severe Structural Congenital Heart Defects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Challenges to implementation:</a:t>
            </a:r>
          </a:p>
          <a:p>
            <a:pPr lvl="1"/>
            <a:r>
              <a:rPr lang="en-US" dirty="0"/>
              <a:t>Labor intensive to review surgical and catheterization cases.</a:t>
            </a:r>
          </a:p>
          <a:p>
            <a:pPr lvl="1"/>
            <a:r>
              <a:rPr lang="en-US" dirty="0"/>
              <a:t>Difficulty linking child records to maternal records.</a:t>
            </a:r>
          </a:p>
          <a:p>
            <a:pPr lvl="1"/>
            <a:r>
              <a:rPr lang="en-US" dirty="0"/>
              <a:t>***Lack of documentation and details of prenatal diagnosis.</a:t>
            </a:r>
          </a:p>
          <a:p>
            <a:pPr lvl="2"/>
            <a:r>
              <a:rPr lang="en-US" dirty="0"/>
              <a:t>e.g. transfer from outside institution</a:t>
            </a:r>
          </a:p>
        </p:txBody>
      </p:sp>
    </p:spTree>
    <p:extLst>
      <p:ext uri="{BB962C8B-B14F-4D97-AF65-F5344CB8AC3E}">
        <p14:creationId xmlns:p14="http://schemas.microsoft.com/office/powerpoint/2010/main" val="4169284152"/>
      </p:ext>
    </p:extLst>
  </p:cSld>
  <p:clrMapOvr>
    <a:masterClrMapping/>
  </p:clrMapOvr>
</p:sld>
</file>

<file path=ppt/theme/theme1.xml><?xml version="1.0" encoding="utf-8"?>
<a:theme xmlns:a="http://schemas.openxmlformats.org/drawingml/2006/main" name="ACC_Harmony">
  <a:themeElements>
    <a:clrScheme name="ACC">
      <a:dk1>
        <a:srgbClr val="00386B"/>
      </a:dk1>
      <a:lt1>
        <a:sysClr val="window" lastClr="FFFFFF"/>
      </a:lt1>
      <a:dk2>
        <a:srgbClr val="00386B"/>
      </a:dk2>
      <a:lt2>
        <a:srgbClr val="EEECE1"/>
      </a:lt2>
      <a:accent1>
        <a:srgbClr val="C6D9F0"/>
      </a:accent1>
      <a:accent2>
        <a:srgbClr val="8DB3E2"/>
      </a:accent2>
      <a:accent3>
        <a:srgbClr val="548DD4"/>
      </a:accent3>
      <a:accent4>
        <a:srgbClr val="17365D"/>
      </a:accent4>
      <a:accent5>
        <a:srgbClr val="0F243E"/>
      </a:accent5>
      <a:accent6>
        <a:srgbClr val="7F7F7F"/>
      </a:accent6>
      <a:hlink>
        <a:srgbClr val="006ED2"/>
      </a:hlink>
      <a:folHlink>
        <a:srgbClr val="A5A5A5"/>
      </a:folHlink>
    </a:clrScheme>
    <a:fontScheme name="Custom 2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ure 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9774405284654DBBFBFA88ED88E767" ma:contentTypeVersion="6" ma:contentTypeDescription="Create a new document." ma:contentTypeScope="" ma:versionID="4960dcf000540260360af44c075daca5">
  <xsd:schema xmlns:xsd="http://www.w3.org/2001/XMLSchema" xmlns:xs="http://www.w3.org/2001/XMLSchema" xmlns:p="http://schemas.microsoft.com/office/2006/metadata/properties" xmlns:ns2="6c48deb1-7e46-4919-9687-8ee7d470aeb9" targetNamespace="http://schemas.microsoft.com/office/2006/metadata/properties" ma:root="true" ma:fieldsID="b3987976316ea262dfbed8f1de65bb6b" ns2:_="">
    <xsd:import namespace="6c48deb1-7e46-4919-9687-8ee7d470ae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48deb1-7e46-4919-9687-8ee7d470ae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D35217-5FEF-426A-9761-8811E8F834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743F7D-C4DD-4F9F-8F9E-A5A8FFD79617}">
  <ds:schemaRefs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6c48deb1-7e46-4919-9687-8ee7d470aeb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C910D27-53B2-4A2E-BDAC-5D298D1E23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48deb1-7e46-4919-9687-8ee7d470ae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400</Words>
  <Application>Microsoft Office PowerPoint</Application>
  <PresentationFormat>On-screen Show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Franklin Gothic Book</vt:lpstr>
      <vt:lpstr>Garamond</vt:lpstr>
      <vt:lpstr>ACC_Harmony</vt:lpstr>
      <vt:lpstr>Pure Blank</vt:lpstr>
      <vt:lpstr> Prenatal Detection of Severe Structural Congenital Heart Defects  </vt:lpstr>
      <vt:lpstr>Prenatal Detection of Severe Structural Congenital Heart Defects</vt:lpstr>
      <vt:lpstr>Prenatal Detection of Severe Structural Congenital Heart Defects</vt:lpstr>
      <vt:lpstr>Prenatal Detection of Severe Structural Congenital Heart Defects</vt:lpstr>
      <vt:lpstr>Prenatal Detection of Severe Structural Congenital Heart Defects</vt:lpstr>
      <vt:lpstr>Prenatal Detection of Severe Structural Congenital Heart Defects</vt:lpstr>
      <vt:lpstr>Prenatal Detection of Severe Structural Congenital Heart Defects</vt:lpstr>
      <vt:lpstr>Prenatal Detection of Severe Structural Congenital Heart Defects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Insert Title Here ]</dc:title>
  <dc:creator>Autumn Niggles</dc:creator>
  <cp:lastModifiedBy>Carly Johnson</cp:lastModifiedBy>
  <cp:revision>30</cp:revision>
  <cp:lastPrinted>2013-06-06T20:17:19Z</cp:lastPrinted>
  <dcterms:created xsi:type="dcterms:W3CDTF">2013-05-15T19:14:34Z</dcterms:created>
  <dcterms:modified xsi:type="dcterms:W3CDTF">2021-03-08T14:07:07Z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0x010100809774405284654DBBFBFA88ED88E767</vt:lpwstr>
  </property>
</Properties>
</file>