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20"/>
  </p:notesMasterIdLst>
  <p:sldIdLst>
    <p:sldId id="293" r:id="rId3"/>
    <p:sldId id="309" r:id="rId4"/>
    <p:sldId id="307" r:id="rId5"/>
    <p:sldId id="299" r:id="rId6"/>
    <p:sldId id="434" r:id="rId7"/>
    <p:sldId id="278" r:id="rId8"/>
    <p:sldId id="280" r:id="rId9"/>
    <p:sldId id="432" r:id="rId10"/>
    <p:sldId id="428" r:id="rId11"/>
    <p:sldId id="433" r:id="rId12"/>
    <p:sldId id="302" r:id="rId13"/>
    <p:sldId id="431" r:id="rId14"/>
    <p:sldId id="429" r:id="rId15"/>
    <p:sldId id="301" r:id="rId16"/>
    <p:sldId id="430" r:id="rId17"/>
    <p:sldId id="313" r:id="rId18"/>
    <p:sldId id="314"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ly Johnson" initials="CJ" lastIdx="3" clrIdx="0">
    <p:extLst>
      <p:ext uri="{19B8F6BF-5375-455C-9EA6-DF929625EA0E}">
        <p15:presenceInfo xmlns:p15="http://schemas.microsoft.com/office/powerpoint/2012/main" userId="S::cjohnson1@acc.org::06e804ef-c89a-4f17-b7ff-cc33b7248d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212" autoAdjust="0"/>
    <p:restoredTop sz="96405"/>
  </p:normalViewPr>
  <p:slideViewPr>
    <p:cSldViewPr snapToGrid="0" snapToObjects="1">
      <p:cViewPr varScale="1">
        <p:scale>
          <a:sx n="131" d="100"/>
          <a:sy n="131" d="100"/>
        </p:scale>
        <p:origin x="726" y="12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6/11/relationships/changesInfo" Target="changesInfos/changesInfo1.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y Johnson" userId="06e804ef-c89a-4f17-b7ff-cc33b7248d48" providerId="ADAL" clId="{356CA3CF-D4A7-43B9-98DA-6C557F570348}"/>
    <pc:docChg chg="custSel addSld modSld sldOrd">
      <pc:chgData name="Carly Johnson" userId="06e804ef-c89a-4f17-b7ff-cc33b7248d48" providerId="ADAL" clId="{356CA3CF-D4A7-43B9-98DA-6C557F570348}" dt="2021-03-04T23:21:40.763" v="305"/>
      <pc:docMkLst>
        <pc:docMk/>
      </pc:docMkLst>
      <pc:sldChg chg="modSp new mod ord">
        <pc:chgData name="Carly Johnson" userId="06e804ef-c89a-4f17-b7ff-cc33b7248d48" providerId="ADAL" clId="{356CA3CF-D4A7-43B9-98DA-6C557F570348}" dt="2021-03-04T23:21:40.763" v="305"/>
        <pc:sldMkLst>
          <pc:docMk/>
          <pc:sldMk cId="657752269" sldId="431"/>
        </pc:sldMkLst>
        <pc:spChg chg="mod">
          <ac:chgData name="Carly Johnson" userId="06e804ef-c89a-4f17-b7ff-cc33b7248d48" providerId="ADAL" clId="{356CA3CF-D4A7-43B9-98DA-6C557F570348}" dt="2021-03-04T23:19:51.592" v="37" actId="313"/>
          <ac:spMkLst>
            <pc:docMk/>
            <pc:sldMk cId="657752269" sldId="431"/>
            <ac:spMk id="2" creationId="{BD762922-370F-413C-8F78-607CF70F9EB8}"/>
          </ac:spMkLst>
        </pc:spChg>
        <pc:spChg chg="mod">
          <ac:chgData name="Carly Johnson" userId="06e804ef-c89a-4f17-b7ff-cc33b7248d48" providerId="ADAL" clId="{356CA3CF-D4A7-43B9-98DA-6C557F570348}" dt="2021-03-04T23:21:31.760" v="303" actId="20577"/>
          <ac:spMkLst>
            <pc:docMk/>
            <pc:sldMk cId="657752269" sldId="431"/>
            <ac:spMk id="3" creationId="{15D40446-DE96-4FC1-82EB-DD9A16AF2FB5}"/>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B67350-6176-5943-9E2E-F982E223B138}" type="datetimeFigureOut">
              <a:rPr lang="en-US" smtClean="0"/>
              <a:t>3/9/2021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D070C-5B23-194B-893F-263C77E5E0BD}" type="slidenum">
              <a:rPr lang="en-US" smtClean="0"/>
              <a:t>‹#›</a:t>
            </a:fld>
            <a:endParaRPr lang="en-US"/>
          </a:p>
        </p:txBody>
      </p:sp>
    </p:spTree>
    <p:extLst>
      <p:ext uri="{BB962C8B-B14F-4D97-AF65-F5344CB8AC3E}">
        <p14:creationId xmlns:p14="http://schemas.microsoft.com/office/powerpoint/2010/main" val="1404872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AD070C-5B23-194B-893F-263C77E5E0BD}" type="slidenum">
              <a:rPr lang="en-US" smtClean="0"/>
              <a:t>6</a:t>
            </a:fld>
            <a:endParaRPr lang="en-US"/>
          </a:p>
        </p:txBody>
      </p:sp>
    </p:spTree>
    <p:extLst>
      <p:ext uri="{BB962C8B-B14F-4D97-AF65-F5344CB8AC3E}">
        <p14:creationId xmlns:p14="http://schemas.microsoft.com/office/powerpoint/2010/main" val="3835558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AD070C-5B23-194B-893F-263C77E5E0BD}" type="slidenum">
              <a:rPr lang="en-US" smtClean="0"/>
              <a:t>7</a:t>
            </a:fld>
            <a:endParaRPr lang="en-US"/>
          </a:p>
        </p:txBody>
      </p:sp>
    </p:spTree>
    <p:extLst>
      <p:ext uri="{BB962C8B-B14F-4D97-AF65-F5344CB8AC3E}">
        <p14:creationId xmlns:p14="http://schemas.microsoft.com/office/powerpoint/2010/main" val="3736494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6C6C197-ABAE-AE4A-8384-98992D93379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1584001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C6C197-ABAE-AE4A-8384-98992D93379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1502005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C6C197-ABAE-AE4A-8384-98992D93379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988727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549A2922-2C9F-A247-8D82-0080DC6E64C6}" type="datetimeFigureOut">
              <a:rPr lang="en-US" altLang="en-US"/>
              <a:pPr>
                <a:defRPr/>
              </a:pPr>
              <a:t>3/9/2021</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19A4EF-B129-4840-B4DE-470C2E32B5E9}" type="slidenum">
              <a:rPr lang="en-US" altLang="en-US"/>
              <a:pPr>
                <a:defRPr/>
              </a:pPr>
              <a:t>‹#›</a:t>
            </a:fld>
            <a:endParaRPr lang="en-US" altLang="en-US"/>
          </a:p>
        </p:txBody>
      </p:sp>
    </p:spTree>
    <p:extLst>
      <p:ext uri="{BB962C8B-B14F-4D97-AF65-F5344CB8AC3E}">
        <p14:creationId xmlns:p14="http://schemas.microsoft.com/office/powerpoint/2010/main" val="22081401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A11CE5C-3613-DF4B-900C-6764F725D259}" type="datetimeFigureOut">
              <a:rPr lang="en-US" altLang="en-US"/>
              <a:pPr>
                <a:defRPr/>
              </a:pPr>
              <a:t>3/9/2021</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54DDE34-413D-1B4A-810B-9782C323ECEE}" type="slidenum">
              <a:rPr lang="en-US" altLang="en-US"/>
              <a:pPr>
                <a:defRPr/>
              </a:pPr>
              <a:t>‹#›</a:t>
            </a:fld>
            <a:endParaRPr lang="en-US" altLang="en-US"/>
          </a:p>
        </p:txBody>
      </p:sp>
    </p:spTree>
    <p:extLst>
      <p:ext uri="{BB962C8B-B14F-4D97-AF65-F5344CB8AC3E}">
        <p14:creationId xmlns:p14="http://schemas.microsoft.com/office/powerpoint/2010/main" val="4214486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856944D-D087-B94C-ACDA-9821D1086299}" type="datetimeFigureOut">
              <a:rPr lang="en-US" altLang="en-US"/>
              <a:pPr>
                <a:defRPr/>
              </a:pPr>
              <a:t>3/9/2021</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AD1617-ED23-494F-8B7F-90DAC24F1411}" type="slidenum">
              <a:rPr lang="en-US" altLang="en-US"/>
              <a:pPr>
                <a:defRPr/>
              </a:pPr>
              <a:t>‹#›</a:t>
            </a:fld>
            <a:endParaRPr lang="en-US" altLang="en-US"/>
          </a:p>
        </p:txBody>
      </p:sp>
    </p:spTree>
    <p:extLst>
      <p:ext uri="{BB962C8B-B14F-4D97-AF65-F5344CB8AC3E}">
        <p14:creationId xmlns:p14="http://schemas.microsoft.com/office/powerpoint/2010/main" val="4233786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E52E7D8-D22A-B44A-A80A-D4E9F3C2445F}" type="datetimeFigureOut">
              <a:rPr lang="en-US" altLang="en-US"/>
              <a:pPr>
                <a:defRPr/>
              </a:pPr>
              <a:t>3/9/2021</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8D5DB73-BB12-5543-9D84-11A7E278835A}" type="slidenum">
              <a:rPr lang="en-US" altLang="en-US"/>
              <a:pPr>
                <a:defRPr/>
              </a:pPr>
              <a:t>‹#›</a:t>
            </a:fld>
            <a:endParaRPr lang="en-US" altLang="en-US"/>
          </a:p>
        </p:txBody>
      </p:sp>
    </p:spTree>
    <p:extLst>
      <p:ext uri="{BB962C8B-B14F-4D97-AF65-F5344CB8AC3E}">
        <p14:creationId xmlns:p14="http://schemas.microsoft.com/office/powerpoint/2010/main" val="307285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DD78649-ACE4-264D-AB1D-5B0882281A1A}" type="datetimeFigureOut">
              <a:rPr lang="en-US" altLang="en-US"/>
              <a:pPr>
                <a:defRPr/>
              </a:pPr>
              <a:t>3/9/2021</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76F9AA6-90FC-AF4E-B66D-48F38B96A0B2}" type="slidenum">
              <a:rPr lang="en-US" altLang="en-US"/>
              <a:pPr>
                <a:defRPr/>
              </a:pPr>
              <a:t>‹#›</a:t>
            </a:fld>
            <a:endParaRPr lang="en-US" altLang="en-US"/>
          </a:p>
        </p:txBody>
      </p:sp>
    </p:spTree>
    <p:extLst>
      <p:ext uri="{BB962C8B-B14F-4D97-AF65-F5344CB8AC3E}">
        <p14:creationId xmlns:p14="http://schemas.microsoft.com/office/powerpoint/2010/main" val="126328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787610F1-4AD6-D242-9A92-95CFA70E9670}" type="datetimeFigureOut">
              <a:rPr lang="en-US" altLang="en-US"/>
              <a:pPr>
                <a:defRPr/>
              </a:pPr>
              <a:t>3/9/2021</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86E518F-A312-044A-83A0-1E55AE607C0B}" type="slidenum">
              <a:rPr lang="en-US" altLang="en-US"/>
              <a:pPr>
                <a:defRPr/>
              </a:pPr>
              <a:t>‹#›</a:t>
            </a:fld>
            <a:endParaRPr lang="en-US" altLang="en-US"/>
          </a:p>
        </p:txBody>
      </p:sp>
    </p:spTree>
    <p:extLst>
      <p:ext uri="{BB962C8B-B14F-4D97-AF65-F5344CB8AC3E}">
        <p14:creationId xmlns:p14="http://schemas.microsoft.com/office/powerpoint/2010/main" val="13787681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A41DDBA-0081-E44E-AD43-C2B74E56ED6C}" type="datetimeFigureOut">
              <a:rPr lang="en-US" altLang="en-US"/>
              <a:pPr>
                <a:defRPr/>
              </a:pPr>
              <a:t>3/9/2021</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CE1B448-4850-834A-BE21-61BFE5C6434E}" type="slidenum">
              <a:rPr lang="en-US" altLang="en-US"/>
              <a:pPr>
                <a:defRPr/>
              </a:pPr>
              <a:t>‹#›</a:t>
            </a:fld>
            <a:endParaRPr lang="en-US" altLang="en-US"/>
          </a:p>
        </p:txBody>
      </p:sp>
    </p:spTree>
    <p:extLst>
      <p:ext uri="{BB962C8B-B14F-4D97-AF65-F5344CB8AC3E}">
        <p14:creationId xmlns:p14="http://schemas.microsoft.com/office/powerpoint/2010/main" val="19173601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524BF0A-AB05-AD46-8EAC-E3945490F090}" type="datetimeFigureOut">
              <a:rPr lang="en-US" altLang="en-US"/>
              <a:pPr>
                <a:defRPr/>
              </a:pPr>
              <a:t>3/9/2021</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95D652-B497-6841-8E32-80D108B483D9}" type="slidenum">
              <a:rPr lang="en-US" altLang="en-US"/>
              <a:pPr>
                <a:defRPr/>
              </a:pPr>
              <a:t>‹#›</a:t>
            </a:fld>
            <a:endParaRPr lang="en-US" altLang="en-US"/>
          </a:p>
        </p:txBody>
      </p:sp>
    </p:spTree>
    <p:extLst>
      <p:ext uri="{BB962C8B-B14F-4D97-AF65-F5344CB8AC3E}">
        <p14:creationId xmlns:p14="http://schemas.microsoft.com/office/powerpoint/2010/main" val="1552631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C6C197-ABAE-AE4A-8384-98992D93379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3387807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ED40384-4CDF-1A44-A865-E7FCB5BDB07D}" type="datetimeFigureOut">
              <a:rPr lang="en-US" altLang="en-US"/>
              <a:pPr>
                <a:defRPr/>
              </a:pPr>
              <a:t>3/9/2021</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FF7DC20-168C-7543-90E1-165774932B13}" type="slidenum">
              <a:rPr lang="en-US" altLang="en-US"/>
              <a:pPr>
                <a:defRPr/>
              </a:pPr>
              <a:t>‹#›</a:t>
            </a:fld>
            <a:endParaRPr lang="en-US" altLang="en-US"/>
          </a:p>
        </p:txBody>
      </p:sp>
    </p:spTree>
    <p:extLst>
      <p:ext uri="{BB962C8B-B14F-4D97-AF65-F5344CB8AC3E}">
        <p14:creationId xmlns:p14="http://schemas.microsoft.com/office/powerpoint/2010/main" val="2595226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rot="5400000">
            <a:off x="4991100" y="2857500"/>
            <a:ext cx="6248400" cy="1143000"/>
          </a:xfrm>
        </p:spPr>
        <p:txBody>
          <a:bodyPr/>
          <a:lstStyle/>
          <a:p>
            <a:r>
              <a:rPr lang="en-US" dirty="0"/>
              <a:t>Click to edit Master title style</a:t>
            </a:r>
          </a:p>
        </p:txBody>
      </p:sp>
      <p:sp>
        <p:nvSpPr>
          <p:cNvPr id="3" name="Vertical Text Placeholder 2"/>
          <p:cNvSpPr>
            <a:spLocks noGrp="1"/>
          </p:cNvSpPr>
          <p:nvPr>
            <p:ph type="body" orient="vert" idx="1"/>
          </p:nvPr>
        </p:nvSpPr>
        <p:spPr>
          <a:xfrm>
            <a:off x="457200" y="304800"/>
            <a:ext cx="6934200" cy="624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5400000">
            <a:off x="-7937" y="541337"/>
            <a:ext cx="838200" cy="365125"/>
          </a:xfrm>
        </p:spPr>
        <p:txBody>
          <a:bodyPr/>
          <a:lstStyle>
            <a:lvl1pPr>
              <a:defRPr/>
            </a:lvl1pPr>
          </a:lstStyle>
          <a:p>
            <a:pPr>
              <a:defRPr/>
            </a:pPr>
            <a:fld id="{8839A02B-8A9D-AC48-9878-3C8CF6563D4E}" type="datetimeFigureOut">
              <a:rPr lang="en-US" altLang="en-US"/>
              <a:pPr>
                <a:defRPr/>
              </a:pPr>
              <a:t>3/9/2021</a:t>
            </a:fld>
            <a:endParaRPr lang="en-US" altLang="en-US"/>
          </a:p>
        </p:txBody>
      </p:sp>
      <p:sp>
        <p:nvSpPr>
          <p:cNvPr id="5" name="Footer Placeholder 4"/>
          <p:cNvSpPr>
            <a:spLocks noGrp="1"/>
          </p:cNvSpPr>
          <p:nvPr>
            <p:ph type="ftr" sz="quarter" idx="11"/>
          </p:nvPr>
        </p:nvSpPr>
        <p:spPr>
          <a:xfrm rot="5400000">
            <a:off x="-1036637" y="2408237"/>
            <a:ext cx="2895600" cy="365125"/>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rot="5400000">
            <a:off x="8366125" y="5959475"/>
            <a:ext cx="838200" cy="349250"/>
          </a:xfrm>
        </p:spPr>
        <p:txBody>
          <a:bodyPr/>
          <a:lstStyle>
            <a:lvl1pPr>
              <a:defRPr/>
            </a:lvl1pPr>
          </a:lstStyle>
          <a:p>
            <a:pPr>
              <a:defRPr/>
            </a:pPr>
            <a:fld id="{774DABEC-0EE7-2841-B6E4-CE7C71446928}" type="slidenum">
              <a:rPr lang="en-US" altLang="en-US"/>
              <a:pPr>
                <a:defRPr/>
              </a:pPr>
              <a:t>‹#›</a:t>
            </a:fld>
            <a:endParaRPr lang="en-US" altLang="en-US"/>
          </a:p>
        </p:txBody>
      </p:sp>
    </p:spTree>
    <p:extLst>
      <p:ext uri="{BB962C8B-B14F-4D97-AF65-F5344CB8AC3E}">
        <p14:creationId xmlns:p14="http://schemas.microsoft.com/office/powerpoint/2010/main" val="1405444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67600" y="274638"/>
            <a:ext cx="1219200" cy="6278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304800"/>
            <a:ext cx="6629400" cy="624840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rot="5400000">
            <a:off x="-7937" y="541337"/>
            <a:ext cx="838200" cy="365125"/>
          </a:xfrm>
        </p:spPr>
        <p:txBody>
          <a:bodyPr/>
          <a:lstStyle>
            <a:lvl1pPr>
              <a:defRPr/>
            </a:lvl1pPr>
          </a:lstStyle>
          <a:p>
            <a:pPr>
              <a:defRPr/>
            </a:pPr>
            <a:fld id="{389CE5C8-B7E6-7244-9210-76C415A944D8}" type="datetimeFigureOut">
              <a:rPr lang="en-US" altLang="en-US"/>
              <a:pPr>
                <a:defRPr/>
              </a:pPr>
              <a:t>3/9/2021</a:t>
            </a:fld>
            <a:endParaRPr lang="en-US" altLang="en-US"/>
          </a:p>
        </p:txBody>
      </p:sp>
      <p:sp>
        <p:nvSpPr>
          <p:cNvPr id="5" name="Footer Placeholder 4"/>
          <p:cNvSpPr>
            <a:spLocks noGrp="1"/>
          </p:cNvSpPr>
          <p:nvPr>
            <p:ph type="ftr" sz="quarter" idx="11"/>
          </p:nvPr>
        </p:nvSpPr>
        <p:spPr>
          <a:xfrm rot="5400000">
            <a:off x="-1036637" y="2408237"/>
            <a:ext cx="2895600" cy="365125"/>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rot="5400000">
            <a:off x="8366125" y="5959475"/>
            <a:ext cx="838200" cy="349250"/>
          </a:xfrm>
        </p:spPr>
        <p:txBody>
          <a:bodyPr/>
          <a:lstStyle>
            <a:lvl1pPr>
              <a:defRPr/>
            </a:lvl1pPr>
          </a:lstStyle>
          <a:p>
            <a:pPr>
              <a:defRPr/>
            </a:pPr>
            <a:fld id="{B07FC945-FA21-404E-BFEB-FB523AEC1124}" type="slidenum">
              <a:rPr lang="en-US" altLang="en-US"/>
              <a:pPr>
                <a:defRPr/>
              </a:pPr>
              <a:t>‹#›</a:t>
            </a:fld>
            <a:endParaRPr lang="en-US" altLang="en-US"/>
          </a:p>
        </p:txBody>
      </p:sp>
    </p:spTree>
    <p:extLst>
      <p:ext uri="{BB962C8B-B14F-4D97-AF65-F5344CB8AC3E}">
        <p14:creationId xmlns:p14="http://schemas.microsoft.com/office/powerpoint/2010/main" val="104229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C6C197-ABAE-AE4A-8384-98992D933796}"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3890827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C6C197-ABAE-AE4A-8384-98992D933796}"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2978444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C6C197-ABAE-AE4A-8384-98992D933796}" type="datetimeFigureOut">
              <a:rPr lang="en-US" smtClean="0"/>
              <a:t>3/9/2021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2124469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6C6C197-ABAE-AE4A-8384-98992D933796}" type="datetimeFigureOut">
              <a:rPr lang="en-US" smtClean="0"/>
              <a:t>3/9/2021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3935980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C6C197-ABAE-AE4A-8384-98992D933796}" type="datetimeFigureOut">
              <a:rPr lang="en-US" smtClean="0"/>
              <a:t>3/9/2021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2227088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C6C197-ABAE-AE4A-8384-98992D933796}"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2705970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C6C197-ABAE-AE4A-8384-98992D933796}"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2D201-42AF-9E4B-A4AA-D91CAD16BE45}" type="slidenum">
              <a:rPr lang="en-US" smtClean="0"/>
              <a:t>‹#›</a:t>
            </a:fld>
            <a:endParaRPr lang="en-US"/>
          </a:p>
        </p:txBody>
      </p:sp>
    </p:spTree>
    <p:extLst>
      <p:ext uri="{BB962C8B-B14F-4D97-AF65-F5344CB8AC3E}">
        <p14:creationId xmlns:p14="http://schemas.microsoft.com/office/powerpoint/2010/main" val="3890336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6C197-ABAE-AE4A-8384-98992D933796}" type="datetimeFigureOut">
              <a:rPr lang="en-US" smtClean="0"/>
              <a:t>3/9/2021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42D201-42AF-9E4B-A4AA-D91CAD16BE45}" type="slidenum">
              <a:rPr lang="en-US" smtClean="0"/>
              <a:t>‹#›</a:t>
            </a:fld>
            <a:endParaRPr lang="en-US"/>
          </a:p>
        </p:txBody>
      </p:sp>
    </p:spTree>
    <p:extLst>
      <p:ext uri="{BB962C8B-B14F-4D97-AF65-F5344CB8AC3E}">
        <p14:creationId xmlns:p14="http://schemas.microsoft.com/office/powerpoint/2010/main" val="3295434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24600"/>
            <a:ext cx="914400" cy="39687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90A2"/>
                </a:solidFill>
                <a:latin typeface="Franklin Gothic Book" pitchFamily="34" charset="0"/>
                <a:ea typeface="MS PGothic" pitchFamily="34" charset="-128"/>
                <a:cs typeface="Arial" pitchFamily="34" charset="0"/>
              </a:defRPr>
            </a:lvl1pPr>
          </a:lstStyle>
          <a:p>
            <a:pPr>
              <a:defRPr/>
            </a:pPr>
            <a:fld id="{1C41AB0E-9AAB-8C47-B511-213C4B2DDC83}" type="datetimeFigureOut">
              <a:rPr lang="en-US" altLang="en-US"/>
              <a:pPr>
                <a:defRPr/>
              </a:pPr>
              <a:t>3/9/2021</a:t>
            </a:fld>
            <a:endParaRPr lang="en-US" altLang="en-US"/>
          </a:p>
        </p:txBody>
      </p:sp>
      <p:sp>
        <p:nvSpPr>
          <p:cNvPr id="5" name="Footer Placeholder 4"/>
          <p:cNvSpPr>
            <a:spLocks noGrp="1"/>
          </p:cNvSpPr>
          <p:nvPr>
            <p:ph type="ftr" sz="quarter" idx="3"/>
          </p:nvPr>
        </p:nvSpPr>
        <p:spPr>
          <a:xfrm>
            <a:off x="1371600" y="6324600"/>
            <a:ext cx="2895600" cy="39687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8153400" y="152400"/>
            <a:ext cx="838200" cy="3492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90A2"/>
                </a:solidFill>
              </a:defRPr>
            </a:lvl1pPr>
          </a:lstStyle>
          <a:p>
            <a:pPr>
              <a:defRPr/>
            </a:pPr>
            <a:fld id="{39DD6EE5-349F-0440-912D-92591FB48171}" type="slidenum">
              <a:rPr lang="en-US" altLang="en-US"/>
              <a:pPr>
                <a:defRPr/>
              </a:pPr>
              <a:t>‹#›</a:t>
            </a:fld>
            <a:endParaRPr lang="en-US" altLang="en-US"/>
          </a:p>
        </p:txBody>
      </p:sp>
    </p:spTree>
    <p:extLst>
      <p:ext uri="{BB962C8B-B14F-4D97-AF65-F5344CB8AC3E}">
        <p14:creationId xmlns:p14="http://schemas.microsoft.com/office/powerpoint/2010/main" val="2569515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2pPr>
      <a:lvl3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3pPr>
      <a:lvl4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4pPr>
      <a:lvl5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5pPr>
      <a:lvl6pPr marL="457200" algn="ctr" rtl="0" fontAlgn="base">
        <a:spcBef>
          <a:spcPct val="0"/>
        </a:spcBef>
        <a:spcAft>
          <a:spcPct val="0"/>
        </a:spcAft>
        <a:defRPr sz="4400">
          <a:solidFill>
            <a:schemeClr val="tx1"/>
          </a:solidFill>
          <a:latin typeface="Garamond" charset="0"/>
          <a:ea typeface="ＭＳ Ｐゴシック" charset="0"/>
        </a:defRPr>
      </a:lvl6pPr>
      <a:lvl7pPr marL="914400" algn="ctr" rtl="0" fontAlgn="base">
        <a:spcBef>
          <a:spcPct val="0"/>
        </a:spcBef>
        <a:spcAft>
          <a:spcPct val="0"/>
        </a:spcAft>
        <a:defRPr sz="4400">
          <a:solidFill>
            <a:schemeClr val="tx1"/>
          </a:solidFill>
          <a:latin typeface="Garamond" charset="0"/>
          <a:ea typeface="ＭＳ Ｐゴシック" charset="0"/>
        </a:defRPr>
      </a:lvl7pPr>
      <a:lvl8pPr marL="1371600" algn="ctr" rtl="0" fontAlgn="base">
        <a:spcBef>
          <a:spcPct val="0"/>
        </a:spcBef>
        <a:spcAft>
          <a:spcPct val="0"/>
        </a:spcAft>
        <a:defRPr sz="4400">
          <a:solidFill>
            <a:schemeClr val="tx1"/>
          </a:solidFill>
          <a:latin typeface="Garamond" charset="0"/>
          <a:ea typeface="ＭＳ Ｐゴシック" charset="0"/>
        </a:defRPr>
      </a:lvl8pPr>
      <a:lvl9pPr marL="1828800" algn="ctr" rtl="0" fontAlgn="base">
        <a:spcBef>
          <a:spcPct val="0"/>
        </a:spcBef>
        <a:spcAft>
          <a:spcPct val="0"/>
        </a:spcAft>
        <a:defRPr sz="4400">
          <a:solidFill>
            <a:schemeClr val="tx1"/>
          </a:solidFill>
          <a:latin typeface="Garamond" charset="0"/>
          <a:ea typeface="ＭＳ Ｐゴシック"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hyperlink" Target="mailto:cjohnson1@acc.org" TargetMode="External"/><Relationship Id="rId4" Type="http://schemas.openxmlformats.org/officeDocument/2006/relationships/image" Target="../media/image6.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hyperlink" Target="mailto:Cjohnson1@acc.org"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ctrTitle"/>
          </p:nvPr>
        </p:nvSpPr>
        <p:spPr>
          <a:xfrm>
            <a:off x="685800" y="252249"/>
            <a:ext cx="7772400" cy="3405352"/>
          </a:xfrm>
        </p:spPr>
        <p:txBody>
          <a:bodyPr/>
          <a:lstStyle/>
          <a:p>
            <a:pPr eaLnBrk="1" hangingPunct="1"/>
            <a:r>
              <a:rPr lang="en-US" altLang="en-US" sz="5800" b="1" dirty="0">
                <a:solidFill>
                  <a:srgbClr val="00386B"/>
                </a:solidFill>
                <a:ea typeface="MS PGothic" charset="-128"/>
                <a:cs typeface="ＭＳ Ｐゴシック" charset="-128"/>
              </a:rPr>
              <a:t>Non Invasive </a:t>
            </a:r>
            <a:br>
              <a:rPr lang="en-US" altLang="en-US" sz="5800" b="1" dirty="0">
                <a:solidFill>
                  <a:srgbClr val="00386B"/>
                </a:solidFill>
                <a:ea typeface="MS PGothic" charset="-128"/>
                <a:cs typeface="ＭＳ Ｐゴシック" charset="-128"/>
              </a:rPr>
            </a:br>
            <a:r>
              <a:rPr lang="en-US" altLang="en-US" sz="5800" b="1" dirty="0">
                <a:solidFill>
                  <a:srgbClr val="00386B"/>
                </a:solidFill>
                <a:ea typeface="MS PGothic" charset="-128"/>
                <a:cs typeface="ＭＳ Ｐゴシック" charset="-128"/>
              </a:rPr>
              <a:t>Imaging  Quality Metrics</a:t>
            </a:r>
          </a:p>
        </p:txBody>
      </p:sp>
      <p:sp>
        <p:nvSpPr>
          <p:cNvPr id="4" name="Subtitle 2">
            <a:extLst>
              <a:ext uri="{FF2B5EF4-FFF2-40B4-BE49-F238E27FC236}">
                <a16:creationId xmlns:a16="http://schemas.microsoft.com/office/drawing/2014/main" id="{FF5D13AF-F571-D144-B206-376B7C4D78C4}"/>
              </a:ext>
            </a:extLst>
          </p:cNvPr>
          <p:cNvSpPr txBox="1">
            <a:spLocks/>
          </p:cNvSpPr>
          <p:nvPr/>
        </p:nvSpPr>
        <p:spPr bwMode="auto">
          <a:xfrm>
            <a:off x="579120" y="3287737"/>
            <a:ext cx="821436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noAutofit/>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S PGothic" pitchFamily="34" charset="-128"/>
                <a:cs typeface="ＭＳ Ｐゴシック" charset="0"/>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S PGothic" pitchFamily="34" charset="-128"/>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S PGothic" pitchFamily="34" charset="-128"/>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S PGothic" pitchFamily="34" charset="-128"/>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S PGothic" pitchFamily="34" charset="-128"/>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defTabSz="914400"/>
            <a:r>
              <a:rPr lang="en-US" sz="2400" dirty="0">
                <a:latin typeface="+mj-lt"/>
              </a:rPr>
              <a:t>March 2021 ACPC </a:t>
            </a:r>
            <a:r>
              <a:rPr lang="en-US" sz="2400" dirty="0" err="1">
                <a:latin typeface="+mj-lt"/>
              </a:rPr>
              <a:t>QNet</a:t>
            </a:r>
            <a:r>
              <a:rPr lang="en-US" sz="2400" dirty="0">
                <a:latin typeface="+mj-lt"/>
              </a:rPr>
              <a:t> Learning Session </a:t>
            </a:r>
          </a:p>
          <a:p>
            <a:pPr defTabSz="914400">
              <a:lnSpc>
                <a:spcPct val="140000"/>
              </a:lnSpc>
            </a:pPr>
            <a:r>
              <a:rPr lang="en-US" sz="2400" i="1" dirty="0">
                <a:solidFill>
                  <a:srgbClr val="FF0000"/>
                </a:solidFill>
                <a:latin typeface="+mj-lt"/>
              </a:rPr>
              <a:t>Shubhika Srivastava MBBS, FACC, FASE</a:t>
            </a:r>
          </a:p>
          <a:p>
            <a:pPr defTabSz="914400">
              <a:lnSpc>
                <a:spcPct val="140000"/>
              </a:lnSpc>
            </a:pPr>
            <a:r>
              <a:rPr lang="en-US" sz="2400" i="1" dirty="0">
                <a:solidFill>
                  <a:srgbClr val="FF0000"/>
                </a:solidFill>
                <a:latin typeface="+mj-lt"/>
              </a:rPr>
              <a:t>Chief Cardiology and Co-Director of Nemours Cardiac Center</a:t>
            </a:r>
          </a:p>
          <a:p>
            <a:pPr defTabSz="914400">
              <a:lnSpc>
                <a:spcPct val="140000"/>
              </a:lnSpc>
            </a:pPr>
            <a:r>
              <a:rPr lang="en-US" sz="2400" i="1" dirty="0">
                <a:solidFill>
                  <a:srgbClr val="FF0000"/>
                </a:solidFill>
                <a:latin typeface="+mj-lt"/>
              </a:rPr>
              <a:t>Professor Pediatrics, Sidney Kimmel Medical College </a:t>
            </a:r>
          </a:p>
          <a:p>
            <a:pPr defTabSz="914400">
              <a:lnSpc>
                <a:spcPct val="140000"/>
              </a:lnSpc>
            </a:pPr>
            <a:r>
              <a:rPr lang="en-US" sz="2400" i="1" dirty="0">
                <a:solidFill>
                  <a:srgbClr val="FF0000"/>
                </a:solidFill>
                <a:latin typeface="+mj-lt"/>
              </a:rPr>
              <a:t> Thomas Jefferson University</a:t>
            </a:r>
          </a:p>
        </p:txBody>
      </p:sp>
    </p:spTree>
    <p:extLst>
      <p:ext uri="{BB962C8B-B14F-4D97-AF65-F5344CB8AC3E}">
        <p14:creationId xmlns:p14="http://schemas.microsoft.com/office/powerpoint/2010/main" val="3011557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Pilot testing process </a:t>
            </a:r>
            <a:endParaRPr lang="en-US" dirty="0"/>
          </a:p>
        </p:txBody>
      </p:sp>
      <p:sp>
        <p:nvSpPr>
          <p:cNvPr id="3" name="Content Placeholder 2"/>
          <p:cNvSpPr>
            <a:spLocks noGrp="1"/>
          </p:cNvSpPr>
          <p:nvPr>
            <p:ph idx="1"/>
          </p:nvPr>
        </p:nvSpPr>
        <p:spPr/>
        <p:txBody>
          <a:bodyPr/>
          <a:lstStyle/>
          <a:p>
            <a:r>
              <a:rPr lang="en-US" dirty="0" smtClean="0"/>
              <a:t>Verbiage for Prenatal detection metric was revised</a:t>
            </a:r>
          </a:p>
          <a:p>
            <a:r>
              <a:rPr lang="en-US" dirty="0" smtClean="0"/>
              <a:t>Data collection sheet for Comprehensive Fetal exam was refined</a:t>
            </a:r>
            <a:endParaRPr lang="en-US" dirty="0"/>
          </a:p>
        </p:txBody>
      </p:sp>
    </p:spTree>
    <p:extLst>
      <p:ext uri="{BB962C8B-B14F-4D97-AF65-F5344CB8AC3E}">
        <p14:creationId xmlns:p14="http://schemas.microsoft.com/office/powerpoint/2010/main" val="3343614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FF5D13AF-F571-D144-B206-376B7C4D78C4}"/>
              </a:ext>
            </a:extLst>
          </p:cNvPr>
          <p:cNvSpPr txBox="1">
            <a:spLocks/>
          </p:cNvSpPr>
          <p:nvPr/>
        </p:nvSpPr>
        <p:spPr bwMode="auto">
          <a:xfrm>
            <a:off x="1072662" y="3912577"/>
            <a:ext cx="69723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noAutofit/>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S PGothic" pitchFamily="34" charset="-128"/>
                <a:cs typeface="ＭＳ Ｐゴシック" charset="0"/>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S PGothic" pitchFamily="34" charset="-128"/>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S PGothic" pitchFamily="34" charset="-128"/>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S PGothic" pitchFamily="34" charset="-128"/>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S PGothic" pitchFamily="34" charset="-128"/>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defTabSz="914400"/>
            <a:endParaRPr lang="en-US" dirty="0">
              <a:solidFill>
                <a:schemeClr val="tx1"/>
              </a:solidFill>
            </a:endParaRPr>
          </a:p>
        </p:txBody>
      </p:sp>
      <p:sp>
        <p:nvSpPr>
          <p:cNvPr id="7" name="Title 1">
            <a:extLst>
              <a:ext uri="{FF2B5EF4-FFF2-40B4-BE49-F238E27FC236}">
                <a16:creationId xmlns:a16="http://schemas.microsoft.com/office/drawing/2014/main" id="{36162859-826C-2F46-848B-B3171F64493A}"/>
              </a:ext>
            </a:extLst>
          </p:cNvPr>
          <p:cNvSpPr txBox="1">
            <a:spLocks/>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normAutofit fontScale="90000" lnSpcReduction="20000"/>
          </a:bodyPr>
          <a:lstStyle>
            <a:lvl1pPr algn="ctr"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2pPr>
            <a:lvl3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3pPr>
            <a:lvl4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4pPr>
            <a:lvl5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5pPr>
            <a:lvl6pPr marL="457200" algn="ctr" rtl="0" fontAlgn="base">
              <a:spcBef>
                <a:spcPct val="0"/>
              </a:spcBef>
              <a:spcAft>
                <a:spcPct val="0"/>
              </a:spcAft>
              <a:defRPr sz="4400">
                <a:solidFill>
                  <a:schemeClr val="tx1"/>
                </a:solidFill>
                <a:latin typeface="Garamond" charset="0"/>
                <a:ea typeface="ＭＳ Ｐゴシック" charset="0"/>
              </a:defRPr>
            </a:lvl6pPr>
            <a:lvl7pPr marL="914400" algn="ctr" rtl="0" fontAlgn="base">
              <a:spcBef>
                <a:spcPct val="0"/>
              </a:spcBef>
              <a:spcAft>
                <a:spcPct val="0"/>
              </a:spcAft>
              <a:defRPr sz="4400">
                <a:solidFill>
                  <a:schemeClr val="tx1"/>
                </a:solidFill>
                <a:latin typeface="Garamond" charset="0"/>
                <a:ea typeface="ＭＳ Ｐゴシック" charset="0"/>
              </a:defRPr>
            </a:lvl7pPr>
            <a:lvl8pPr marL="1371600" algn="ctr" rtl="0" fontAlgn="base">
              <a:spcBef>
                <a:spcPct val="0"/>
              </a:spcBef>
              <a:spcAft>
                <a:spcPct val="0"/>
              </a:spcAft>
              <a:defRPr sz="4400">
                <a:solidFill>
                  <a:schemeClr val="tx1"/>
                </a:solidFill>
                <a:latin typeface="Garamond" charset="0"/>
                <a:ea typeface="ＭＳ Ｐゴシック" charset="0"/>
              </a:defRPr>
            </a:lvl8pPr>
            <a:lvl9pPr marL="1828800" algn="ctr" rtl="0" fontAlgn="base">
              <a:spcBef>
                <a:spcPct val="0"/>
              </a:spcBef>
              <a:spcAft>
                <a:spcPct val="0"/>
              </a:spcAft>
              <a:defRPr sz="4400">
                <a:solidFill>
                  <a:schemeClr val="tx1"/>
                </a:solidFill>
                <a:latin typeface="Garamond" charset="0"/>
                <a:ea typeface="ＭＳ Ｐゴシック" charset="0"/>
              </a:defRPr>
            </a:lvl9pPr>
          </a:lstStyle>
          <a:p>
            <a:pPr defTabSz="914400"/>
            <a:r>
              <a:rPr lang="en-US" dirty="0"/>
              <a:t>New Quality Metrics : Completed pilot testing </a:t>
            </a:r>
          </a:p>
        </p:txBody>
      </p:sp>
      <p:sp>
        <p:nvSpPr>
          <p:cNvPr id="8" name="Content Placeholder 2">
            <a:extLst>
              <a:ext uri="{FF2B5EF4-FFF2-40B4-BE49-F238E27FC236}">
                <a16:creationId xmlns:a16="http://schemas.microsoft.com/office/drawing/2014/main" id="{244AFA55-47B4-E14D-B5DE-3A226B6A8944}"/>
              </a:ext>
            </a:extLst>
          </p:cNvPr>
          <p:cNvSpPr txBox="1">
            <a:spLocks/>
          </p:cNvSpPr>
          <p:nvPr/>
        </p:nvSpPr>
        <p:spPr bwMode="auto">
          <a:xfrm>
            <a:off x="457200" y="164959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noAutofit/>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S PGothic" pitchFamily="34" charset="-128"/>
                <a:cs typeface="ＭＳ Ｐゴシック" charset="0"/>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S PGothic" pitchFamily="34" charset="-128"/>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S PGothic" pitchFamily="34" charset="-128"/>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S PGothic" pitchFamily="34" charset="-128"/>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S PGothic" pitchFamily="34" charset="-128"/>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1" algn="l" defTabSz="914400"/>
            <a:endParaRPr lang="en-US" dirty="0">
              <a:solidFill>
                <a:schemeClr val="tx2"/>
              </a:solidFill>
              <a:latin typeface="Garamond" panose="02020404030301010803" pitchFamily="18" charset="0"/>
            </a:endParaRPr>
          </a:p>
          <a:p>
            <a:pPr lvl="1" algn="l" defTabSz="914400"/>
            <a:endParaRPr lang="en-US" dirty="0">
              <a:solidFill>
                <a:schemeClr val="tx2"/>
              </a:solidFill>
              <a:latin typeface="Garamond" panose="02020404030301010803" pitchFamily="18" charset="0"/>
            </a:endParaRPr>
          </a:p>
          <a:p>
            <a:pPr lvl="1" algn="l" defTabSz="914400"/>
            <a:endParaRPr lang="en-US" dirty="0"/>
          </a:p>
        </p:txBody>
      </p:sp>
      <p:pic>
        <p:nvPicPr>
          <p:cNvPr id="5" name="Picture 17">
            <a:extLst>
              <a:ext uri="{FF2B5EF4-FFF2-40B4-BE49-F238E27FC236}">
                <a16:creationId xmlns:a16="http://schemas.microsoft.com/office/drawing/2014/main" id="{EA9D426F-9186-4BCC-8C87-15BAE31C4A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01" y="1950855"/>
            <a:ext cx="821055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5201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62922-370F-413C-8F78-607CF70F9EB8}"/>
              </a:ext>
            </a:extLst>
          </p:cNvPr>
          <p:cNvSpPr>
            <a:spLocks noGrp="1"/>
          </p:cNvSpPr>
          <p:nvPr>
            <p:ph type="title"/>
          </p:nvPr>
        </p:nvSpPr>
        <p:spPr/>
        <p:txBody>
          <a:bodyPr/>
          <a:lstStyle/>
          <a:p>
            <a:r>
              <a:rPr lang="en-US" dirty="0"/>
              <a:t>Participating Centers</a:t>
            </a:r>
          </a:p>
        </p:txBody>
      </p:sp>
      <p:sp>
        <p:nvSpPr>
          <p:cNvPr id="3" name="Content Placeholder 2">
            <a:extLst>
              <a:ext uri="{FF2B5EF4-FFF2-40B4-BE49-F238E27FC236}">
                <a16:creationId xmlns:a16="http://schemas.microsoft.com/office/drawing/2014/main" id="{15D40446-DE96-4FC1-82EB-DD9A16AF2FB5}"/>
              </a:ext>
            </a:extLst>
          </p:cNvPr>
          <p:cNvSpPr>
            <a:spLocks noGrp="1"/>
          </p:cNvSpPr>
          <p:nvPr>
            <p:ph idx="1"/>
          </p:nvPr>
        </p:nvSpPr>
        <p:spPr/>
        <p:txBody>
          <a:bodyPr/>
          <a:lstStyle/>
          <a:p>
            <a:r>
              <a:rPr lang="en-US" dirty="0"/>
              <a:t>Phoenix Children’s </a:t>
            </a:r>
          </a:p>
          <a:p>
            <a:r>
              <a:rPr lang="en-US" dirty="0"/>
              <a:t>University of Kentucky </a:t>
            </a:r>
          </a:p>
          <a:p>
            <a:r>
              <a:rPr lang="en-US" dirty="0"/>
              <a:t>Nemours Children’s Health System </a:t>
            </a:r>
          </a:p>
          <a:p>
            <a:r>
              <a:rPr lang="en-US" dirty="0"/>
              <a:t>Aga Khan University </a:t>
            </a:r>
          </a:p>
          <a:p>
            <a:r>
              <a:rPr lang="en-US" dirty="0"/>
              <a:t>Children’s Healthcare of Atlanta </a:t>
            </a:r>
          </a:p>
          <a:p>
            <a:r>
              <a:rPr lang="en-US" dirty="0"/>
              <a:t>Kentucky Children’s Hospital </a:t>
            </a:r>
          </a:p>
          <a:p>
            <a:r>
              <a:rPr lang="en-US" dirty="0"/>
              <a:t>Pediatric Cardiology </a:t>
            </a:r>
            <a:r>
              <a:rPr lang="en-US" dirty="0" err="1"/>
              <a:t>Assocaites</a:t>
            </a:r>
            <a:r>
              <a:rPr lang="en-US" dirty="0"/>
              <a:t>, Mednax </a:t>
            </a:r>
          </a:p>
        </p:txBody>
      </p:sp>
    </p:spTree>
    <p:extLst>
      <p:ext uri="{BB962C8B-B14F-4D97-AF65-F5344CB8AC3E}">
        <p14:creationId xmlns:p14="http://schemas.microsoft.com/office/powerpoint/2010/main" val="657752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6FFA3348-F565-4AF6-A8AC-AFD0E94D4F0E}"/>
              </a:ext>
            </a:extLst>
          </p:cNvPr>
          <p:cNvSpPr>
            <a:spLocks noGrp="1"/>
          </p:cNvSpPr>
          <p:nvPr>
            <p:ph type="title"/>
          </p:nvPr>
        </p:nvSpPr>
        <p:spPr>
          <a:xfrm>
            <a:off x="457200" y="274638"/>
            <a:ext cx="8229600" cy="1325562"/>
          </a:xfrm>
        </p:spPr>
        <p:txBody>
          <a:bodyPr/>
          <a:lstStyle/>
          <a:p>
            <a:r>
              <a:rPr lang="en-US" altLang="en-US"/>
              <a:t>Metrics to be Piloted in 2021</a:t>
            </a:r>
          </a:p>
        </p:txBody>
      </p:sp>
      <p:graphicFrame>
        <p:nvGraphicFramePr>
          <p:cNvPr id="16388" name="Object 20">
            <a:extLst>
              <a:ext uri="{FF2B5EF4-FFF2-40B4-BE49-F238E27FC236}">
                <a16:creationId xmlns:a16="http://schemas.microsoft.com/office/drawing/2014/main" id="{AE025D86-A8AF-49FF-B051-3BB111FA9782}"/>
              </a:ext>
            </a:extLst>
          </p:cNvPr>
          <p:cNvGraphicFramePr>
            <a:graphicFrameLocks noChangeAspect="1"/>
          </p:cNvGraphicFramePr>
          <p:nvPr>
            <p:extLst>
              <p:ext uri="{D42A27DB-BD31-4B8C-83A1-F6EECF244321}">
                <p14:modId xmlns:p14="http://schemas.microsoft.com/office/powerpoint/2010/main" val="1138717153"/>
              </p:ext>
            </p:extLst>
          </p:nvPr>
        </p:nvGraphicFramePr>
        <p:xfrm>
          <a:off x="466725" y="2135188"/>
          <a:ext cx="8335963" cy="2368550"/>
        </p:xfrm>
        <a:graphic>
          <a:graphicData uri="http://schemas.openxmlformats.org/presentationml/2006/ole">
            <mc:AlternateContent xmlns:mc="http://schemas.openxmlformats.org/markup-compatibility/2006">
              <mc:Choice xmlns:v="urn:schemas-microsoft-com:vml" Requires="v">
                <p:oleObj spid="_x0000_s1029" name="Worksheet" r:id="rId3" imgW="5987890" imgH="1701888" progId="Excel.Sheet.12">
                  <p:embed/>
                </p:oleObj>
              </mc:Choice>
              <mc:Fallback>
                <p:oleObj name="Worksheet" r:id="rId3" imgW="5987890" imgH="1701888" progId="Excel.Sheet.12">
                  <p:embed/>
                  <p:pic>
                    <p:nvPicPr>
                      <p:cNvPr id="16388" name="Object 20">
                        <a:extLst>
                          <a:ext uri="{FF2B5EF4-FFF2-40B4-BE49-F238E27FC236}">
                            <a16:creationId xmlns:a16="http://schemas.microsoft.com/office/drawing/2014/main" id="{AE025D86-A8AF-49FF-B051-3BB111FA9782}"/>
                          </a:ext>
                        </a:extLst>
                      </p:cNvPr>
                      <p:cNvPicPr>
                        <a:picLocks noChangeAspect="1" noChangeArrowheads="1"/>
                      </p:cNvPicPr>
                      <p:nvPr/>
                    </p:nvPicPr>
                    <p:blipFill>
                      <a:blip r:embed="rId4"/>
                      <a:srcRect/>
                      <a:stretch>
                        <a:fillRect/>
                      </a:stretch>
                    </p:blipFill>
                    <p:spPr bwMode="auto">
                      <a:xfrm>
                        <a:off x="466725" y="2135188"/>
                        <a:ext cx="8335963" cy="236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extBox 1">
            <a:extLst>
              <a:ext uri="{FF2B5EF4-FFF2-40B4-BE49-F238E27FC236}">
                <a16:creationId xmlns:a16="http://schemas.microsoft.com/office/drawing/2014/main" id="{D47AA802-8866-4A70-BF7B-6D5CB6DE7284}"/>
              </a:ext>
            </a:extLst>
          </p:cNvPr>
          <p:cNvSpPr txBox="1"/>
          <p:nvPr/>
        </p:nvSpPr>
        <p:spPr>
          <a:xfrm>
            <a:off x="918730" y="5618912"/>
            <a:ext cx="7587095" cy="307777"/>
          </a:xfrm>
          <a:prstGeom prst="rect">
            <a:avLst/>
          </a:prstGeom>
          <a:noFill/>
        </p:spPr>
        <p:txBody>
          <a:bodyPr wrap="square" rtlCol="0">
            <a:spAutoFit/>
          </a:bodyPr>
          <a:lstStyle/>
          <a:p>
            <a:r>
              <a:rPr lang="en-US" sz="1400" dirty="0">
                <a:solidFill>
                  <a:srgbClr val="FF0000"/>
                </a:solidFill>
              </a:rPr>
              <a:t>Please let Carly Johnson at </a:t>
            </a:r>
            <a:r>
              <a:rPr lang="en-US" sz="1400" dirty="0">
                <a:solidFill>
                  <a:srgbClr val="0000FF"/>
                </a:solidFill>
                <a:hlinkClick r:id="rId5">
                  <a:extLst>
                    <a:ext uri="{A12FA001-AC4F-418D-AE19-62706E023703}">
                      <ahyp:hlinkClr xmlns:ahyp="http://schemas.microsoft.com/office/drawing/2018/hyperlinkcolor" xmlns="" val="tx"/>
                    </a:ext>
                  </a:extLst>
                </a:hlinkClick>
              </a:rPr>
              <a:t>cjohnson1@acc.org</a:t>
            </a:r>
            <a:r>
              <a:rPr lang="en-US" sz="1400" dirty="0">
                <a:solidFill>
                  <a:srgbClr val="0000FF"/>
                </a:solidFill>
              </a:rPr>
              <a:t> </a:t>
            </a:r>
            <a:r>
              <a:rPr lang="en-US" sz="1400" dirty="0">
                <a:solidFill>
                  <a:srgbClr val="FF0000"/>
                </a:solidFill>
              </a:rPr>
              <a:t>if you are interested in piloting these metrics.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ctrTitle"/>
          </p:nvPr>
        </p:nvSpPr>
        <p:spPr>
          <a:xfrm>
            <a:off x="685800" y="252249"/>
            <a:ext cx="7772400" cy="3405352"/>
          </a:xfrm>
        </p:spPr>
        <p:txBody>
          <a:bodyPr/>
          <a:lstStyle/>
          <a:p>
            <a:pPr eaLnBrk="1" hangingPunct="1"/>
            <a:r>
              <a:rPr lang="en-US" altLang="en-US" sz="5800" b="1" dirty="0">
                <a:solidFill>
                  <a:srgbClr val="00386B"/>
                </a:solidFill>
                <a:ea typeface="MS PGothic" charset="-128"/>
                <a:cs typeface="ＭＳ Ｐゴシック" charset="-128"/>
              </a:rPr>
              <a:t>Tools and Process</a:t>
            </a:r>
            <a:br>
              <a:rPr lang="en-US" altLang="en-US" sz="5800" b="1" dirty="0">
                <a:solidFill>
                  <a:srgbClr val="00386B"/>
                </a:solidFill>
                <a:ea typeface="MS PGothic" charset="-128"/>
                <a:cs typeface="ＭＳ Ｐゴシック" charset="-128"/>
              </a:rPr>
            </a:br>
            <a:r>
              <a:rPr lang="en-US" altLang="en-US" sz="5800" b="1" dirty="0">
                <a:solidFill>
                  <a:srgbClr val="00386B"/>
                </a:solidFill>
                <a:ea typeface="MS PGothic" charset="-128"/>
                <a:cs typeface="ＭＳ Ｐゴシック" charset="-128"/>
              </a:rPr>
              <a:t>Posted on Website</a:t>
            </a:r>
            <a:br>
              <a:rPr lang="en-US" altLang="en-US" sz="5800" b="1" dirty="0">
                <a:solidFill>
                  <a:srgbClr val="00386B"/>
                </a:solidFill>
                <a:ea typeface="MS PGothic" charset="-128"/>
                <a:cs typeface="ＭＳ Ｐゴシック" charset="-128"/>
              </a:rPr>
            </a:br>
            <a:r>
              <a:rPr lang="en-US" altLang="en-US" sz="5800" b="1" dirty="0">
                <a:solidFill>
                  <a:srgbClr val="00386B"/>
                </a:solidFill>
                <a:ea typeface="MS PGothic" charset="-128"/>
                <a:cs typeface="ＭＳ Ｐゴシック" charset="-128"/>
              </a:rPr>
              <a:t/>
            </a:r>
            <a:br>
              <a:rPr lang="en-US" altLang="en-US" sz="5800" b="1" dirty="0">
                <a:solidFill>
                  <a:srgbClr val="00386B"/>
                </a:solidFill>
                <a:ea typeface="MS PGothic" charset="-128"/>
                <a:cs typeface="ＭＳ Ｐゴシック" charset="-128"/>
              </a:rPr>
            </a:br>
            <a:r>
              <a:rPr lang="en-US" altLang="en-US" sz="2400" b="1" dirty="0">
                <a:solidFill>
                  <a:srgbClr val="00386B"/>
                </a:solidFill>
                <a:ea typeface="MS PGothic" charset="-128"/>
                <a:cs typeface="ＭＳ Ｐゴシック" charset="-128"/>
              </a:rPr>
              <a:t>https://</a:t>
            </a:r>
            <a:r>
              <a:rPr lang="en-US" altLang="en-US" sz="2400" b="1" dirty="0" err="1">
                <a:solidFill>
                  <a:srgbClr val="00386B"/>
                </a:solidFill>
                <a:ea typeface="MS PGothic" charset="-128"/>
                <a:cs typeface="ＭＳ Ｐゴシック" charset="-128"/>
              </a:rPr>
              <a:t>cvquality.acc.org</a:t>
            </a:r>
            <a:r>
              <a:rPr lang="en-US" altLang="en-US" sz="2400" b="1" dirty="0">
                <a:solidFill>
                  <a:srgbClr val="00386B"/>
                </a:solidFill>
                <a:ea typeface="MS PGothic" charset="-128"/>
                <a:cs typeface="ＭＳ Ｐゴシック" charset="-128"/>
              </a:rPr>
              <a:t>/initiatives/</a:t>
            </a:r>
            <a:r>
              <a:rPr lang="en-US" altLang="en-US" sz="2400" b="1" dirty="0" err="1">
                <a:solidFill>
                  <a:srgbClr val="00386B"/>
                </a:solidFill>
                <a:ea typeface="MS PGothic" charset="-128"/>
                <a:cs typeface="ＭＳ Ｐゴシック" charset="-128"/>
              </a:rPr>
              <a:t>acpc</a:t>
            </a:r>
            <a:r>
              <a:rPr lang="en-US" altLang="en-US" sz="2400" b="1" dirty="0">
                <a:solidFill>
                  <a:srgbClr val="00386B"/>
                </a:solidFill>
                <a:ea typeface="MS PGothic" charset="-128"/>
                <a:cs typeface="ＭＳ Ｐゴシック" charset="-128"/>
              </a:rPr>
              <a:t>-quality-network/quality-metrics  </a:t>
            </a:r>
            <a:endParaRPr lang="en-US" altLang="en-US" sz="5800" b="1" dirty="0">
              <a:solidFill>
                <a:srgbClr val="00386B"/>
              </a:solidFill>
              <a:ea typeface="MS PGothic" charset="-128"/>
              <a:cs typeface="ＭＳ Ｐゴシック" charset="-128"/>
            </a:endParaRPr>
          </a:p>
        </p:txBody>
      </p:sp>
    </p:spTree>
    <p:extLst>
      <p:ext uri="{BB962C8B-B14F-4D97-AF65-F5344CB8AC3E}">
        <p14:creationId xmlns:p14="http://schemas.microsoft.com/office/powerpoint/2010/main" val="2521769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7E68C-5A46-49AF-9411-D4D0EA011EF0}"/>
              </a:ext>
            </a:extLst>
          </p:cNvPr>
          <p:cNvSpPr>
            <a:spLocks noGrp="1"/>
          </p:cNvSpPr>
          <p:nvPr>
            <p:ph type="title"/>
          </p:nvPr>
        </p:nvSpPr>
        <p:spPr/>
        <p:txBody>
          <a:bodyPr/>
          <a:lstStyle/>
          <a:p>
            <a:r>
              <a:rPr lang="en-US" dirty="0"/>
              <a:t>SCMR Collaboration </a:t>
            </a:r>
          </a:p>
        </p:txBody>
      </p:sp>
      <p:sp>
        <p:nvSpPr>
          <p:cNvPr id="3" name="Content Placeholder 2">
            <a:extLst>
              <a:ext uri="{FF2B5EF4-FFF2-40B4-BE49-F238E27FC236}">
                <a16:creationId xmlns:a16="http://schemas.microsoft.com/office/drawing/2014/main" id="{936B9A72-B1F2-48FF-927B-1F50F957B3BE}"/>
              </a:ext>
            </a:extLst>
          </p:cNvPr>
          <p:cNvSpPr>
            <a:spLocks noGrp="1"/>
          </p:cNvSpPr>
          <p:nvPr>
            <p:ph idx="1"/>
          </p:nvPr>
        </p:nvSpPr>
        <p:spPr/>
        <p:txBody>
          <a:bodyPr/>
          <a:lstStyle/>
          <a:p>
            <a:r>
              <a:rPr lang="en-US" dirty="0" smtClean="0"/>
              <a:t>SCMR – congenital committee would like to develop more MRI based Metrics </a:t>
            </a:r>
          </a:p>
          <a:p>
            <a:r>
              <a:rPr lang="en-US" dirty="0" smtClean="0"/>
              <a:t>Will develop a workflow to align with the established work flow for Metric development </a:t>
            </a:r>
            <a:endParaRPr lang="en-US" dirty="0"/>
          </a:p>
        </p:txBody>
      </p:sp>
    </p:spTree>
    <p:extLst>
      <p:ext uri="{BB962C8B-B14F-4D97-AF65-F5344CB8AC3E}">
        <p14:creationId xmlns:p14="http://schemas.microsoft.com/office/powerpoint/2010/main" val="2449508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60F17-C446-4E40-A8C9-24436EDEEA36}"/>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999F0912-5E38-9142-B080-96C54117A481}"/>
              </a:ext>
            </a:extLst>
          </p:cNvPr>
          <p:cNvSpPr>
            <a:spLocks noGrp="1"/>
          </p:cNvSpPr>
          <p:nvPr>
            <p:ph idx="1"/>
          </p:nvPr>
        </p:nvSpPr>
        <p:spPr/>
        <p:txBody>
          <a:bodyPr/>
          <a:lstStyle/>
          <a:p>
            <a:r>
              <a:rPr lang="en-US" dirty="0" smtClean="0"/>
              <a:t>Increase collaboration within ACPC and with other societies</a:t>
            </a:r>
          </a:p>
          <a:p>
            <a:r>
              <a:rPr lang="en-US" dirty="0" smtClean="0"/>
              <a:t>Increase engagement in participation</a:t>
            </a:r>
          </a:p>
          <a:p>
            <a:r>
              <a:rPr lang="en-US" dirty="0" smtClean="0"/>
              <a:t>Invite ideas/proposals</a:t>
            </a:r>
          </a:p>
          <a:p>
            <a:r>
              <a:rPr lang="en-US" dirty="0" smtClean="0"/>
              <a:t>Consider collaborative learning groups and research engagement </a:t>
            </a:r>
            <a:endParaRPr lang="en-US" dirty="0"/>
          </a:p>
        </p:txBody>
      </p:sp>
    </p:spTree>
    <p:extLst>
      <p:ext uri="{BB962C8B-B14F-4D97-AF65-F5344CB8AC3E}">
        <p14:creationId xmlns:p14="http://schemas.microsoft.com/office/powerpoint/2010/main" val="2852403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62984-3E50-C24A-B180-EDC876CB0FE6}"/>
              </a:ext>
            </a:extLst>
          </p:cNvPr>
          <p:cNvSpPr>
            <a:spLocks noGrp="1"/>
          </p:cNvSpPr>
          <p:nvPr>
            <p:ph type="title"/>
          </p:nvPr>
        </p:nvSpPr>
        <p:spPr/>
        <p:txBody>
          <a:bodyPr/>
          <a:lstStyle/>
          <a:p>
            <a:r>
              <a:rPr lang="en-US" sz="5400" i="1" dirty="0"/>
              <a:t/>
            </a:r>
            <a:br>
              <a:rPr lang="en-US" sz="5400" i="1" dirty="0"/>
            </a:br>
            <a:r>
              <a:rPr lang="en-US" sz="5400" i="1" dirty="0"/>
              <a:t>Thank you!</a:t>
            </a:r>
            <a:br>
              <a:rPr lang="en-US" sz="5400" i="1" dirty="0"/>
            </a:br>
            <a:endParaRPr lang="en-US" sz="5400" i="1" dirty="0"/>
          </a:p>
        </p:txBody>
      </p:sp>
      <p:sp>
        <p:nvSpPr>
          <p:cNvPr id="3" name="Content Placeholder 2">
            <a:extLst>
              <a:ext uri="{FF2B5EF4-FFF2-40B4-BE49-F238E27FC236}">
                <a16:creationId xmlns:a16="http://schemas.microsoft.com/office/drawing/2014/main" id="{451ADE77-0D69-0242-8D58-D9BD2529B4FC}"/>
              </a:ext>
            </a:extLst>
          </p:cNvPr>
          <p:cNvSpPr>
            <a:spLocks noGrp="1"/>
          </p:cNvSpPr>
          <p:nvPr>
            <p:ph idx="1"/>
          </p:nvPr>
        </p:nvSpPr>
        <p:spPr>
          <a:xfrm>
            <a:off x="391364" y="1249070"/>
            <a:ext cx="8229600" cy="4525963"/>
          </a:xfrm>
        </p:spPr>
        <p:txBody>
          <a:bodyPr/>
          <a:lstStyle/>
          <a:p>
            <a:endParaRPr lang="en-US" i="1" dirty="0"/>
          </a:p>
          <a:p>
            <a:pPr marL="0" indent="0">
              <a:buNone/>
            </a:pPr>
            <a:r>
              <a:rPr lang="en-US" i="1" dirty="0"/>
              <a:t>For questions and interest in participating in pilot testing - </a:t>
            </a:r>
          </a:p>
          <a:p>
            <a:pPr marL="0" indent="0">
              <a:buNone/>
            </a:pPr>
            <a:r>
              <a:rPr lang="en-US" sz="4800" i="1" dirty="0"/>
              <a:t>			</a:t>
            </a:r>
            <a:endParaRPr lang="en-US" sz="3600" i="1" dirty="0"/>
          </a:p>
          <a:p>
            <a:pPr marL="0" indent="0">
              <a:buNone/>
            </a:pPr>
            <a:r>
              <a:rPr lang="en-US" sz="3600" i="1" dirty="0"/>
              <a:t>Contact</a:t>
            </a:r>
          </a:p>
          <a:p>
            <a:pPr marL="0" indent="0">
              <a:buNone/>
            </a:pPr>
            <a:r>
              <a:rPr lang="en-US" sz="3600" i="1" dirty="0">
                <a:hlinkClick r:id="rId2"/>
              </a:rPr>
              <a:t>Cjohnson1@acc.org</a:t>
            </a:r>
            <a:r>
              <a:rPr lang="en-US" sz="3600" i="1" dirty="0"/>
              <a:t> or</a:t>
            </a:r>
          </a:p>
          <a:p>
            <a:pPr marL="0" indent="0">
              <a:buNone/>
            </a:pPr>
            <a:r>
              <a:rPr lang="en-US" sz="3600" i="1" dirty="0"/>
              <a:t> ACPC </a:t>
            </a:r>
            <a:r>
              <a:rPr lang="en-US" sz="3600" i="1" dirty="0" err="1"/>
              <a:t>QNet</a:t>
            </a:r>
            <a:r>
              <a:rPr lang="en-US" sz="3600" i="1" dirty="0"/>
              <a:t> Team at acpcqnet@acc.org</a:t>
            </a:r>
          </a:p>
          <a:p>
            <a:endParaRPr lang="en-US" i="1" dirty="0"/>
          </a:p>
          <a:p>
            <a:endParaRPr lang="en-US" i="1" dirty="0"/>
          </a:p>
          <a:p>
            <a:endParaRPr lang="en-US" dirty="0"/>
          </a:p>
        </p:txBody>
      </p:sp>
    </p:spTree>
    <p:extLst>
      <p:ext uri="{BB962C8B-B14F-4D97-AF65-F5344CB8AC3E}">
        <p14:creationId xmlns:p14="http://schemas.microsoft.com/office/powerpoint/2010/main" val="278779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35E49-EF5D-9D47-8B10-D497049D477E}"/>
              </a:ext>
            </a:extLst>
          </p:cNvPr>
          <p:cNvSpPr>
            <a:spLocks noGrp="1"/>
          </p:cNvSpPr>
          <p:nvPr>
            <p:ph type="title"/>
          </p:nvPr>
        </p:nvSpPr>
        <p:spPr/>
        <p:txBody>
          <a:bodyPr/>
          <a:lstStyle/>
          <a:p>
            <a:r>
              <a:rPr lang="en-US" dirty="0"/>
              <a:t>Imaging Quality Metrics</a:t>
            </a:r>
          </a:p>
        </p:txBody>
      </p:sp>
      <p:sp>
        <p:nvSpPr>
          <p:cNvPr id="3" name="Content Placeholder 2">
            <a:extLst>
              <a:ext uri="{FF2B5EF4-FFF2-40B4-BE49-F238E27FC236}">
                <a16:creationId xmlns:a16="http://schemas.microsoft.com/office/drawing/2014/main" id="{201FB577-C755-D143-A4C8-11C104FB3961}"/>
              </a:ext>
            </a:extLst>
          </p:cNvPr>
          <p:cNvSpPr>
            <a:spLocks noGrp="1"/>
          </p:cNvSpPr>
          <p:nvPr>
            <p:ph idx="1"/>
          </p:nvPr>
        </p:nvSpPr>
        <p:spPr/>
        <p:txBody>
          <a:bodyPr/>
          <a:lstStyle/>
          <a:p>
            <a:r>
              <a:rPr lang="en-US" dirty="0">
                <a:latin typeface="+mj-lt"/>
              </a:rPr>
              <a:t>Standardize practice, identify gaps</a:t>
            </a:r>
          </a:p>
          <a:p>
            <a:r>
              <a:rPr lang="en-US" dirty="0">
                <a:latin typeface="+mj-lt"/>
              </a:rPr>
              <a:t>Learning environment – continued improvement image acquisition and reporting</a:t>
            </a:r>
          </a:p>
          <a:p>
            <a:r>
              <a:rPr lang="en-US" dirty="0">
                <a:latin typeface="+mj-lt"/>
              </a:rPr>
              <a:t>Process evaluation</a:t>
            </a:r>
          </a:p>
          <a:p>
            <a:r>
              <a:rPr lang="en-US" dirty="0">
                <a:latin typeface="+mj-lt"/>
              </a:rPr>
              <a:t>Evaluation of appropriate use of modality</a:t>
            </a:r>
          </a:p>
          <a:p>
            <a:r>
              <a:rPr lang="en-US" dirty="0">
                <a:latin typeface="+mj-lt"/>
              </a:rPr>
              <a:t>Evaluation of outcomes – critical reporting </a:t>
            </a:r>
          </a:p>
          <a:p>
            <a:endParaRPr lang="en-US" dirty="0"/>
          </a:p>
        </p:txBody>
      </p:sp>
    </p:spTree>
    <p:extLst>
      <p:ext uri="{BB962C8B-B14F-4D97-AF65-F5344CB8AC3E}">
        <p14:creationId xmlns:p14="http://schemas.microsoft.com/office/powerpoint/2010/main" val="2707443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C0A36-FE62-D546-9F69-4E9996CB012E}"/>
              </a:ext>
            </a:extLst>
          </p:cNvPr>
          <p:cNvSpPr>
            <a:spLocks noGrp="1"/>
          </p:cNvSpPr>
          <p:nvPr>
            <p:ph type="title"/>
          </p:nvPr>
        </p:nvSpPr>
        <p:spPr/>
        <p:txBody>
          <a:bodyPr/>
          <a:lstStyle/>
          <a:p>
            <a:r>
              <a:rPr lang="en-US" dirty="0"/>
              <a:t>Overview of Imaging QMs</a:t>
            </a:r>
          </a:p>
        </p:txBody>
      </p:sp>
      <p:sp>
        <p:nvSpPr>
          <p:cNvPr id="3" name="Content Placeholder 2">
            <a:extLst>
              <a:ext uri="{FF2B5EF4-FFF2-40B4-BE49-F238E27FC236}">
                <a16:creationId xmlns:a16="http://schemas.microsoft.com/office/drawing/2014/main" id="{96D8555A-5C98-2B4C-A2DE-38E5B48E23FD}"/>
              </a:ext>
            </a:extLst>
          </p:cNvPr>
          <p:cNvSpPr>
            <a:spLocks noGrp="1"/>
          </p:cNvSpPr>
          <p:nvPr>
            <p:ph idx="1"/>
          </p:nvPr>
        </p:nvSpPr>
        <p:spPr/>
        <p:txBody>
          <a:bodyPr/>
          <a:lstStyle/>
          <a:p>
            <a:r>
              <a:rPr lang="en-US" dirty="0">
                <a:latin typeface="+mj-lt"/>
              </a:rPr>
              <a:t>Developed by over 50 members – QM- development working group with ACPC</a:t>
            </a:r>
          </a:p>
          <a:p>
            <a:r>
              <a:rPr lang="en-US" dirty="0">
                <a:latin typeface="+mj-lt"/>
              </a:rPr>
              <a:t>Metrics approved and endorsed by ASE, </a:t>
            </a:r>
            <a:r>
              <a:rPr lang="en-US" dirty="0" smtClean="0">
                <a:latin typeface="+mj-lt"/>
              </a:rPr>
              <a:t>SOPE,FHS,SCMR</a:t>
            </a:r>
            <a:endParaRPr lang="en-US" dirty="0">
              <a:latin typeface="+mj-lt"/>
            </a:endParaRPr>
          </a:p>
          <a:p>
            <a:pPr marL="0" indent="0">
              <a:buNone/>
            </a:pPr>
            <a:endParaRPr lang="en-US" dirty="0">
              <a:latin typeface="+mj-lt"/>
            </a:endParaRPr>
          </a:p>
          <a:p>
            <a:endParaRPr lang="en-US" dirty="0"/>
          </a:p>
        </p:txBody>
      </p:sp>
    </p:spTree>
    <p:extLst>
      <p:ext uri="{BB962C8B-B14F-4D97-AF65-F5344CB8AC3E}">
        <p14:creationId xmlns:p14="http://schemas.microsoft.com/office/powerpoint/2010/main" val="2378651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F5CC14CC-9737-8B49-A185-62E1CB419F61}"/>
              </a:ext>
            </a:extLst>
          </p:cNvPr>
          <p:cNvSpPr txBox="1">
            <a:spLocks/>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2pPr>
            <a:lvl3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3pPr>
            <a:lvl4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4pPr>
            <a:lvl5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5pPr>
            <a:lvl6pPr marL="457200" algn="ctr" rtl="0" fontAlgn="base">
              <a:spcBef>
                <a:spcPct val="0"/>
              </a:spcBef>
              <a:spcAft>
                <a:spcPct val="0"/>
              </a:spcAft>
              <a:defRPr sz="4400">
                <a:solidFill>
                  <a:schemeClr val="tx1"/>
                </a:solidFill>
                <a:latin typeface="Garamond" charset="0"/>
                <a:ea typeface="ＭＳ Ｐゴシック" charset="0"/>
              </a:defRPr>
            </a:lvl6pPr>
            <a:lvl7pPr marL="914400" algn="ctr" rtl="0" fontAlgn="base">
              <a:spcBef>
                <a:spcPct val="0"/>
              </a:spcBef>
              <a:spcAft>
                <a:spcPct val="0"/>
              </a:spcAft>
              <a:defRPr sz="4400">
                <a:solidFill>
                  <a:schemeClr val="tx1"/>
                </a:solidFill>
                <a:latin typeface="Garamond" charset="0"/>
                <a:ea typeface="ＭＳ Ｐゴシック" charset="0"/>
              </a:defRPr>
            </a:lvl7pPr>
            <a:lvl8pPr marL="1371600" algn="ctr" rtl="0" fontAlgn="base">
              <a:spcBef>
                <a:spcPct val="0"/>
              </a:spcBef>
              <a:spcAft>
                <a:spcPct val="0"/>
              </a:spcAft>
              <a:defRPr sz="4400">
                <a:solidFill>
                  <a:schemeClr val="tx1"/>
                </a:solidFill>
                <a:latin typeface="Garamond" charset="0"/>
                <a:ea typeface="ＭＳ Ｐゴシック" charset="0"/>
              </a:defRPr>
            </a:lvl8pPr>
            <a:lvl9pPr marL="1828800" algn="ctr" rtl="0" fontAlgn="base">
              <a:spcBef>
                <a:spcPct val="0"/>
              </a:spcBef>
              <a:spcAft>
                <a:spcPct val="0"/>
              </a:spcAft>
              <a:defRPr sz="4400">
                <a:solidFill>
                  <a:schemeClr val="tx1"/>
                </a:solidFill>
                <a:latin typeface="Garamond" charset="0"/>
                <a:ea typeface="ＭＳ Ｐゴシック" charset="0"/>
              </a:defRPr>
            </a:lvl9pPr>
          </a:lstStyle>
          <a:p>
            <a:pPr defTabSz="914400"/>
            <a:r>
              <a:rPr lang="en-US" dirty="0"/>
              <a:t>Noninvasive QM Members</a:t>
            </a:r>
          </a:p>
        </p:txBody>
      </p:sp>
      <p:sp>
        <p:nvSpPr>
          <p:cNvPr id="7" name="Content Placeholder 2">
            <a:extLst>
              <a:ext uri="{FF2B5EF4-FFF2-40B4-BE49-F238E27FC236}">
                <a16:creationId xmlns:a16="http://schemas.microsoft.com/office/drawing/2014/main" id="{97857BC0-4345-0747-9869-5F586C15D1E2}"/>
              </a:ext>
            </a:extLst>
          </p:cNvPr>
          <p:cNvSpPr>
            <a:spLocks noGrp="1"/>
          </p:cNvSpPr>
          <p:nvPr>
            <p:ph type="ctrTitle"/>
          </p:nvPr>
        </p:nvSpPr>
        <p:spPr>
          <a:xfrm>
            <a:off x="1360934" y="1058948"/>
            <a:ext cx="3654817" cy="5454869"/>
          </a:xfrm>
        </p:spPr>
        <p:txBody>
          <a:bodyPr>
            <a:normAutofit/>
          </a:bodyPr>
          <a:lstStyle/>
          <a:p>
            <a:pPr algn="l"/>
            <a:r>
              <a:rPr lang="en-US" sz="1400" dirty="0">
                <a:solidFill>
                  <a:srgbClr val="FF0000"/>
                </a:solidFill>
              </a:rPr>
              <a:t>Terri Tacy (Stanford)</a:t>
            </a:r>
          </a:p>
          <a:p>
            <a:pPr algn="l"/>
            <a:r>
              <a:rPr lang="en-US" sz="1400" dirty="0"/>
              <a:t>Sowmya Balasubramanian (Michigan)</a:t>
            </a:r>
          </a:p>
          <a:p>
            <a:pPr algn="l"/>
            <a:r>
              <a:rPr lang="en-US" sz="1400" dirty="0"/>
              <a:t>Seda Tierney (Stanford)</a:t>
            </a:r>
          </a:p>
          <a:p>
            <a:pPr algn="l"/>
            <a:r>
              <a:rPr lang="en-US" sz="1400" dirty="0"/>
              <a:t>Katie Jo Stauffer (Stanford)</a:t>
            </a:r>
          </a:p>
          <a:p>
            <a:pPr algn="l"/>
            <a:r>
              <a:rPr lang="en-US" sz="1400" dirty="0"/>
              <a:t>Sarina Behera (Stanford)</a:t>
            </a:r>
          </a:p>
          <a:p>
            <a:pPr algn="l"/>
            <a:r>
              <a:rPr lang="en-US" sz="1400" dirty="0"/>
              <a:t>Ann Kavanaugh-McHugh (Vanderbilt)</a:t>
            </a:r>
          </a:p>
          <a:p>
            <a:pPr algn="l"/>
            <a:r>
              <a:rPr lang="en-US" sz="1400" dirty="0"/>
              <a:t>Daniel Saurers (Vanderbilt)</a:t>
            </a:r>
          </a:p>
          <a:p>
            <a:pPr algn="l"/>
            <a:r>
              <a:rPr lang="en-US" sz="1400" dirty="0">
                <a:solidFill>
                  <a:srgbClr val="FF0000"/>
                </a:solidFill>
              </a:rPr>
              <a:t>David Parra (Vanderbilt)</a:t>
            </a:r>
          </a:p>
          <a:p>
            <a:pPr algn="l"/>
            <a:r>
              <a:rPr lang="en-US" sz="1400" dirty="0">
                <a:solidFill>
                  <a:srgbClr val="FF0000"/>
                </a:solidFill>
              </a:rPr>
              <a:t>Ritu Sachdeva (Emory)</a:t>
            </a:r>
          </a:p>
          <a:p>
            <a:pPr algn="l"/>
            <a:r>
              <a:rPr lang="en-US" sz="1400" dirty="0"/>
              <a:t>Eric Ferguson (Emory)</a:t>
            </a:r>
          </a:p>
          <a:p>
            <a:pPr algn="l"/>
            <a:r>
              <a:rPr lang="en-US" sz="1400" dirty="0"/>
              <a:t>Joe Kreeger (Emory)</a:t>
            </a:r>
          </a:p>
          <a:p>
            <a:pPr algn="l"/>
            <a:r>
              <a:rPr lang="en-US" sz="1400" dirty="0">
                <a:solidFill>
                  <a:srgbClr val="FF0000"/>
                </a:solidFill>
              </a:rPr>
              <a:t>Rick Michelfelder (Emory)</a:t>
            </a:r>
          </a:p>
          <a:p>
            <a:pPr algn="l"/>
            <a:r>
              <a:rPr lang="en-US" sz="1400" dirty="0"/>
              <a:t>Lowell Frank (DC)</a:t>
            </a:r>
          </a:p>
          <a:p>
            <a:pPr algn="l"/>
            <a:r>
              <a:rPr lang="en-US" sz="1400" dirty="0"/>
              <a:t>Lisa Hom (DC) </a:t>
            </a:r>
          </a:p>
          <a:p>
            <a:pPr algn="l"/>
            <a:r>
              <a:rPr lang="en-US" sz="1400" dirty="0"/>
              <a:t>Angira Patel (Chicago)</a:t>
            </a:r>
          </a:p>
          <a:p>
            <a:pPr algn="l"/>
            <a:r>
              <a:rPr lang="en-US" sz="1400" dirty="0">
                <a:solidFill>
                  <a:srgbClr val="FF0000"/>
                </a:solidFill>
              </a:rPr>
              <a:t>Luciana Young (Seattle)</a:t>
            </a:r>
          </a:p>
          <a:p>
            <a:pPr algn="l"/>
            <a:r>
              <a:rPr lang="en-US" sz="1400" dirty="0"/>
              <a:t>Joe Camarda (Chicago)</a:t>
            </a:r>
          </a:p>
          <a:p>
            <a:pPr algn="l"/>
            <a:r>
              <a:rPr lang="en-US" sz="1400" dirty="0"/>
              <a:t>Mike Puchalski (Salt Lake)</a:t>
            </a:r>
          </a:p>
          <a:p>
            <a:pPr algn="l"/>
            <a:r>
              <a:rPr lang="en-US" sz="1400" dirty="0"/>
              <a:t>Puneet Bhatla (NYU)</a:t>
            </a:r>
          </a:p>
          <a:p>
            <a:pPr algn="l"/>
            <a:r>
              <a:rPr lang="en-US" sz="1400" dirty="0"/>
              <a:t>Beth Printz ( San Diego)</a:t>
            </a:r>
            <a:br>
              <a:rPr lang="en-US" sz="1400" dirty="0"/>
            </a:br>
            <a:r>
              <a:rPr lang="en-US" sz="1400" dirty="0" err="1"/>
              <a:t>Divya</a:t>
            </a:r>
            <a:r>
              <a:rPr lang="en-US" sz="1400" dirty="0"/>
              <a:t> </a:t>
            </a:r>
            <a:r>
              <a:rPr lang="en-US" sz="1400" dirty="0" err="1"/>
              <a:t>Suthar</a:t>
            </a:r>
            <a:r>
              <a:rPr lang="en-US" sz="1400" dirty="0"/>
              <a:t> ( Atlanta) </a:t>
            </a:r>
          </a:p>
        </p:txBody>
      </p:sp>
      <p:sp>
        <p:nvSpPr>
          <p:cNvPr id="8" name="Content Placeholder 2">
            <a:extLst>
              <a:ext uri="{FF2B5EF4-FFF2-40B4-BE49-F238E27FC236}">
                <a16:creationId xmlns:a16="http://schemas.microsoft.com/office/drawing/2014/main" id="{538D9829-83E5-8041-86B3-DC1E945BA5A5}"/>
              </a:ext>
            </a:extLst>
          </p:cNvPr>
          <p:cNvSpPr txBox="1">
            <a:spLocks/>
          </p:cNvSpPr>
          <p:nvPr/>
        </p:nvSpPr>
        <p:spPr>
          <a:xfrm>
            <a:off x="5015751" y="1403934"/>
            <a:ext cx="3429000" cy="5109883"/>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400" dirty="0">
                <a:solidFill>
                  <a:srgbClr val="FF0000"/>
                </a:solidFill>
                <a:latin typeface="+mj-lt"/>
              </a:rPr>
              <a:t>Craig Fleishman (Orlando)</a:t>
            </a:r>
          </a:p>
          <a:p>
            <a:r>
              <a:rPr lang="en-US" sz="1400" dirty="0">
                <a:latin typeface="+mj-lt"/>
              </a:rPr>
              <a:t>Nao Sasaki (Miami)</a:t>
            </a:r>
          </a:p>
          <a:p>
            <a:r>
              <a:rPr lang="en-US" sz="1500" b="1" dirty="0">
                <a:solidFill>
                  <a:srgbClr val="FF0000"/>
                </a:solidFill>
                <a:latin typeface="+mj-lt"/>
              </a:rPr>
              <a:t>Leo Lopez </a:t>
            </a:r>
            <a:r>
              <a:rPr lang="en-US" sz="1500" b="1" dirty="0" smtClean="0">
                <a:solidFill>
                  <a:srgbClr val="FF0000"/>
                </a:solidFill>
                <a:latin typeface="+mj-lt"/>
              </a:rPr>
              <a:t>(Stanford)</a:t>
            </a:r>
            <a:endParaRPr lang="en-US" sz="1500" b="1" dirty="0">
              <a:solidFill>
                <a:srgbClr val="FF0000"/>
              </a:solidFill>
              <a:latin typeface="+mj-lt"/>
            </a:endParaRPr>
          </a:p>
          <a:p>
            <a:r>
              <a:rPr lang="en-US" sz="1400" dirty="0">
                <a:solidFill>
                  <a:srgbClr val="FF0000"/>
                </a:solidFill>
                <a:latin typeface="+mj-lt"/>
              </a:rPr>
              <a:t>Kenan Stern (Mount Sinai)</a:t>
            </a:r>
          </a:p>
          <a:p>
            <a:r>
              <a:rPr lang="en-US" sz="1400" dirty="0">
                <a:latin typeface="+mj-lt"/>
              </a:rPr>
              <a:t>Mark Fogel (CHOP)</a:t>
            </a:r>
          </a:p>
          <a:p>
            <a:r>
              <a:rPr lang="en-US" sz="1400" dirty="0">
                <a:latin typeface="+mj-lt"/>
              </a:rPr>
              <a:t>Shobha Natarajan (CHOP)</a:t>
            </a:r>
          </a:p>
          <a:p>
            <a:r>
              <a:rPr lang="en-US" sz="1400" dirty="0">
                <a:latin typeface="+mj-lt"/>
              </a:rPr>
              <a:t>Vivek Allada (Pittsburgh)</a:t>
            </a:r>
          </a:p>
          <a:p>
            <a:r>
              <a:rPr lang="en-US" sz="1400" dirty="0">
                <a:solidFill>
                  <a:srgbClr val="FF0000"/>
                </a:solidFill>
                <a:latin typeface="+mj-lt"/>
              </a:rPr>
              <a:t>Oscar Benavidez (MGH)</a:t>
            </a:r>
          </a:p>
          <a:p>
            <a:r>
              <a:rPr lang="en-US" sz="1400" dirty="0">
                <a:latin typeface="+mj-lt"/>
              </a:rPr>
              <a:t>Cathy Webb (Michigan)</a:t>
            </a:r>
          </a:p>
          <a:p>
            <a:r>
              <a:rPr lang="en-US" sz="1400" dirty="0">
                <a:latin typeface="+mj-lt"/>
              </a:rPr>
              <a:t>Phil Spevak (Johns Hopkins)</a:t>
            </a:r>
          </a:p>
          <a:p>
            <a:r>
              <a:rPr lang="en-US" sz="1400" dirty="0">
                <a:latin typeface="+mj-lt"/>
              </a:rPr>
              <a:t>Sarah Chambers (Mednax)</a:t>
            </a:r>
          </a:p>
          <a:p>
            <a:r>
              <a:rPr lang="en-US" sz="1400" dirty="0">
                <a:latin typeface="+mj-lt"/>
              </a:rPr>
              <a:t>John Kovalchin (Columbus)</a:t>
            </a:r>
          </a:p>
          <a:p>
            <a:r>
              <a:rPr lang="en-US" sz="1400" dirty="0">
                <a:solidFill>
                  <a:srgbClr val="FF0000"/>
                </a:solidFill>
                <a:latin typeface="+mj-lt"/>
              </a:rPr>
              <a:t>Anitha Parthiban (Kansas City)</a:t>
            </a:r>
          </a:p>
          <a:p>
            <a:r>
              <a:rPr lang="en-US" sz="1400" dirty="0">
                <a:solidFill>
                  <a:srgbClr val="FF0000"/>
                </a:solidFill>
                <a:latin typeface="+mj-lt"/>
              </a:rPr>
              <a:t>Pei-Ni Jone (Denver)</a:t>
            </a:r>
          </a:p>
          <a:p>
            <a:r>
              <a:rPr lang="en-US" sz="1400" dirty="0">
                <a:latin typeface="+mj-lt"/>
              </a:rPr>
              <a:t>Alicia Chaves (Maryland)</a:t>
            </a:r>
          </a:p>
          <a:p>
            <a:r>
              <a:rPr lang="en-US" sz="1400" dirty="0">
                <a:latin typeface="+mj-lt"/>
              </a:rPr>
              <a:t>Puja Banka (Boston)</a:t>
            </a:r>
          </a:p>
          <a:p>
            <a:r>
              <a:rPr lang="en-US" sz="1400" dirty="0">
                <a:latin typeface="+mj-lt"/>
              </a:rPr>
              <a:t>Michael Pettersen (Mednax)</a:t>
            </a:r>
          </a:p>
          <a:p>
            <a:r>
              <a:rPr lang="en-US" sz="1400" dirty="0">
                <a:latin typeface="+mj-lt"/>
              </a:rPr>
              <a:t>Matt Park (Mednax)</a:t>
            </a:r>
          </a:p>
          <a:p>
            <a:r>
              <a:rPr lang="en-US" sz="1400" dirty="0">
                <a:latin typeface="+mj-lt"/>
              </a:rPr>
              <a:t>Mike Brook (UCSF) </a:t>
            </a:r>
          </a:p>
          <a:p>
            <a:r>
              <a:rPr lang="en-US" sz="1400" dirty="0">
                <a:latin typeface="+mj-lt"/>
              </a:rPr>
              <a:t>Sujhata Buddhe (Seattle)</a:t>
            </a:r>
          </a:p>
          <a:p>
            <a:r>
              <a:rPr lang="en-US" sz="1400" dirty="0">
                <a:solidFill>
                  <a:srgbClr val="FF0000"/>
                </a:solidFill>
                <a:latin typeface="+mj-lt"/>
              </a:rPr>
              <a:t>Nadine Choueiter (Montefiore)</a:t>
            </a:r>
          </a:p>
          <a:p>
            <a:r>
              <a:rPr lang="en-US" sz="1400" dirty="0">
                <a:solidFill>
                  <a:srgbClr val="FF0000"/>
                </a:solidFill>
                <a:latin typeface="+mj-lt"/>
              </a:rPr>
              <a:t>Shubhika </a:t>
            </a:r>
            <a:r>
              <a:rPr lang="en-US" sz="1400" dirty="0" smtClean="0">
                <a:solidFill>
                  <a:srgbClr val="FF0000"/>
                </a:solidFill>
                <a:latin typeface="+mj-lt"/>
              </a:rPr>
              <a:t>Srivastava</a:t>
            </a:r>
            <a:endParaRPr lang="en-US" sz="1400" dirty="0">
              <a:solidFill>
                <a:srgbClr val="FF0000"/>
              </a:solidFill>
            </a:endParaRPr>
          </a:p>
        </p:txBody>
      </p:sp>
    </p:spTree>
    <p:extLst>
      <p:ext uri="{BB962C8B-B14F-4D97-AF65-F5344CB8AC3E}">
        <p14:creationId xmlns:p14="http://schemas.microsoft.com/office/powerpoint/2010/main" val="1589855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Imaging QMs </a:t>
            </a:r>
            <a:endParaRPr lang="en-US" dirty="0"/>
          </a:p>
        </p:txBody>
      </p:sp>
      <p:pic>
        <p:nvPicPr>
          <p:cNvPr id="4" name="Content Placeholder 3"/>
          <p:cNvPicPr>
            <a:picLocks noGrp="1" noChangeAspect="1"/>
          </p:cNvPicPr>
          <p:nvPr>
            <p:ph idx="1"/>
          </p:nvPr>
        </p:nvPicPr>
        <p:blipFill>
          <a:blip r:embed="rId2"/>
          <a:stretch>
            <a:fillRect/>
          </a:stretch>
        </p:blipFill>
        <p:spPr>
          <a:xfrm>
            <a:off x="972922" y="1605103"/>
            <a:ext cx="6094236" cy="4459197"/>
          </a:xfrm>
          <a:prstGeom prst="rect">
            <a:avLst/>
          </a:prstGeom>
        </p:spPr>
      </p:pic>
    </p:spTree>
    <p:extLst>
      <p:ext uri="{BB962C8B-B14F-4D97-AF65-F5344CB8AC3E}">
        <p14:creationId xmlns:p14="http://schemas.microsoft.com/office/powerpoint/2010/main" val="866251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00745" y="2892625"/>
            <a:ext cx="1828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QMWG  team 1</a:t>
            </a:r>
          </a:p>
        </p:txBody>
      </p:sp>
      <p:sp>
        <p:nvSpPr>
          <p:cNvPr id="9" name="Rectangle 8"/>
          <p:cNvSpPr/>
          <p:nvPr/>
        </p:nvSpPr>
        <p:spPr>
          <a:xfrm>
            <a:off x="4691745" y="2862607"/>
            <a:ext cx="1828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QMWG  team 3</a:t>
            </a:r>
          </a:p>
        </p:txBody>
      </p:sp>
      <p:sp>
        <p:nvSpPr>
          <p:cNvPr id="10" name="Rectangle 9"/>
          <p:cNvSpPr/>
          <p:nvPr/>
        </p:nvSpPr>
        <p:spPr>
          <a:xfrm>
            <a:off x="2592779" y="2892625"/>
            <a:ext cx="1828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QMWG team 2</a:t>
            </a:r>
          </a:p>
        </p:txBody>
      </p:sp>
      <p:cxnSp>
        <p:nvCxnSpPr>
          <p:cNvPr id="13" name="Straight Arrow Connector 12"/>
          <p:cNvCxnSpPr/>
          <p:nvPr/>
        </p:nvCxnSpPr>
        <p:spPr>
          <a:xfrm flipH="1">
            <a:off x="1891148" y="2481607"/>
            <a:ext cx="685800" cy="381000"/>
          </a:xfrm>
          <a:prstGeom prst="straightConnector1">
            <a:avLst/>
          </a:prstGeom>
          <a:ln w="31750">
            <a:tailEnd type="arrow"/>
          </a:ln>
        </p:spPr>
        <p:style>
          <a:lnRef idx="1">
            <a:schemeClr val="accent2"/>
          </a:lnRef>
          <a:fillRef idx="0">
            <a:schemeClr val="accent2"/>
          </a:fillRef>
          <a:effectRef idx="0">
            <a:schemeClr val="accent2"/>
          </a:effectRef>
          <a:fontRef idx="minor">
            <a:schemeClr val="tx1"/>
          </a:fontRef>
        </p:style>
      </p:cxnSp>
      <p:cxnSp>
        <p:nvCxnSpPr>
          <p:cNvPr id="14" name="Straight Arrow Connector 13"/>
          <p:cNvCxnSpPr/>
          <p:nvPr/>
        </p:nvCxnSpPr>
        <p:spPr>
          <a:xfrm>
            <a:off x="3472545" y="2377368"/>
            <a:ext cx="0" cy="503382"/>
          </a:xfrm>
          <a:prstGeom prst="straightConnector1">
            <a:avLst/>
          </a:prstGeom>
          <a:ln w="31750">
            <a:tailEnd type="arrow"/>
          </a:ln>
        </p:spPr>
        <p:style>
          <a:lnRef idx="1">
            <a:schemeClr val="accent2"/>
          </a:lnRef>
          <a:fillRef idx="0">
            <a:schemeClr val="accent2"/>
          </a:fillRef>
          <a:effectRef idx="0">
            <a:schemeClr val="accent2"/>
          </a:effectRef>
          <a:fontRef idx="minor">
            <a:schemeClr val="tx1"/>
          </a:fontRef>
        </p:style>
      </p:cxnSp>
      <p:cxnSp>
        <p:nvCxnSpPr>
          <p:cNvPr id="17" name="Straight Arrow Connector 16"/>
          <p:cNvCxnSpPr>
            <a:cxnSpLocks/>
          </p:cNvCxnSpPr>
          <p:nvPr/>
        </p:nvCxnSpPr>
        <p:spPr>
          <a:xfrm>
            <a:off x="4347361" y="2443840"/>
            <a:ext cx="720435" cy="382310"/>
          </a:xfrm>
          <a:prstGeom prst="straightConnector1">
            <a:avLst/>
          </a:prstGeom>
          <a:ln w="31750">
            <a:tailEnd type="arrow"/>
          </a:ln>
        </p:spPr>
        <p:style>
          <a:lnRef idx="1">
            <a:schemeClr val="accent2"/>
          </a:lnRef>
          <a:fillRef idx="0">
            <a:schemeClr val="accent2"/>
          </a:fillRef>
          <a:effectRef idx="0">
            <a:schemeClr val="accent2"/>
          </a:effectRef>
          <a:fontRef idx="minor">
            <a:schemeClr val="tx1"/>
          </a:fontRef>
        </p:style>
      </p:cxnSp>
      <p:cxnSp>
        <p:nvCxnSpPr>
          <p:cNvPr id="23" name="Straight Arrow Connector 22"/>
          <p:cNvCxnSpPr>
            <a:cxnSpLocks/>
            <a:stCxn id="7" idx="3"/>
            <a:endCxn id="21" idx="1"/>
          </p:cNvCxnSpPr>
          <p:nvPr/>
        </p:nvCxnSpPr>
        <p:spPr>
          <a:xfrm>
            <a:off x="4470072" y="1955128"/>
            <a:ext cx="2402774" cy="0"/>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7739745" y="2391390"/>
            <a:ext cx="0" cy="457200"/>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7718963" y="3693880"/>
            <a:ext cx="0" cy="457200"/>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cxnSpLocks/>
            <a:stCxn id="20" idx="1"/>
            <a:endCxn id="28" idx="3"/>
          </p:cNvCxnSpPr>
          <p:nvPr/>
        </p:nvCxnSpPr>
        <p:spPr>
          <a:xfrm flipH="1">
            <a:off x="4494820" y="4758205"/>
            <a:ext cx="2478966" cy="0"/>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3503561" y="5181600"/>
            <a:ext cx="0" cy="457200"/>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2725397" y="5652655"/>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GOES TO ACPC - QMWG</a:t>
            </a:r>
          </a:p>
        </p:txBody>
      </p:sp>
      <p:sp>
        <p:nvSpPr>
          <p:cNvPr id="20" name="Rectangle 19"/>
          <p:cNvSpPr/>
          <p:nvPr/>
        </p:nvSpPr>
        <p:spPr>
          <a:xfrm>
            <a:off x="6973786" y="4186705"/>
            <a:ext cx="1676400" cy="1143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Garamond" panose="02020404030301010803" pitchFamily="18" charset="0"/>
              </a:rPr>
              <a:t>Once individual QM is approved by team </a:t>
            </a:r>
          </a:p>
        </p:txBody>
      </p:sp>
      <p:sp>
        <p:nvSpPr>
          <p:cNvPr id="28" name="Rectangle 27"/>
          <p:cNvSpPr/>
          <p:nvPr/>
        </p:nvSpPr>
        <p:spPr>
          <a:xfrm>
            <a:off x="2513620" y="4186705"/>
            <a:ext cx="19812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QMWG</a:t>
            </a:r>
          </a:p>
          <a:p>
            <a:pPr algn="ctr"/>
            <a:r>
              <a:rPr lang="en-US" dirty="0">
                <a:latin typeface="Garamond" panose="02020404030301010803" pitchFamily="18" charset="0"/>
              </a:rPr>
              <a:t>All members – Imaging including team leads </a:t>
            </a:r>
          </a:p>
        </p:txBody>
      </p:sp>
      <p:sp>
        <p:nvSpPr>
          <p:cNvPr id="11" name="Rectangle 10"/>
          <p:cNvSpPr/>
          <p:nvPr/>
        </p:nvSpPr>
        <p:spPr>
          <a:xfrm>
            <a:off x="6825345" y="2863925"/>
            <a:ext cx="1828800" cy="914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Individual team calls – to finalize each metric </a:t>
            </a:r>
          </a:p>
        </p:txBody>
      </p:sp>
      <p:sp>
        <p:nvSpPr>
          <p:cNvPr id="7" name="Rectangle 6"/>
          <p:cNvSpPr/>
          <p:nvPr/>
        </p:nvSpPr>
        <p:spPr>
          <a:xfrm>
            <a:off x="2488872" y="1383628"/>
            <a:ext cx="19812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QMWG</a:t>
            </a:r>
          </a:p>
          <a:p>
            <a:pPr algn="ctr"/>
            <a:r>
              <a:rPr lang="en-US" dirty="0">
                <a:latin typeface="Garamond" panose="02020404030301010803" pitchFamily="18" charset="0"/>
              </a:rPr>
              <a:t>All members – Imaging including team leads </a:t>
            </a:r>
          </a:p>
        </p:txBody>
      </p:sp>
      <p:sp>
        <p:nvSpPr>
          <p:cNvPr id="21" name="Rectangle 20"/>
          <p:cNvSpPr/>
          <p:nvPr/>
        </p:nvSpPr>
        <p:spPr>
          <a:xfrm>
            <a:off x="6872846" y="1383628"/>
            <a:ext cx="1676400" cy="1143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Garamond" panose="02020404030301010803" pitchFamily="18" charset="0"/>
              </a:rPr>
              <a:t>Organize Topics and team leads and members </a:t>
            </a:r>
          </a:p>
        </p:txBody>
      </p:sp>
      <p:sp>
        <p:nvSpPr>
          <p:cNvPr id="12" name="Title 11">
            <a:extLst>
              <a:ext uri="{FF2B5EF4-FFF2-40B4-BE49-F238E27FC236}">
                <a16:creationId xmlns:a16="http://schemas.microsoft.com/office/drawing/2014/main" id="{32AEC738-BEDA-CD47-B34E-00F0FB7F9B52}"/>
              </a:ext>
            </a:extLst>
          </p:cNvPr>
          <p:cNvSpPr>
            <a:spLocks noGrp="1"/>
          </p:cNvSpPr>
          <p:nvPr>
            <p:ph type="title"/>
          </p:nvPr>
        </p:nvSpPr>
        <p:spPr/>
        <p:txBody>
          <a:bodyPr/>
          <a:lstStyle/>
          <a:p>
            <a:r>
              <a:rPr lang="en-US" dirty="0">
                <a:latin typeface="Garamond" panose="02020404030301010803" pitchFamily="18" charset="0"/>
              </a:rPr>
              <a:t>Process of Metric Development</a:t>
            </a:r>
          </a:p>
        </p:txBody>
      </p:sp>
    </p:spTree>
    <p:extLst>
      <p:ext uri="{BB962C8B-B14F-4D97-AF65-F5344CB8AC3E}">
        <p14:creationId xmlns:p14="http://schemas.microsoft.com/office/powerpoint/2010/main" val="453589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32AEC738-BEDA-CD47-B34E-00F0FB7F9B52}"/>
              </a:ext>
            </a:extLst>
          </p:cNvPr>
          <p:cNvSpPr>
            <a:spLocks noGrp="1"/>
          </p:cNvSpPr>
          <p:nvPr>
            <p:ph type="title"/>
          </p:nvPr>
        </p:nvSpPr>
        <p:spPr/>
        <p:txBody>
          <a:bodyPr/>
          <a:lstStyle/>
          <a:p>
            <a:r>
              <a:rPr lang="en-US" dirty="0">
                <a:latin typeface="Garamond" panose="02020404030301010803" pitchFamily="18" charset="0"/>
              </a:rPr>
              <a:t>Process of Metric Development</a:t>
            </a:r>
          </a:p>
        </p:txBody>
      </p:sp>
      <p:cxnSp>
        <p:nvCxnSpPr>
          <p:cNvPr id="22" name="Straight Arrow Connector 21">
            <a:extLst>
              <a:ext uri="{FF2B5EF4-FFF2-40B4-BE49-F238E27FC236}">
                <a16:creationId xmlns:a16="http://schemas.microsoft.com/office/drawing/2014/main" id="{950867D2-7930-A645-8B04-1C2175BAAF7D}"/>
              </a:ext>
            </a:extLst>
          </p:cNvPr>
          <p:cNvCxnSpPr>
            <a:cxnSpLocks/>
          </p:cNvCxnSpPr>
          <p:nvPr/>
        </p:nvCxnSpPr>
        <p:spPr>
          <a:xfrm>
            <a:off x="4453277" y="3740210"/>
            <a:ext cx="0" cy="356755"/>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FD81F1CA-7C09-EE4E-BF94-4BF28A2FA87A}"/>
              </a:ext>
            </a:extLst>
          </p:cNvPr>
          <p:cNvCxnSpPr>
            <a:cxnSpLocks/>
          </p:cNvCxnSpPr>
          <p:nvPr/>
        </p:nvCxnSpPr>
        <p:spPr>
          <a:xfrm flipV="1">
            <a:off x="5524676" y="3517998"/>
            <a:ext cx="1116915" cy="1041890"/>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A6B174FE-9729-3B41-AE5F-624E276C3F3B}"/>
              </a:ext>
            </a:extLst>
          </p:cNvPr>
          <p:cNvCxnSpPr>
            <a:cxnSpLocks/>
            <a:endCxn id="35" idx="0"/>
          </p:cNvCxnSpPr>
          <p:nvPr/>
        </p:nvCxnSpPr>
        <p:spPr>
          <a:xfrm>
            <a:off x="4375874" y="5029203"/>
            <a:ext cx="1" cy="465002"/>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2AA15F01-07A4-7B47-87E0-2F52106FA1A4}"/>
              </a:ext>
            </a:extLst>
          </p:cNvPr>
          <p:cNvCxnSpPr>
            <a:cxnSpLocks/>
          </p:cNvCxnSpPr>
          <p:nvPr/>
        </p:nvCxnSpPr>
        <p:spPr>
          <a:xfrm flipH="1">
            <a:off x="2980127" y="5909703"/>
            <a:ext cx="3381761" cy="0"/>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8F74B6E1-3167-5149-A712-19410AA5890D}"/>
              </a:ext>
            </a:extLst>
          </p:cNvPr>
          <p:cNvCxnSpPr>
            <a:cxnSpLocks/>
          </p:cNvCxnSpPr>
          <p:nvPr/>
        </p:nvCxnSpPr>
        <p:spPr>
          <a:xfrm>
            <a:off x="4467279" y="2308741"/>
            <a:ext cx="0" cy="548244"/>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4C27B049-0D45-F843-A27A-B09F90FB4D4F}"/>
              </a:ext>
            </a:extLst>
          </p:cNvPr>
          <p:cNvCxnSpPr>
            <a:cxnSpLocks/>
            <a:stCxn id="36" idx="3"/>
          </p:cNvCxnSpPr>
          <p:nvPr/>
        </p:nvCxnSpPr>
        <p:spPr>
          <a:xfrm flipV="1">
            <a:off x="2766996" y="2039565"/>
            <a:ext cx="948674" cy="15340"/>
          </a:xfrm>
          <a:prstGeom prst="straightConnector1">
            <a:avLst/>
          </a:prstGeom>
          <a:ln w="3175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3E4B2AC-61C1-F949-B1ED-CA91DFEF6F16}"/>
              </a:ext>
            </a:extLst>
          </p:cNvPr>
          <p:cNvSpPr txBox="1"/>
          <p:nvPr/>
        </p:nvSpPr>
        <p:spPr>
          <a:xfrm>
            <a:off x="3437855" y="5494205"/>
            <a:ext cx="1876039" cy="830997"/>
          </a:xfrm>
          <a:prstGeom prst="rect">
            <a:avLst/>
          </a:prstGeom>
          <a:solidFill>
            <a:srgbClr val="FFC000"/>
          </a:solidFill>
        </p:spPr>
        <p:txBody>
          <a:bodyPr wrap="square" rtlCol="0">
            <a:spAutoFit/>
          </a:bodyPr>
          <a:lstStyle/>
          <a:p>
            <a:pPr algn="ctr"/>
            <a:r>
              <a:rPr lang="en-US" sz="2400" dirty="0">
                <a:solidFill>
                  <a:srgbClr val="FF0000"/>
                </a:solidFill>
                <a:latin typeface="Garamond" panose="02020404030301010803" pitchFamily="18" charset="0"/>
              </a:rPr>
              <a:t>PILOT TESTING</a:t>
            </a:r>
          </a:p>
        </p:txBody>
      </p:sp>
      <p:sp>
        <p:nvSpPr>
          <p:cNvPr id="36" name="Rectangle 35">
            <a:extLst>
              <a:ext uri="{FF2B5EF4-FFF2-40B4-BE49-F238E27FC236}">
                <a16:creationId xmlns:a16="http://schemas.microsoft.com/office/drawing/2014/main" id="{24C36815-4050-B145-9F5C-5D4E54717EEA}"/>
              </a:ext>
            </a:extLst>
          </p:cNvPr>
          <p:cNvSpPr/>
          <p:nvPr/>
        </p:nvSpPr>
        <p:spPr>
          <a:xfrm>
            <a:off x="1319196" y="1597705"/>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ACPC – Steering QMWG</a:t>
            </a:r>
          </a:p>
        </p:txBody>
      </p:sp>
      <p:sp>
        <p:nvSpPr>
          <p:cNvPr id="37" name="Rectangle 36">
            <a:extLst>
              <a:ext uri="{FF2B5EF4-FFF2-40B4-BE49-F238E27FC236}">
                <a16:creationId xmlns:a16="http://schemas.microsoft.com/office/drawing/2014/main" id="{C22D1D39-5C20-8644-90CB-40FC4F23EFC4}"/>
              </a:ext>
            </a:extLst>
          </p:cNvPr>
          <p:cNvSpPr/>
          <p:nvPr/>
        </p:nvSpPr>
        <p:spPr>
          <a:xfrm>
            <a:off x="3716659" y="1597705"/>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GOES TO Public Comment</a:t>
            </a:r>
          </a:p>
        </p:txBody>
      </p:sp>
      <p:sp>
        <p:nvSpPr>
          <p:cNvPr id="38" name="Rectangle 37">
            <a:extLst>
              <a:ext uri="{FF2B5EF4-FFF2-40B4-BE49-F238E27FC236}">
                <a16:creationId xmlns:a16="http://schemas.microsoft.com/office/drawing/2014/main" id="{FEAF4280-86F9-2F4E-9949-951C83213917}"/>
              </a:ext>
            </a:extLst>
          </p:cNvPr>
          <p:cNvSpPr/>
          <p:nvPr/>
        </p:nvSpPr>
        <p:spPr>
          <a:xfrm>
            <a:off x="3744368" y="2872325"/>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GOES BACK WG - Revisions</a:t>
            </a:r>
          </a:p>
        </p:txBody>
      </p:sp>
      <p:sp>
        <p:nvSpPr>
          <p:cNvPr id="39" name="Rectangle 38">
            <a:extLst>
              <a:ext uri="{FF2B5EF4-FFF2-40B4-BE49-F238E27FC236}">
                <a16:creationId xmlns:a16="http://schemas.microsoft.com/office/drawing/2014/main" id="{4BB353B8-AAF1-2248-BE1C-CE807FBDBA81}"/>
              </a:ext>
            </a:extLst>
          </p:cNvPr>
          <p:cNvSpPr/>
          <p:nvPr/>
        </p:nvSpPr>
        <p:spPr>
          <a:xfrm>
            <a:off x="3543477" y="4112305"/>
            <a:ext cx="1981199"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Back to Steering Committee – SOPE-ASE</a:t>
            </a:r>
          </a:p>
        </p:txBody>
      </p:sp>
      <p:sp>
        <p:nvSpPr>
          <p:cNvPr id="40" name="Rectangle 39">
            <a:extLst>
              <a:ext uri="{FF2B5EF4-FFF2-40B4-BE49-F238E27FC236}">
                <a16:creationId xmlns:a16="http://schemas.microsoft.com/office/drawing/2014/main" id="{23794FEB-861E-5445-9E76-97F9690B3E78}"/>
              </a:ext>
            </a:extLst>
          </p:cNvPr>
          <p:cNvSpPr/>
          <p:nvPr/>
        </p:nvSpPr>
        <p:spPr>
          <a:xfrm>
            <a:off x="6619344" y="3363429"/>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Revise based on comments</a:t>
            </a:r>
          </a:p>
        </p:txBody>
      </p:sp>
      <p:sp>
        <p:nvSpPr>
          <p:cNvPr id="41" name="TextBox 40">
            <a:extLst>
              <a:ext uri="{FF2B5EF4-FFF2-40B4-BE49-F238E27FC236}">
                <a16:creationId xmlns:a16="http://schemas.microsoft.com/office/drawing/2014/main" id="{F8ED5BF1-550F-2241-A32A-1995B59179E8}"/>
              </a:ext>
            </a:extLst>
          </p:cNvPr>
          <p:cNvSpPr txBox="1"/>
          <p:nvPr/>
        </p:nvSpPr>
        <p:spPr>
          <a:xfrm>
            <a:off x="1114805" y="5494205"/>
            <a:ext cx="1876039" cy="830997"/>
          </a:xfrm>
          <a:prstGeom prst="rect">
            <a:avLst/>
          </a:prstGeom>
          <a:solidFill>
            <a:srgbClr val="FFC000"/>
          </a:solidFill>
        </p:spPr>
        <p:txBody>
          <a:bodyPr wrap="square" rtlCol="0">
            <a:spAutoFit/>
          </a:bodyPr>
          <a:lstStyle/>
          <a:p>
            <a:pPr algn="ctr"/>
            <a:r>
              <a:rPr lang="en-US" sz="2400" dirty="0">
                <a:solidFill>
                  <a:srgbClr val="FF0000"/>
                </a:solidFill>
                <a:latin typeface="Garamond" panose="02020404030301010803" pitchFamily="18" charset="0"/>
              </a:rPr>
              <a:t>Release For USE in QNet</a:t>
            </a:r>
          </a:p>
        </p:txBody>
      </p:sp>
      <p:sp>
        <p:nvSpPr>
          <p:cNvPr id="42" name="Oval 41">
            <a:extLst>
              <a:ext uri="{FF2B5EF4-FFF2-40B4-BE49-F238E27FC236}">
                <a16:creationId xmlns:a16="http://schemas.microsoft.com/office/drawing/2014/main" id="{4C342080-1728-2547-BDAF-EEC0F4764A98}"/>
              </a:ext>
            </a:extLst>
          </p:cNvPr>
          <p:cNvSpPr/>
          <p:nvPr/>
        </p:nvSpPr>
        <p:spPr>
          <a:xfrm>
            <a:off x="6146291" y="2150943"/>
            <a:ext cx="2133599" cy="1092777"/>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29000C8D-C91C-A243-8394-90BE3C62DC1F}"/>
              </a:ext>
            </a:extLst>
          </p:cNvPr>
          <p:cNvSpPr txBox="1"/>
          <p:nvPr/>
        </p:nvSpPr>
        <p:spPr>
          <a:xfrm>
            <a:off x="6167563" y="2410660"/>
            <a:ext cx="2057400" cy="923330"/>
          </a:xfrm>
          <a:prstGeom prst="rect">
            <a:avLst/>
          </a:prstGeom>
          <a:noFill/>
        </p:spPr>
        <p:txBody>
          <a:bodyPr wrap="square" rtlCol="0">
            <a:spAutoFit/>
          </a:bodyPr>
          <a:lstStyle/>
          <a:p>
            <a:pPr algn="ctr"/>
            <a:r>
              <a:rPr lang="en-US" b="1" dirty="0">
                <a:solidFill>
                  <a:srgbClr val="FF0000"/>
                </a:solidFill>
                <a:latin typeface="Garamond" panose="02020404030301010803" pitchFamily="18" charset="0"/>
              </a:rPr>
              <a:t>REVISIONS by  primary WG and Chairs</a:t>
            </a:r>
          </a:p>
        </p:txBody>
      </p:sp>
      <p:sp>
        <p:nvSpPr>
          <p:cNvPr id="18" name="TextBox 17">
            <a:extLst>
              <a:ext uri="{FF2B5EF4-FFF2-40B4-BE49-F238E27FC236}">
                <a16:creationId xmlns:a16="http://schemas.microsoft.com/office/drawing/2014/main" id="{E6117F3E-F0C1-1641-A69C-90B9E5016398}"/>
              </a:ext>
            </a:extLst>
          </p:cNvPr>
          <p:cNvSpPr txBox="1"/>
          <p:nvPr/>
        </p:nvSpPr>
        <p:spPr>
          <a:xfrm>
            <a:off x="5855513" y="4473058"/>
            <a:ext cx="2997709" cy="2308324"/>
          </a:xfrm>
          <a:prstGeom prst="rect">
            <a:avLst/>
          </a:prstGeom>
          <a:solidFill>
            <a:srgbClr val="FFC000"/>
          </a:solidFill>
        </p:spPr>
        <p:txBody>
          <a:bodyPr wrap="square" rtlCol="0">
            <a:spAutoFit/>
          </a:bodyPr>
          <a:lstStyle/>
          <a:p>
            <a:pPr algn="ctr"/>
            <a:r>
              <a:rPr lang="en-US" sz="2400" dirty="0">
                <a:solidFill>
                  <a:srgbClr val="FF0000"/>
                </a:solidFill>
                <a:latin typeface="Garamond" panose="02020404030301010803" pitchFamily="18" charset="0"/>
              </a:rPr>
              <a:t>Final review of comments, revised QM by steering Committee, ACPC council and Data Standards Committee</a:t>
            </a:r>
          </a:p>
        </p:txBody>
      </p:sp>
      <p:cxnSp>
        <p:nvCxnSpPr>
          <p:cNvPr id="5" name="Straight Arrow Connector 4">
            <a:extLst>
              <a:ext uri="{FF2B5EF4-FFF2-40B4-BE49-F238E27FC236}">
                <a16:creationId xmlns:a16="http://schemas.microsoft.com/office/drawing/2014/main" id="{154E5EAB-9EE7-6C44-BE23-2307C1BFD9BF}"/>
              </a:ext>
            </a:extLst>
          </p:cNvPr>
          <p:cNvCxnSpPr>
            <a:stCxn id="40" idx="2"/>
            <a:endCxn id="18" idx="0"/>
          </p:cNvCxnSpPr>
          <p:nvPr/>
        </p:nvCxnSpPr>
        <p:spPr>
          <a:xfrm>
            <a:off x="7343244" y="4277829"/>
            <a:ext cx="11124" cy="195229"/>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30912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Pilot Testing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Each Center will set up a process to identify</a:t>
            </a:r>
          </a:p>
          <a:p>
            <a:pPr lvl="1"/>
            <a:r>
              <a:rPr lang="en-US" dirty="0" smtClean="0"/>
              <a:t>Governance – Sonographer/Physician</a:t>
            </a:r>
          </a:p>
          <a:p>
            <a:pPr lvl="1"/>
            <a:r>
              <a:rPr lang="en-US" dirty="0" smtClean="0"/>
              <a:t>How to identify the representative studies that need QI</a:t>
            </a:r>
          </a:p>
          <a:p>
            <a:pPr lvl="1"/>
            <a:r>
              <a:rPr lang="en-US" dirty="0" smtClean="0"/>
              <a:t>How to distribute and who needs to be involved in QI process</a:t>
            </a:r>
          </a:p>
          <a:p>
            <a:pPr lvl="1"/>
            <a:r>
              <a:rPr lang="en-US" dirty="0" smtClean="0"/>
              <a:t>Educate all physicians/Sonographers who will be participating in QI process</a:t>
            </a:r>
          </a:p>
          <a:p>
            <a:pPr lvl="1"/>
            <a:r>
              <a:rPr lang="en-US" dirty="0" smtClean="0"/>
              <a:t>Share how the data will be collected and submitted</a:t>
            </a:r>
          </a:p>
          <a:p>
            <a:pPr lvl="1"/>
            <a:r>
              <a:rPr lang="en-US" dirty="0" smtClean="0"/>
              <a:t>Identify issues with the metric itself </a:t>
            </a:r>
          </a:p>
          <a:p>
            <a:pPr lvl="2"/>
            <a:r>
              <a:rPr lang="en-US" dirty="0" smtClean="0"/>
              <a:t>Redefining definitions</a:t>
            </a:r>
          </a:p>
          <a:p>
            <a:pPr lvl="2"/>
            <a:r>
              <a:rPr lang="en-US" dirty="0" smtClean="0"/>
              <a:t>Inclusion and exclusion criteria</a:t>
            </a:r>
          </a:p>
          <a:p>
            <a:pPr lvl="2"/>
            <a:r>
              <a:rPr lang="en-US" dirty="0" smtClean="0"/>
              <a:t>Construction / rearrange structure of variables that need to be collected</a:t>
            </a:r>
          </a:p>
          <a:p>
            <a:pPr lvl="2"/>
            <a:endParaRPr lang="en-US" dirty="0"/>
          </a:p>
        </p:txBody>
      </p:sp>
    </p:spTree>
    <p:extLst>
      <p:ext uri="{BB962C8B-B14F-4D97-AF65-F5344CB8AC3E}">
        <p14:creationId xmlns:p14="http://schemas.microsoft.com/office/powerpoint/2010/main" val="1556417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62C66D60-BB73-417D-8D86-E4CD4C8DE0DE}"/>
              </a:ext>
            </a:extLst>
          </p:cNvPr>
          <p:cNvSpPr>
            <a:spLocks noGrp="1"/>
          </p:cNvSpPr>
          <p:nvPr>
            <p:ph type="title"/>
          </p:nvPr>
        </p:nvSpPr>
        <p:spPr/>
        <p:txBody>
          <a:bodyPr/>
          <a:lstStyle/>
          <a:p>
            <a:r>
              <a:rPr lang="en-US" altLang="en-US"/>
              <a:t>New Metrics to QNet Q2 2021 </a:t>
            </a:r>
          </a:p>
        </p:txBody>
      </p:sp>
      <p:pic>
        <p:nvPicPr>
          <p:cNvPr id="15363" name="Picture 9">
            <a:extLst>
              <a:ext uri="{FF2B5EF4-FFF2-40B4-BE49-F238E27FC236}">
                <a16:creationId xmlns:a16="http://schemas.microsoft.com/office/drawing/2014/main" id="{128484EE-138E-424B-BEE4-122B95BE69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133600"/>
            <a:ext cx="7740650" cy="233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77290BF0-EB5F-4526-9A81-F812A079CB34}"/>
              </a:ext>
            </a:extLst>
          </p:cNvPr>
          <p:cNvSpPr txBox="1"/>
          <p:nvPr/>
        </p:nvSpPr>
        <p:spPr>
          <a:xfrm rot="1422389">
            <a:off x="5495925" y="2282848"/>
            <a:ext cx="4381500" cy="369332"/>
          </a:xfrm>
          <a:prstGeom prst="rect">
            <a:avLst/>
          </a:prstGeom>
          <a:noFill/>
        </p:spPr>
        <p:txBody>
          <a:bodyPr wrap="square" rtlCol="0">
            <a:spAutoFit/>
          </a:bodyPr>
          <a:lstStyle/>
          <a:p>
            <a:r>
              <a:rPr lang="en-US" b="1" dirty="0">
                <a:solidFill>
                  <a:srgbClr val="C00000"/>
                </a:solidFill>
              </a:rPr>
              <a:t>Focus of today’s Learning Session!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ACC_Harmony">
  <a:themeElements>
    <a:clrScheme name="ACC">
      <a:dk1>
        <a:srgbClr val="00386B"/>
      </a:dk1>
      <a:lt1>
        <a:sysClr val="window" lastClr="FFFFFF"/>
      </a:lt1>
      <a:dk2>
        <a:srgbClr val="00386B"/>
      </a:dk2>
      <a:lt2>
        <a:srgbClr val="EEECE1"/>
      </a:lt2>
      <a:accent1>
        <a:srgbClr val="C6D9F0"/>
      </a:accent1>
      <a:accent2>
        <a:srgbClr val="8DB3E2"/>
      </a:accent2>
      <a:accent3>
        <a:srgbClr val="548DD4"/>
      </a:accent3>
      <a:accent4>
        <a:srgbClr val="17365D"/>
      </a:accent4>
      <a:accent5>
        <a:srgbClr val="0F243E"/>
      </a:accent5>
      <a:accent6>
        <a:srgbClr val="7F7F7F"/>
      </a:accent6>
      <a:hlink>
        <a:srgbClr val="006ED2"/>
      </a:hlink>
      <a:folHlink>
        <a:srgbClr val="A5A5A5"/>
      </a:folHlink>
    </a:clrScheme>
    <a:fontScheme name="Custom 2">
      <a:majorFont>
        <a:latin typeface="Garamond"/>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4100</TotalTime>
  <Words>683</Words>
  <Application>Microsoft Office PowerPoint</Application>
  <PresentationFormat>On-screen Show (4:3)</PresentationFormat>
  <Paragraphs>128</Paragraphs>
  <Slides>17</Slides>
  <Notes>2</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6" baseType="lpstr">
      <vt:lpstr>MS PGothic</vt:lpstr>
      <vt:lpstr>MS PGothic</vt:lpstr>
      <vt:lpstr>Arial</vt:lpstr>
      <vt:lpstr>Calibri</vt:lpstr>
      <vt:lpstr>Franklin Gothic Book</vt:lpstr>
      <vt:lpstr>Garamond</vt:lpstr>
      <vt:lpstr>Office Theme</vt:lpstr>
      <vt:lpstr>ACC_Harmony</vt:lpstr>
      <vt:lpstr>Worksheet</vt:lpstr>
      <vt:lpstr>Non Invasive  Imaging  Quality Metrics</vt:lpstr>
      <vt:lpstr>Imaging Quality Metrics</vt:lpstr>
      <vt:lpstr>Overview of Imaging QMs</vt:lpstr>
      <vt:lpstr>Terri Tacy (Stanford) Sowmya Balasubramanian (Michigan) Seda Tierney (Stanford) Katie Jo Stauffer (Stanford) Sarina Behera (Stanford) Ann Kavanaugh-McHugh (Vanderbilt) Daniel Saurers (Vanderbilt) David Parra (Vanderbilt) Ritu Sachdeva (Emory) Eric Ferguson (Emory) Joe Kreeger (Emory) Rick Michelfelder (Emory) Lowell Frank (DC) Lisa Hom (DC)  Angira Patel (Chicago) Luciana Young (Seattle) Joe Camarda (Chicago) Mike Puchalski (Salt Lake) Puneet Bhatla (NYU) Beth Printz ( San Diego) Divya Suthar ( Atlanta) </vt:lpstr>
      <vt:lpstr>Imaging QMs </vt:lpstr>
      <vt:lpstr>Process of Metric Development</vt:lpstr>
      <vt:lpstr>Process of Metric Development</vt:lpstr>
      <vt:lpstr>Pilot Testing</vt:lpstr>
      <vt:lpstr>New Metrics to QNet Q2 2021 </vt:lpstr>
      <vt:lpstr>Pilot testing process </vt:lpstr>
      <vt:lpstr>PowerPoint Presentation</vt:lpstr>
      <vt:lpstr>Participating Centers</vt:lpstr>
      <vt:lpstr>Metrics to be Piloted in 2021</vt:lpstr>
      <vt:lpstr>Tools and Process Posted on Website  https://cvquality.acc.org/initiatives/acpc-quality-network/quality-metrics  </vt:lpstr>
      <vt:lpstr>SCMR Collaboration </vt:lpstr>
      <vt:lpstr>Conclusion</vt:lpstr>
      <vt:lpstr> Thank you! </vt:lpstr>
    </vt:vector>
  </TitlesOfParts>
  <Company>mch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 Quality Metrics Working Group: Noninvasive Imaging</dc:title>
  <dc:creator>Leo Lopez</dc:creator>
  <cp:lastModifiedBy>Srivastava, Shubhika MD</cp:lastModifiedBy>
  <cp:revision>87</cp:revision>
  <dcterms:created xsi:type="dcterms:W3CDTF">2015-03-06T03:48:53Z</dcterms:created>
  <dcterms:modified xsi:type="dcterms:W3CDTF">2021-03-09T14:31:39Z</dcterms:modified>
</cp:coreProperties>
</file>