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 id="2147483684" r:id="rId2"/>
  </p:sldMasterIdLst>
  <p:notesMasterIdLst>
    <p:notesMasterId r:id="rId14"/>
  </p:notesMasterIdLst>
  <p:sldIdLst>
    <p:sldId id="336" r:id="rId3"/>
    <p:sldId id="365" r:id="rId4"/>
    <p:sldId id="371" r:id="rId5"/>
    <p:sldId id="364" r:id="rId6"/>
    <p:sldId id="366" r:id="rId7"/>
    <p:sldId id="367" r:id="rId8"/>
    <p:sldId id="372" r:id="rId9"/>
    <p:sldId id="368" r:id="rId10"/>
    <p:sldId id="370" r:id="rId11"/>
    <p:sldId id="369" r:id="rId12"/>
    <p:sldId id="33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45">
          <p15:clr>
            <a:srgbClr val="A4A3A4"/>
          </p15:clr>
        </p15:guide>
        <p15:guide id="2" pos="575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786D"/>
    <a:srgbClr val="174C8D"/>
    <a:srgbClr val="05264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6"/>
    <p:restoredTop sz="63247" autoAdjust="0"/>
  </p:normalViewPr>
  <p:slideViewPr>
    <p:cSldViewPr snapToObjects="1" showGuides="1">
      <p:cViewPr varScale="1">
        <p:scale>
          <a:sx n="22" d="100"/>
          <a:sy n="22" d="100"/>
        </p:scale>
        <p:origin x="1050" y="27"/>
      </p:cViewPr>
      <p:guideLst>
        <p:guide orient="horz" pos="2845"/>
        <p:guide pos="5759"/>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326A46-602B-2C4D-9DAE-95A479F007E9}" type="datetimeFigureOut">
              <a:rPr lang="en-US" smtClean="0"/>
              <a:t>12/05/2017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AC4CA8-2F04-FF4B-83D2-8D8272E5755C}" type="slidenum">
              <a:rPr lang="en-US" smtClean="0"/>
              <a:t>‹#›</a:t>
            </a:fld>
            <a:endParaRPr lang="en-US" dirty="0"/>
          </a:p>
        </p:txBody>
      </p:sp>
    </p:spTree>
    <p:extLst>
      <p:ext uri="{BB962C8B-B14F-4D97-AF65-F5344CB8AC3E}">
        <p14:creationId xmlns:p14="http://schemas.microsoft.com/office/powerpoint/2010/main" val="43004894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BDFEAE-44F1-3E48-8460-69CABB322067}" type="slidenum">
              <a:rPr lang="en-US" smtClean="0"/>
              <a:t>1</a:t>
            </a:fld>
            <a:endParaRPr lang="en-US"/>
          </a:p>
        </p:txBody>
      </p:sp>
    </p:spTree>
    <p:extLst>
      <p:ext uri="{BB962C8B-B14F-4D97-AF65-F5344CB8AC3E}">
        <p14:creationId xmlns:p14="http://schemas.microsoft.com/office/powerpoint/2010/main" val="329972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AC4CA8-2F04-FF4B-83D2-8D8272E5755C}" type="slidenum">
              <a:rPr lang="en-US" smtClean="0"/>
              <a:t>2</a:t>
            </a:fld>
            <a:endParaRPr lang="en-US" dirty="0"/>
          </a:p>
        </p:txBody>
      </p:sp>
    </p:spTree>
    <p:extLst>
      <p:ext uri="{BB962C8B-B14F-4D97-AF65-F5344CB8AC3E}">
        <p14:creationId xmlns:p14="http://schemas.microsoft.com/office/powerpoint/2010/main" val="3901429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AC4CA8-2F04-FF4B-83D2-8D8272E5755C}" type="slidenum">
              <a:rPr lang="en-US" smtClean="0"/>
              <a:t>4</a:t>
            </a:fld>
            <a:endParaRPr lang="en-US" dirty="0"/>
          </a:p>
        </p:txBody>
      </p:sp>
    </p:spTree>
    <p:extLst>
      <p:ext uri="{BB962C8B-B14F-4D97-AF65-F5344CB8AC3E}">
        <p14:creationId xmlns:p14="http://schemas.microsoft.com/office/powerpoint/2010/main" val="5937640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AC4CA8-2F04-FF4B-83D2-8D8272E5755C}" type="slidenum">
              <a:rPr lang="en-US" smtClean="0"/>
              <a:t>8</a:t>
            </a:fld>
            <a:endParaRPr lang="en-US" dirty="0"/>
          </a:p>
        </p:txBody>
      </p:sp>
    </p:spTree>
    <p:extLst>
      <p:ext uri="{BB962C8B-B14F-4D97-AF65-F5344CB8AC3E}">
        <p14:creationId xmlns:p14="http://schemas.microsoft.com/office/powerpoint/2010/main" val="13084159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AC4CA8-2F04-FF4B-83D2-8D8272E5755C}" type="slidenum">
              <a:rPr lang="en-US" smtClean="0"/>
              <a:t>9</a:t>
            </a:fld>
            <a:endParaRPr lang="en-US" dirty="0"/>
          </a:p>
        </p:txBody>
      </p:sp>
    </p:spTree>
    <p:extLst>
      <p:ext uri="{BB962C8B-B14F-4D97-AF65-F5344CB8AC3E}">
        <p14:creationId xmlns:p14="http://schemas.microsoft.com/office/powerpoint/2010/main" val="17798673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AC4CA8-2F04-FF4B-83D2-8D8272E5755C}" type="slidenum">
              <a:rPr lang="en-US" smtClean="0"/>
              <a:t>10</a:t>
            </a:fld>
            <a:endParaRPr lang="en-US" dirty="0"/>
          </a:p>
        </p:txBody>
      </p:sp>
    </p:spTree>
    <p:extLst>
      <p:ext uri="{BB962C8B-B14F-4D97-AF65-F5344CB8AC3E}">
        <p14:creationId xmlns:p14="http://schemas.microsoft.com/office/powerpoint/2010/main" val="20310593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AC4CA8-2F04-FF4B-83D2-8D8272E5755C}" type="slidenum">
              <a:rPr lang="en-US" smtClean="0"/>
              <a:t>11</a:t>
            </a:fld>
            <a:endParaRPr lang="en-US" dirty="0"/>
          </a:p>
        </p:txBody>
      </p:sp>
    </p:spTree>
    <p:extLst>
      <p:ext uri="{BB962C8B-B14F-4D97-AF65-F5344CB8AC3E}">
        <p14:creationId xmlns:p14="http://schemas.microsoft.com/office/powerpoint/2010/main" val="6046177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3600450"/>
          </a:xfrm>
          <a:solidFill>
            <a:srgbClr val="05264F"/>
          </a:solidFill>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8" name="Picture 7"/>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457199" y="6126163"/>
            <a:ext cx="581965" cy="595312"/>
          </a:xfrm>
          <a:prstGeom prst="rect">
            <a:avLst/>
          </a:prstGeom>
          <a:noFill/>
          <a:ln>
            <a:noFill/>
          </a:ln>
        </p:spPr>
      </p:pic>
      <p:pic>
        <p:nvPicPr>
          <p:cNvPr id="9" name="Picture 8" descr="logo.jpg"/>
          <p:cNvPicPr/>
          <p:nvPr userDrawn="1"/>
        </p:nvPicPr>
        <p:blipFill>
          <a:blip r:embed="rId3">
            <a:extLst>
              <a:ext uri="{28A0092B-C50C-407E-A947-70E740481C1C}">
                <a14:useLocalDpi xmlns:a14="http://schemas.microsoft.com/office/drawing/2010/main"/>
              </a:ext>
            </a:extLst>
          </a:blip>
          <a:stretch>
            <a:fillRect/>
          </a:stretch>
        </p:blipFill>
        <p:spPr>
          <a:xfrm>
            <a:off x="7774485" y="6147780"/>
            <a:ext cx="912315" cy="573695"/>
          </a:xfrm>
          <a:prstGeom prst="rect">
            <a:avLst/>
          </a:prstGeom>
        </p:spPr>
      </p:pic>
      <p:sp>
        <p:nvSpPr>
          <p:cNvPr id="10" name="Footer Placeholder 4"/>
          <p:cNvSpPr txBox="1">
            <a:spLocks/>
          </p:cNvSpPr>
          <p:nvPr userDrawn="1"/>
        </p:nvSpPr>
        <p:spPr>
          <a:xfrm>
            <a:off x="2899394" y="6260376"/>
            <a:ext cx="3271442" cy="365125"/>
          </a:xfrm>
          <a:prstGeom prst="rect">
            <a:avLst/>
          </a:prstGeom>
          <a:ln>
            <a:noFill/>
          </a:ln>
        </p:spPr>
        <p:txBody>
          <a:bodyPr vert="horz" lIns="91440" tIns="45720" rIns="91440" bIns="45720" rtlCol="0" anchor="ctr"/>
          <a:lstStyle>
            <a:defPPr>
              <a:defRPr lang="en-US"/>
            </a:defPPr>
            <a:lvl1pPr marL="0" algn="ctr" defTabSz="457200" rtl="0" eaLnBrk="1" latinLnBrk="0" hangingPunct="1">
              <a:defRPr lang="en-US" sz="1400" b="1" kern="1200" cap="small" smtClean="0">
                <a:solidFill>
                  <a:schemeClr val="tx1"/>
                </a:solidFill>
                <a:effectLst/>
                <a:latin typeface="Copperplate Gothic Light"/>
                <a:ea typeface="+mn-ea"/>
                <a:cs typeface="Copperplate Gothic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rgbClr val="17375E"/>
                </a:solidFill>
              </a:rPr>
              <a:t>Leadership</a:t>
            </a:r>
            <a:r>
              <a:rPr lang="en-US" dirty="0"/>
              <a:t> </a:t>
            </a:r>
            <a:r>
              <a:rPr lang="en-US" dirty="0">
                <a:solidFill>
                  <a:schemeClr val="tx1">
                    <a:lumMod val="65000"/>
                    <a:lumOff val="35000"/>
                  </a:schemeClr>
                </a:solidFill>
              </a:rPr>
              <a:t>Saves</a:t>
            </a:r>
            <a:r>
              <a:rPr lang="en-US" dirty="0"/>
              <a:t> </a:t>
            </a:r>
            <a:r>
              <a:rPr lang="en-US" dirty="0">
                <a:solidFill>
                  <a:schemeClr val="tx2">
                    <a:lumMod val="75000"/>
                  </a:schemeClr>
                </a:solidFill>
              </a:rPr>
              <a:t>Lives</a:t>
            </a:r>
          </a:p>
        </p:txBody>
      </p:sp>
    </p:spTree>
    <p:extLst>
      <p:ext uri="{BB962C8B-B14F-4D97-AF65-F5344CB8AC3E}">
        <p14:creationId xmlns:p14="http://schemas.microsoft.com/office/powerpoint/2010/main" val="2886741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3620939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6792074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3832726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9427976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231359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702775"/>
            <a:ext cx="8229600" cy="44233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80970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1231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310789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327954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030550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243289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35523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2878393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00431"/>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1275069"/>
            <a:ext cx="1312911" cy="285137"/>
          </a:xfrm>
          <a:prstGeom prst="rect">
            <a:avLst/>
          </a:prstGeom>
          <a:solidFill>
            <a:srgbClr val="81786D"/>
          </a:solidFill>
          <a:ln>
            <a:solidFill>
              <a:srgbClr val="81786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1512702" y="1275069"/>
            <a:ext cx="7631298" cy="285136"/>
          </a:xfrm>
          <a:prstGeom prst="rect">
            <a:avLst/>
          </a:prstGeom>
          <a:solidFill>
            <a:srgbClr val="05264F"/>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87413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9" r:id="rId3"/>
  </p:sldLayoutIdLst>
  <p:txStyles>
    <p:titleStyle>
      <a:lvl1pPr algn="ctr" defTabSz="457200" rtl="0" eaLnBrk="1" latinLnBrk="0" hangingPunct="1">
        <a:spcBef>
          <a:spcPct val="0"/>
        </a:spcBef>
        <a:buNone/>
        <a:defRPr sz="4400" b="1" kern="1200">
          <a:solidFill>
            <a:schemeClr val="tx1"/>
          </a:solidFill>
          <a:latin typeface="Tw Cen MT"/>
          <a:ea typeface="+mj-ea"/>
          <a:cs typeface="Tw Cen MT"/>
        </a:defRPr>
      </a:lvl1pPr>
    </p:titleStyle>
    <p:bodyStyle>
      <a:lvl1pPr marL="342900" indent="-342900" algn="l" defTabSz="457200" rtl="0" eaLnBrk="1" latinLnBrk="0" hangingPunct="1">
        <a:spcBef>
          <a:spcPct val="20000"/>
        </a:spcBef>
        <a:buFont typeface="Wingdings" charset="2"/>
        <a:buChar char="§"/>
        <a:defRPr sz="3200" kern="1200">
          <a:solidFill>
            <a:schemeClr val="tx1"/>
          </a:solidFill>
          <a:latin typeface="Tw Cen MT"/>
          <a:ea typeface="+mn-ea"/>
          <a:cs typeface="Tw Cen MT"/>
        </a:defRPr>
      </a:lvl1pPr>
      <a:lvl2pPr marL="742950" indent="-285750" algn="l" defTabSz="457200" rtl="0" eaLnBrk="1" latinLnBrk="0" hangingPunct="1">
        <a:spcBef>
          <a:spcPct val="20000"/>
        </a:spcBef>
        <a:buFont typeface="Arial"/>
        <a:buChar char="•"/>
        <a:defRPr sz="3200" kern="1200">
          <a:solidFill>
            <a:schemeClr val="tx1"/>
          </a:solidFill>
          <a:latin typeface="Tw Cen MT"/>
          <a:ea typeface="+mn-ea"/>
          <a:cs typeface="Tw Cen MT"/>
        </a:defRPr>
      </a:lvl2pPr>
      <a:lvl3pPr marL="1143000" indent="-228600" algn="l" defTabSz="457200" rtl="0" eaLnBrk="1" latinLnBrk="0" hangingPunct="1">
        <a:spcBef>
          <a:spcPct val="20000"/>
        </a:spcBef>
        <a:buFont typeface="Courier New"/>
        <a:buChar char="o"/>
        <a:defRPr sz="3200" kern="1200">
          <a:solidFill>
            <a:schemeClr val="tx1"/>
          </a:solidFill>
          <a:latin typeface="Tw Cen MT"/>
          <a:ea typeface="+mn-ea"/>
          <a:cs typeface="Tw Cen MT"/>
        </a:defRPr>
      </a:lvl3pPr>
      <a:lvl4pPr marL="16002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4pPr>
      <a:lvl5pPr marL="20574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650F37-78FB-DF45-93CA-993D7C78C2C1}" type="datetimeFigureOut">
              <a:rPr lang="en-US" smtClean="0"/>
              <a:t>12/05/2017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31795B-1B8A-6647-A74D-E233D1B8BE5C}" type="slidenum">
              <a:rPr lang="en-US" smtClean="0"/>
              <a:t>‹#›</a:t>
            </a:fld>
            <a:endParaRPr lang="en-US" dirty="0"/>
          </a:p>
        </p:txBody>
      </p:sp>
    </p:spTree>
    <p:extLst>
      <p:ext uri="{BB962C8B-B14F-4D97-AF65-F5344CB8AC3E}">
        <p14:creationId xmlns:p14="http://schemas.microsoft.com/office/powerpoint/2010/main" val="187241445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091" y="14270"/>
            <a:ext cx="9144000" cy="3886199"/>
          </a:xfrm>
          <a:solidFill>
            <a:srgbClr val="05264F"/>
          </a:solidFill>
        </p:spPr>
        <p:txBody>
          <a:bodyPr/>
          <a:lstStyle/>
          <a:p>
            <a:r>
              <a:rPr lang="en-US" dirty="0"/>
              <a:t>Tools for Integration of Pharmacist Expertise in AMI care: </a:t>
            </a:r>
            <a:br>
              <a:rPr lang="en-US" dirty="0"/>
            </a:br>
            <a:br>
              <a:rPr lang="en-US" dirty="0"/>
            </a:br>
            <a:r>
              <a:rPr lang="en-US" dirty="0"/>
              <a:t>Patient Education</a:t>
            </a:r>
            <a:endParaRPr lang="en-US" sz="3000" dirty="0">
              <a:solidFill>
                <a:schemeClr val="bg1"/>
              </a:solidFill>
              <a:latin typeface="Tw Cen MT"/>
              <a:cs typeface="Tw Cen MT"/>
            </a:endParaRPr>
          </a:p>
        </p:txBody>
      </p:sp>
      <p:pic>
        <p:nvPicPr>
          <p:cNvPr id="4" name="Picture 3"/>
          <p:cNvPicPr/>
          <p:nvPr/>
        </p:nvPicPr>
        <p:blipFill>
          <a:blip r:embed="rId3" cstate="print">
            <a:extLst>
              <a:ext uri="{28A0092B-C50C-407E-A947-70E740481C1C}">
                <a14:useLocalDpi xmlns:a14="http://schemas.microsoft.com/office/drawing/2010/main"/>
              </a:ext>
            </a:extLst>
          </a:blip>
          <a:srcRect/>
          <a:stretch>
            <a:fillRect/>
          </a:stretch>
        </p:blipFill>
        <p:spPr bwMode="auto">
          <a:xfrm>
            <a:off x="457199" y="6126163"/>
            <a:ext cx="581965" cy="595312"/>
          </a:xfrm>
          <a:prstGeom prst="rect">
            <a:avLst/>
          </a:prstGeom>
          <a:noFill/>
          <a:ln>
            <a:noFill/>
          </a:ln>
        </p:spPr>
      </p:pic>
      <p:pic>
        <p:nvPicPr>
          <p:cNvPr id="5" name="Picture 4" descr="logo.jpg"/>
          <p:cNvPicPr/>
          <p:nvPr/>
        </p:nvPicPr>
        <p:blipFill>
          <a:blip r:embed="rId4">
            <a:extLst>
              <a:ext uri="{28A0092B-C50C-407E-A947-70E740481C1C}">
                <a14:useLocalDpi xmlns:a14="http://schemas.microsoft.com/office/drawing/2010/main"/>
              </a:ext>
            </a:extLst>
          </a:blip>
          <a:stretch>
            <a:fillRect/>
          </a:stretch>
        </p:blipFill>
        <p:spPr>
          <a:xfrm>
            <a:off x="7774485" y="6147780"/>
            <a:ext cx="912315" cy="573695"/>
          </a:xfrm>
          <a:prstGeom prst="rect">
            <a:avLst/>
          </a:prstGeom>
        </p:spPr>
      </p:pic>
      <p:sp>
        <p:nvSpPr>
          <p:cNvPr id="6" name="Footer Placeholder 4"/>
          <p:cNvSpPr txBox="1">
            <a:spLocks/>
          </p:cNvSpPr>
          <p:nvPr/>
        </p:nvSpPr>
        <p:spPr>
          <a:xfrm>
            <a:off x="2899394" y="6260376"/>
            <a:ext cx="3271442" cy="365125"/>
          </a:xfrm>
          <a:prstGeom prst="rect">
            <a:avLst/>
          </a:prstGeom>
          <a:ln>
            <a:noFill/>
          </a:ln>
        </p:spPr>
        <p:txBody>
          <a:bodyPr vert="horz" lIns="91440" tIns="45720" rIns="91440" bIns="45720" rtlCol="0" anchor="ctr"/>
          <a:lstStyle>
            <a:defPPr>
              <a:defRPr lang="en-US"/>
            </a:defPPr>
            <a:lvl1pPr marL="0" algn="ctr" defTabSz="457200" rtl="0" eaLnBrk="1" latinLnBrk="0" hangingPunct="1">
              <a:defRPr lang="en-US" sz="1400" b="1" kern="1200" cap="small" smtClean="0">
                <a:solidFill>
                  <a:schemeClr val="tx1"/>
                </a:solidFill>
                <a:effectLst/>
                <a:latin typeface="Copperplate Gothic Light"/>
                <a:ea typeface="+mn-ea"/>
                <a:cs typeface="Copperplate Gothic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rgbClr val="17375E"/>
                </a:solidFill>
              </a:rPr>
              <a:t>Leadership</a:t>
            </a:r>
            <a:r>
              <a:rPr lang="en-US" dirty="0"/>
              <a:t> </a:t>
            </a:r>
            <a:r>
              <a:rPr lang="en-US" dirty="0">
                <a:solidFill>
                  <a:schemeClr val="tx1">
                    <a:lumMod val="65000"/>
                    <a:lumOff val="35000"/>
                  </a:schemeClr>
                </a:solidFill>
              </a:rPr>
              <a:t>Saves</a:t>
            </a:r>
            <a:r>
              <a:rPr lang="en-US" dirty="0"/>
              <a:t> </a:t>
            </a:r>
            <a:r>
              <a:rPr lang="en-US" dirty="0">
                <a:solidFill>
                  <a:schemeClr val="tx2">
                    <a:lumMod val="75000"/>
                  </a:schemeClr>
                </a:solidFill>
              </a:rPr>
              <a:t>Lives</a:t>
            </a:r>
          </a:p>
        </p:txBody>
      </p:sp>
    </p:spTree>
    <p:extLst>
      <p:ext uri="{BB962C8B-B14F-4D97-AF65-F5344CB8AC3E}">
        <p14:creationId xmlns:p14="http://schemas.microsoft.com/office/powerpoint/2010/main" val="13342270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7D713-F10E-43C2-8D96-F8E02131E7BF}"/>
              </a:ext>
            </a:extLst>
          </p:cNvPr>
          <p:cNvSpPr>
            <a:spLocks noGrp="1"/>
          </p:cNvSpPr>
          <p:nvPr>
            <p:ph type="title"/>
          </p:nvPr>
        </p:nvSpPr>
        <p:spPr/>
        <p:txBody>
          <a:bodyPr>
            <a:normAutofit fontScale="90000"/>
          </a:bodyPr>
          <a:lstStyle/>
          <a:p>
            <a:r>
              <a:rPr lang="en-US" dirty="0"/>
              <a:t>Tool #2: Implementation experience</a:t>
            </a:r>
          </a:p>
        </p:txBody>
      </p:sp>
      <p:sp>
        <p:nvSpPr>
          <p:cNvPr id="3" name="Content Placeholder 2">
            <a:extLst>
              <a:ext uri="{FF2B5EF4-FFF2-40B4-BE49-F238E27FC236}">
                <a16:creationId xmlns:a16="http://schemas.microsoft.com/office/drawing/2014/main" id="{2CD83BF1-51EB-43CF-8578-5D21610E3658}"/>
              </a:ext>
            </a:extLst>
          </p:cNvPr>
          <p:cNvSpPr>
            <a:spLocks noGrp="1"/>
          </p:cNvSpPr>
          <p:nvPr>
            <p:ph idx="1"/>
          </p:nvPr>
        </p:nvSpPr>
        <p:spPr>
          <a:xfrm>
            <a:off x="685800" y="1828800"/>
            <a:ext cx="7772400" cy="5562600"/>
          </a:xfrm>
        </p:spPr>
        <p:txBody>
          <a:bodyPr>
            <a:normAutofit fontScale="70000" lnSpcReduction="20000"/>
          </a:bodyPr>
          <a:lstStyle/>
          <a:p>
            <a:pPr marL="0" indent="0" algn="ctr">
              <a:spcBef>
                <a:spcPts val="0"/>
              </a:spcBef>
              <a:buNone/>
            </a:pPr>
            <a:r>
              <a:rPr lang="en-US" sz="4000" i="1" dirty="0"/>
              <a:t>“We looked at it from a business standpoint [to get funding]. It cost a thousand bucks to print it, but one patient, one procedure from a referring doc makes up for that right away, one bypass. After they looked at it from that standpoint, it got approved.”</a:t>
            </a:r>
          </a:p>
          <a:p>
            <a:pPr marL="0" indent="0" algn="ctr">
              <a:spcBef>
                <a:spcPts val="0"/>
              </a:spcBef>
              <a:buNone/>
            </a:pPr>
            <a:endParaRPr lang="en-US" sz="4000" i="1" dirty="0"/>
          </a:p>
          <a:p>
            <a:pPr marL="0" indent="0" algn="ctr">
              <a:spcBef>
                <a:spcPts val="0"/>
              </a:spcBef>
              <a:buNone/>
            </a:pPr>
            <a:r>
              <a:rPr lang="en-US" sz="4000" dirty="0"/>
              <a:t>“</a:t>
            </a:r>
            <a:r>
              <a:rPr lang="en-US" sz="4000" i="1" dirty="0"/>
              <a:t>Our hardest part was trying to nail down giving them enough information, without having too much wording in the book. The more you have written down, the less likely they really are to actually read and retain it. Trying to figure out, what is the really important information that the patient absolutely needs to know, and making sure that that was in there.”</a:t>
            </a:r>
          </a:p>
          <a:p>
            <a:pPr marL="0" indent="0" algn="ctr">
              <a:buNone/>
            </a:pPr>
            <a:r>
              <a:rPr lang="en-US" sz="3400" dirty="0"/>
              <a:t>-- Guiding Coalition Members</a:t>
            </a:r>
          </a:p>
          <a:p>
            <a:pPr marL="0" indent="0" algn="ctr">
              <a:spcBef>
                <a:spcPts val="0"/>
              </a:spcBef>
              <a:buNone/>
            </a:pPr>
            <a:endParaRPr lang="en-US" sz="2800" i="1" dirty="0"/>
          </a:p>
        </p:txBody>
      </p:sp>
    </p:spTree>
    <p:extLst>
      <p:ext uri="{BB962C8B-B14F-4D97-AF65-F5344CB8AC3E}">
        <p14:creationId xmlns:p14="http://schemas.microsoft.com/office/powerpoint/2010/main" val="19582376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a:xfrm>
            <a:off x="457200" y="1702774"/>
            <a:ext cx="8229600" cy="4774225"/>
          </a:xfrm>
        </p:spPr>
        <p:txBody>
          <a:bodyPr>
            <a:noAutofit/>
          </a:bodyPr>
          <a:lstStyle/>
          <a:p>
            <a:pPr marL="0" marR="0" lvl="1" indent="0" algn="ctr" defTabSz="914400" eaLnBrk="1" fontAlgn="auto" latinLnBrk="0" hangingPunct="1">
              <a:lnSpc>
                <a:spcPct val="100000"/>
              </a:lnSpc>
              <a:spcBef>
                <a:spcPts val="0"/>
              </a:spcBef>
              <a:spcAft>
                <a:spcPts val="0"/>
              </a:spcAft>
              <a:buClrTx/>
              <a:buSzTx/>
              <a:buFontTx/>
              <a:buNone/>
              <a:tabLst/>
              <a:defRPr/>
            </a:pPr>
            <a:r>
              <a:rPr lang="en-US" sz="2800" dirty="0"/>
              <a:t>These materials were generously shared by: Billings Clinic and Mosaic Life Care. </a:t>
            </a:r>
          </a:p>
          <a:p>
            <a:pPr marL="0" marR="0" lvl="1" indent="0" algn="ctr" defTabSz="914400" eaLnBrk="1" fontAlgn="auto" latinLnBrk="0" hangingPunct="1">
              <a:lnSpc>
                <a:spcPct val="100000"/>
              </a:lnSpc>
              <a:spcBef>
                <a:spcPts val="0"/>
              </a:spcBef>
              <a:spcAft>
                <a:spcPts val="0"/>
              </a:spcAft>
              <a:buClrTx/>
              <a:buSzTx/>
              <a:buFontTx/>
              <a:buNone/>
              <a:tabLst/>
              <a:defRPr/>
            </a:pPr>
            <a:endParaRPr lang="en-US" sz="2800" dirty="0"/>
          </a:p>
          <a:p>
            <a:pPr marL="0" marR="0" lvl="1" indent="0" algn="ctr" defTabSz="914400" eaLnBrk="1" fontAlgn="auto" latinLnBrk="0" hangingPunct="1">
              <a:lnSpc>
                <a:spcPct val="100000"/>
              </a:lnSpc>
              <a:spcBef>
                <a:spcPts val="0"/>
              </a:spcBef>
              <a:spcAft>
                <a:spcPts val="0"/>
              </a:spcAft>
              <a:buClrTx/>
              <a:buSzTx/>
              <a:buFontTx/>
              <a:buNone/>
              <a:tabLst/>
              <a:defRPr/>
            </a:pPr>
            <a:r>
              <a:rPr lang="en-US" sz="2800" dirty="0"/>
              <a:t>They are intended to serve as a starting point for conversations about how to improve integration of pharmacy expertise throughout the care process for patients with AMI, and should not be interpreted as an ACC-endorsed clinical guideline. </a:t>
            </a:r>
          </a:p>
          <a:p>
            <a:pPr marL="0" marR="0" lvl="1" indent="0" algn="ctr" defTabSz="914400" eaLnBrk="1" fontAlgn="auto" latinLnBrk="0" hangingPunct="1">
              <a:lnSpc>
                <a:spcPct val="100000"/>
              </a:lnSpc>
              <a:spcBef>
                <a:spcPts val="0"/>
              </a:spcBef>
              <a:spcAft>
                <a:spcPts val="0"/>
              </a:spcAft>
              <a:buClrTx/>
              <a:buSzTx/>
              <a:buFontTx/>
              <a:buNone/>
              <a:tabLst/>
              <a:defRPr/>
            </a:pPr>
            <a:endParaRPr lang="en-US" sz="2800" dirty="0"/>
          </a:p>
          <a:p>
            <a:pPr marL="0" marR="0" lvl="1" indent="0" algn="ctr" defTabSz="914400" eaLnBrk="1" fontAlgn="auto" latinLnBrk="0" hangingPunct="1">
              <a:lnSpc>
                <a:spcPct val="100000"/>
              </a:lnSpc>
              <a:spcBef>
                <a:spcPts val="0"/>
              </a:spcBef>
              <a:spcAft>
                <a:spcPts val="0"/>
              </a:spcAft>
              <a:buClrTx/>
              <a:buSzTx/>
              <a:buFontTx/>
              <a:buNone/>
              <a:tabLst/>
              <a:defRPr/>
            </a:pPr>
            <a:r>
              <a:rPr lang="en-US" sz="2800" dirty="0"/>
              <a:t>We encourage hospital teams to adapt these approaches to their own needs and local context.</a:t>
            </a:r>
          </a:p>
        </p:txBody>
      </p:sp>
    </p:spTree>
    <p:extLst>
      <p:ext uri="{BB962C8B-B14F-4D97-AF65-F5344CB8AC3E}">
        <p14:creationId xmlns:p14="http://schemas.microsoft.com/office/powerpoint/2010/main" val="493623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Rationale for the approach</a:t>
            </a:r>
          </a:p>
        </p:txBody>
      </p:sp>
      <p:sp>
        <p:nvSpPr>
          <p:cNvPr id="5" name="Content Placeholder 4">
            <a:extLst>
              <a:ext uri="{FF2B5EF4-FFF2-40B4-BE49-F238E27FC236}">
                <a16:creationId xmlns:a16="http://schemas.microsoft.com/office/drawing/2014/main" id="{E92D3544-151F-4D79-9E0F-FD9E8EBCD84D}"/>
              </a:ext>
            </a:extLst>
          </p:cNvPr>
          <p:cNvSpPr>
            <a:spLocks noGrp="1"/>
          </p:cNvSpPr>
          <p:nvPr>
            <p:ph idx="1"/>
          </p:nvPr>
        </p:nvSpPr>
        <p:spPr>
          <a:xfrm>
            <a:off x="455141" y="1676400"/>
            <a:ext cx="8460260" cy="4572000"/>
          </a:xfrm>
        </p:spPr>
        <p:txBody>
          <a:bodyPr>
            <a:normAutofit fontScale="85000" lnSpcReduction="20000"/>
          </a:bodyPr>
          <a:lstStyle/>
          <a:p>
            <a:pPr marL="0" indent="0">
              <a:spcBef>
                <a:spcPts val="0"/>
              </a:spcBef>
              <a:buNone/>
            </a:pPr>
            <a:r>
              <a:rPr lang="en-US" sz="2800" dirty="0"/>
              <a:t>As part of their root cause analysis, several hospitals identified opportunities to improve patient education resources, particularly around medication management.</a:t>
            </a:r>
          </a:p>
          <a:p>
            <a:pPr marL="0" indent="0">
              <a:spcBef>
                <a:spcPts val="0"/>
              </a:spcBef>
              <a:buNone/>
            </a:pPr>
            <a:endParaRPr lang="en-US" sz="2800" dirty="0"/>
          </a:p>
          <a:p>
            <a:pPr marL="0" indent="0">
              <a:spcBef>
                <a:spcPts val="0"/>
              </a:spcBef>
              <a:buNone/>
            </a:pPr>
            <a:r>
              <a:rPr lang="en-US" sz="2800" dirty="0"/>
              <a:t>Some hospitals created new resources to streamline and simplify information. Others focused on critical review and revision of existing patient education materials.</a:t>
            </a:r>
          </a:p>
          <a:p>
            <a:pPr marL="0" indent="0">
              <a:spcBef>
                <a:spcPts val="0"/>
              </a:spcBef>
              <a:buNone/>
            </a:pPr>
            <a:endParaRPr lang="en-US" sz="2800" dirty="0"/>
          </a:p>
          <a:p>
            <a:pPr marL="0" indent="0">
              <a:spcBef>
                <a:spcPts val="0"/>
              </a:spcBef>
              <a:buNone/>
            </a:pPr>
            <a:r>
              <a:rPr lang="en-US" sz="2800" dirty="0"/>
              <a:t>Coalition members reflected that drawing upon diverse expertise (nursing, cardiology, pharmacy, marketing) resulted in more comprehensive and user-friendly tools.</a:t>
            </a:r>
          </a:p>
          <a:p>
            <a:pPr marL="0" indent="0">
              <a:spcBef>
                <a:spcPts val="0"/>
              </a:spcBef>
              <a:buNone/>
            </a:pPr>
            <a:endParaRPr lang="en-US" sz="2800" dirty="0"/>
          </a:p>
          <a:p>
            <a:pPr marL="0" indent="0">
              <a:spcBef>
                <a:spcPts val="0"/>
              </a:spcBef>
              <a:buNone/>
            </a:pPr>
            <a:r>
              <a:rPr lang="en-US" sz="2800" dirty="0"/>
              <a:t>This deck highlights two tools, one focused specifically on medication management, and the other focused on cardiovascular health more broadly.</a:t>
            </a:r>
          </a:p>
        </p:txBody>
      </p:sp>
    </p:spTree>
    <p:extLst>
      <p:ext uri="{BB962C8B-B14F-4D97-AF65-F5344CB8AC3E}">
        <p14:creationId xmlns:p14="http://schemas.microsoft.com/office/powerpoint/2010/main" val="2215602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Tool #1: </a:t>
            </a:r>
            <a:br>
              <a:rPr lang="en-US" dirty="0"/>
            </a:br>
            <a:r>
              <a:rPr lang="en-US" dirty="0"/>
              <a:t>Common Medications for the Heart</a:t>
            </a:r>
          </a:p>
        </p:txBody>
      </p:sp>
    </p:spTree>
    <p:extLst>
      <p:ext uri="{BB962C8B-B14F-4D97-AF65-F5344CB8AC3E}">
        <p14:creationId xmlns:p14="http://schemas.microsoft.com/office/powerpoint/2010/main" val="1999502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C7D16-32AA-4E3D-A22B-74E160EB24DF}"/>
              </a:ext>
            </a:extLst>
          </p:cNvPr>
          <p:cNvSpPr>
            <a:spLocks noGrp="1"/>
          </p:cNvSpPr>
          <p:nvPr>
            <p:ph type="title"/>
          </p:nvPr>
        </p:nvSpPr>
        <p:spPr>
          <a:xfrm>
            <a:off x="0" y="274638"/>
            <a:ext cx="9144000" cy="1000431"/>
          </a:xfrm>
        </p:spPr>
        <p:txBody>
          <a:bodyPr>
            <a:normAutofit fontScale="90000"/>
          </a:bodyPr>
          <a:lstStyle/>
          <a:p>
            <a:r>
              <a:rPr lang="en-US" dirty="0"/>
              <a:t>Tool #1</a:t>
            </a:r>
            <a:r>
              <a:rPr lang="en-US"/>
              <a:t>: Perspectives </a:t>
            </a:r>
            <a:r>
              <a:rPr lang="en-US" dirty="0"/>
              <a:t>from the front line</a:t>
            </a:r>
          </a:p>
        </p:txBody>
      </p:sp>
      <p:sp>
        <p:nvSpPr>
          <p:cNvPr id="3" name="Content Placeholder 2">
            <a:extLst>
              <a:ext uri="{FF2B5EF4-FFF2-40B4-BE49-F238E27FC236}">
                <a16:creationId xmlns:a16="http://schemas.microsoft.com/office/drawing/2014/main" id="{600B073A-6B24-407B-A3AC-6FD469109544}"/>
              </a:ext>
            </a:extLst>
          </p:cNvPr>
          <p:cNvSpPr>
            <a:spLocks noGrp="1"/>
          </p:cNvSpPr>
          <p:nvPr>
            <p:ph idx="1"/>
          </p:nvPr>
        </p:nvSpPr>
        <p:spPr>
          <a:xfrm>
            <a:off x="381000" y="1447800"/>
            <a:ext cx="8458200" cy="5867400"/>
          </a:xfrm>
        </p:spPr>
        <p:txBody>
          <a:bodyPr>
            <a:normAutofit fontScale="77500" lnSpcReduction="20000"/>
          </a:bodyPr>
          <a:lstStyle/>
          <a:p>
            <a:pPr marL="0" indent="0" algn="ctr">
              <a:lnSpc>
                <a:spcPct val="120000"/>
              </a:lnSpc>
              <a:spcBef>
                <a:spcPts val="0"/>
              </a:spcBef>
              <a:buNone/>
            </a:pPr>
            <a:endParaRPr lang="en-US" sz="3600" i="1" dirty="0"/>
          </a:p>
          <a:p>
            <a:pPr marL="0" indent="0" algn="ctr">
              <a:lnSpc>
                <a:spcPct val="120000"/>
              </a:lnSpc>
              <a:spcBef>
                <a:spcPts val="0"/>
              </a:spcBef>
              <a:buNone/>
            </a:pPr>
            <a:r>
              <a:rPr lang="en-US" sz="3600" i="1" dirty="0"/>
              <a:t>“We have </a:t>
            </a:r>
            <a:r>
              <a:rPr lang="en-US" sz="3600" i="1" dirty="0" err="1"/>
              <a:t>Krames</a:t>
            </a:r>
            <a:r>
              <a:rPr lang="en-US" sz="3600" i="1" dirty="0"/>
              <a:t>, which is an education system, and all the new medications are in there. When you print it for a patient discharge, it’s literally 50-some pages. Patients wouldn’t read all that. We came up with a one page cheat sheet of some clinical pearls that you really need to grasp out of those 50 sheets. We thought by getting rid of the fluff, we can really educate patients a little bit better, and hopefully, they’ll be more compliant, and understand their medication and how it works.”  </a:t>
            </a:r>
          </a:p>
          <a:p>
            <a:pPr marL="0" indent="0" algn="ctr">
              <a:buNone/>
            </a:pPr>
            <a:endParaRPr lang="en-US" dirty="0"/>
          </a:p>
          <a:p>
            <a:pPr marL="0" indent="0" algn="ctr">
              <a:buNone/>
            </a:pPr>
            <a:r>
              <a:rPr lang="en-US" dirty="0"/>
              <a:t>--- Guiding Coalition Member</a:t>
            </a:r>
            <a:endParaRPr lang="en-US" i="1" dirty="0"/>
          </a:p>
          <a:p>
            <a:pPr marL="0" indent="0">
              <a:buNone/>
            </a:pPr>
            <a:endParaRPr lang="en-US" dirty="0"/>
          </a:p>
        </p:txBody>
      </p:sp>
    </p:spTree>
    <p:extLst>
      <p:ext uri="{BB962C8B-B14F-4D97-AF65-F5344CB8AC3E}">
        <p14:creationId xmlns:p14="http://schemas.microsoft.com/office/powerpoint/2010/main" val="1118321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48490C4-897F-4F45-AAB0-C7C8412E7EF2}"/>
              </a:ext>
            </a:extLst>
          </p:cNvPr>
          <p:cNvPicPr>
            <a:picLocks noChangeAspect="1"/>
          </p:cNvPicPr>
          <p:nvPr/>
        </p:nvPicPr>
        <p:blipFill>
          <a:blip r:embed="rId2"/>
          <a:stretch>
            <a:fillRect/>
          </a:stretch>
        </p:blipFill>
        <p:spPr>
          <a:xfrm>
            <a:off x="1819822" y="0"/>
            <a:ext cx="5504356" cy="6858000"/>
          </a:xfrm>
          <a:prstGeom prst="rect">
            <a:avLst/>
          </a:prstGeom>
        </p:spPr>
      </p:pic>
    </p:spTree>
    <p:extLst>
      <p:ext uri="{BB962C8B-B14F-4D97-AF65-F5344CB8AC3E}">
        <p14:creationId xmlns:p14="http://schemas.microsoft.com/office/powerpoint/2010/main" val="1996769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E4095-BEFF-4438-905F-61AB5C43C287}"/>
              </a:ext>
            </a:extLst>
          </p:cNvPr>
          <p:cNvSpPr>
            <a:spLocks noGrp="1"/>
          </p:cNvSpPr>
          <p:nvPr>
            <p:ph type="title"/>
          </p:nvPr>
        </p:nvSpPr>
        <p:spPr/>
        <p:txBody>
          <a:bodyPr>
            <a:normAutofit fontScale="90000"/>
          </a:bodyPr>
          <a:lstStyle/>
          <a:p>
            <a:r>
              <a:rPr lang="en-US" dirty="0"/>
              <a:t>Tool #1: Implementation experience</a:t>
            </a:r>
          </a:p>
        </p:txBody>
      </p:sp>
      <p:sp>
        <p:nvSpPr>
          <p:cNvPr id="3" name="Content Placeholder 2">
            <a:extLst>
              <a:ext uri="{FF2B5EF4-FFF2-40B4-BE49-F238E27FC236}">
                <a16:creationId xmlns:a16="http://schemas.microsoft.com/office/drawing/2014/main" id="{2A8259D7-3ACF-490A-A533-AA6FABDE8850}"/>
              </a:ext>
            </a:extLst>
          </p:cNvPr>
          <p:cNvSpPr>
            <a:spLocks noGrp="1"/>
          </p:cNvSpPr>
          <p:nvPr>
            <p:ph idx="1"/>
          </p:nvPr>
        </p:nvSpPr>
        <p:spPr>
          <a:xfrm>
            <a:off x="228600" y="1702774"/>
            <a:ext cx="8763000" cy="4545625"/>
          </a:xfrm>
        </p:spPr>
        <p:txBody>
          <a:bodyPr>
            <a:noAutofit/>
          </a:bodyPr>
          <a:lstStyle/>
          <a:p>
            <a:pPr marL="0" indent="0" algn="ctr">
              <a:spcBef>
                <a:spcPts val="0"/>
              </a:spcBef>
              <a:buNone/>
            </a:pPr>
            <a:r>
              <a:rPr lang="en-US" sz="2800" i="1" dirty="0"/>
              <a:t>“The point of going over this tool is just to make sure we catch them and specifically education, especially like on the N-type platelets so the patients don’t bounce back with re-occlusions. We feel like we can make some interventions there.”</a:t>
            </a:r>
          </a:p>
          <a:p>
            <a:pPr marL="0" indent="0" algn="ctr">
              <a:spcBef>
                <a:spcPts val="0"/>
              </a:spcBef>
              <a:buNone/>
            </a:pPr>
            <a:endParaRPr lang="en-US" sz="2800" i="1" dirty="0"/>
          </a:p>
          <a:p>
            <a:pPr marL="0" indent="0" algn="ctr">
              <a:spcBef>
                <a:spcPts val="0"/>
              </a:spcBef>
              <a:buNone/>
            </a:pPr>
            <a:r>
              <a:rPr lang="en-US" sz="2800" i="1" dirty="0"/>
              <a:t>  “I think it [the roll out] all went smoothly. We’ve got a great group to work with, and everybody sees the value of doing it because they know those stack of sheets are just too much.”</a:t>
            </a:r>
          </a:p>
          <a:p>
            <a:pPr marL="0" indent="0" algn="ctr">
              <a:spcBef>
                <a:spcPts val="0"/>
              </a:spcBef>
              <a:buNone/>
            </a:pPr>
            <a:endParaRPr lang="en-US" sz="2800" i="1" dirty="0"/>
          </a:p>
          <a:p>
            <a:pPr marL="0" indent="0" algn="ctr">
              <a:spcBef>
                <a:spcPts val="0"/>
              </a:spcBef>
              <a:buNone/>
            </a:pPr>
            <a:r>
              <a:rPr lang="en-US" sz="2800" i="1" dirty="0"/>
              <a:t>“It is now available electronically and patients can view it in their medical record on the hospital patient portal.”</a:t>
            </a:r>
          </a:p>
          <a:p>
            <a:pPr marL="0" indent="0" algn="ctr">
              <a:buNone/>
            </a:pPr>
            <a:r>
              <a:rPr lang="en-US" sz="2000" i="1" dirty="0"/>
              <a:t>--Guiding Coalition Members</a:t>
            </a:r>
            <a:endParaRPr lang="en-US" sz="2000" dirty="0"/>
          </a:p>
        </p:txBody>
      </p:sp>
    </p:spTree>
    <p:extLst>
      <p:ext uri="{BB962C8B-B14F-4D97-AF65-F5344CB8AC3E}">
        <p14:creationId xmlns:p14="http://schemas.microsoft.com/office/powerpoint/2010/main" val="416405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Tool #2: </a:t>
            </a:r>
            <a:br>
              <a:rPr lang="en-US" dirty="0"/>
            </a:br>
            <a:r>
              <a:rPr lang="en-US" dirty="0"/>
              <a:t>My Heart and I</a:t>
            </a:r>
          </a:p>
        </p:txBody>
      </p:sp>
    </p:spTree>
    <p:extLst>
      <p:ext uri="{BB962C8B-B14F-4D97-AF65-F5344CB8AC3E}">
        <p14:creationId xmlns:p14="http://schemas.microsoft.com/office/powerpoint/2010/main" val="950071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30DC4-B159-4CA7-B49A-033A934AC4B3}"/>
              </a:ext>
            </a:extLst>
          </p:cNvPr>
          <p:cNvSpPr>
            <a:spLocks noGrp="1"/>
          </p:cNvSpPr>
          <p:nvPr>
            <p:ph type="title"/>
          </p:nvPr>
        </p:nvSpPr>
        <p:spPr>
          <a:xfrm>
            <a:off x="0" y="274638"/>
            <a:ext cx="9144000" cy="1000431"/>
          </a:xfrm>
        </p:spPr>
        <p:txBody>
          <a:bodyPr>
            <a:normAutofit fontScale="90000"/>
          </a:bodyPr>
          <a:lstStyle/>
          <a:p>
            <a:r>
              <a:rPr lang="en-US" dirty="0"/>
              <a:t>Tool #2</a:t>
            </a:r>
            <a:r>
              <a:rPr lang="en-US"/>
              <a:t>: Perspectives </a:t>
            </a:r>
            <a:r>
              <a:rPr lang="en-US" dirty="0"/>
              <a:t>from the front line</a:t>
            </a:r>
          </a:p>
        </p:txBody>
      </p:sp>
      <p:sp>
        <p:nvSpPr>
          <p:cNvPr id="3" name="Content Placeholder 2">
            <a:extLst>
              <a:ext uri="{FF2B5EF4-FFF2-40B4-BE49-F238E27FC236}">
                <a16:creationId xmlns:a16="http://schemas.microsoft.com/office/drawing/2014/main" id="{84718DFC-E2D7-4F45-94C7-46D47C8C6107}"/>
              </a:ext>
            </a:extLst>
          </p:cNvPr>
          <p:cNvSpPr>
            <a:spLocks noGrp="1"/>
          </p:cNvSpPr>
          <p:nvPr>
            <p:ph idx="1"/>
          </p:nvPr>
        </p:nvSpPr>
        <p:spPr>
          <a:xfrm>
            <a:off x="76200" y="1702774"/>
            <a:ext cx="9067800" cy="6298226"/>
          </a:xfrm>
        </p:spPr>
        <p:txBody>
          <a:bodyPr>
            <a:normAutofit fontScale="47500" lnSpcReduction="20000"/>
          </a:bodyPr>
          <a:lstStyle/>
          <a:p>
            <a:pPr marL="0" indent="0" algn="ctr">
              <a:lnSpc>
                <a:spcPct val="120000"/>
              </a:lnSpc>
              <a:spcBef>
                <a:spcPts val="0"/>
              </a:spcBef>
              <a:buNone/>
              <a:defRPr/>
            </a:pPr>
            <a:r>
              <a:rPr lang="en-US" sz="5900" i="1" dirty="0"/>
              <a:t>“We looked at the education material that we were giving our MI patients. That was quite an eye-opener…no wonder they had so many questions when I saw them for follow-up!”</a:t>
            </a:r>
          </a:p>
          <a:p>
            <a:pPr marL="0" lvl="0" indent="0" algn="ctr">
              <a:lnSpc>
                <a:spcPct val="120000"/>
              </a:lnSpc>
              <a:spcBef>
                <a:spcPts val="0"/>
              </a:spcBef>
              <a:buNone/>
              <a:defRPr/>
            </a:pPr>
            <a:endParaRPr lang="en-US" sz="5900" i="1" dirty="0"/>
          </a:p>
          <a:p>
            <a:pPr marL="0" lvl="0" indent="0" algn="ctr">
              <a:lnSpc>
                <a:spcPct val="120000"/>
              </a:lnSpc>
              <a:spcBef>
                <a:spcPts val="0"/>
              </a:spcBef>
              <a:buNone/>
              <a:defRPr/>
            </a:pPr>
            <a:r>
              <a:rPr lang="en-US" sz="5900" i="1" dirty="0"/>
              <a:t>“Patients aren't compliant with their meds all the time….If they feel like they're doing well, they don't take it. They'll stop their platelet agents…They may not get follow up with their primary care doc. In the new discharge book, we put all the meds they may be on and what they're for and why they should take it. We tried to incorporate a lot into this book.”</a:t>
            </a:r>
          </a:p>
          <a:p>
            <a:pPr marL="0" indent="0" algn="ctr">
              <a:buNone/>
            </a:pPr>
            <a:endParaRPr lang="en-US" sz="4200" dirty="0"/>
          </a:p>
          <a:p>
            <a:pPr marL="0" indent="0" algn="ctr">
              <a:buNone/>
            </a:pPr>
            <a:r>
              <a:rPr lang="en-US" sz="4200" dirty="0"/>
              <a:t>--- Guiding Coalition Members</a:t>
            </a:r>
            <a:br>
              <a:rPr lang="en-US" dirty="0"/>
            </a:br>
            <a:br>
              <a:rPr lang="en-US" dirty="0"/>
            </a:br>
            <a:r>
              <a:rPr lang="en-US" dirty="0"/>
              <a:t> </a:t>
            </a:r>
          </a:p>
          <a:p>
            <a:endParaRPr lang="en-US" dirty="0"/>
          </a:p>
        </p:txBody>
      </p:sp>
    </p:spTree>
    <p:extLst>
      <p:ext uri="{BB962C8B-B14F-4D97-AF65-F5344CB8AC3E}">
        <p14:creationId xmlns:p14="http://schemas.microsoft.com/office/powerpoint/2010/main" val="3748838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B5CF4A2-9D2B-4741-9B19-074A9ACDA13F}"/>
              </a:ext>
            </a:extLst>
          </p:cNvPr>
          <p:cNvPicPr>
            <a:picLocks noChangeAspect="1"/>
          </p:cNvPicPr>
          <p:nvPr/>
        </p:nvPicPr>
        <p:blipFill>
          <a:blip r:embed="rId3"/>
          <a:stretch>
            <a:fillRect/>
          </a:stretch>
        </p:blipFill>
        <p:spPr>
          <a:xfrm>
            <a:off x="1795462" y="142875"/>
            <a:ext cx="5553075" cy="6572250"/>
          </a:xfrm>
          <a:prstGeom prst="rect">
            <a:avLst/>
          </a:prstGeom>
          <a:ln w="41275">
            <a:solidFill>
              <a:schemeClr val="accent1"/>
            </a:solidFill>
          </a:ln>
        </p:spPr>
      </p:pic>
    </p:spTree>
    <p:extLst>
      <p:ext uri="{BB962C8B-B14F-4D97-AF65-F5344CB8AC3E}">
        <p14:creationId xmlns:p14="http://schemas.microsoft.com/office/powerpoint/2010/main" val="1603371451"/>
      </p:ext>
    </p:extLst>
  </p:cSld>
  <p:clrMapOvr>
    <a:masterClrMapping/>
  </p:clrMapOvr>
</p:sld>
</file>

<file path=ppt/theme/theme1.xml><?xml version="1.0" encoding="utf-8"?>
<a:theme xmlns:a="http://schemas.openxmlformats.org/drawingml/2006/main" name="LSL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7119</TotalTime>
  <Words>625</Words>
  <Application>Microsoft Office PowerPoint</Application>
  <PresentationFormat>On-screen Show (4:3)</PresentationFormat>
  <Paragraphs>48</Paragraphs>
  <Slides>11</Slides>
  <Notes>7</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Arial</vt:lpstr>
      <vt:lpstr>Calibri</vt:lpstr>
      <vt:lpstr>Copperplate Gothic Light</vt:lpstr>
      <vt:lpstr>Courier New</vt:lpstr>
      <vt:lpstr>Tw Cen MT</vt:lpstr>
      <vt:lpstr>Wingdings</vt:lpstr>
      <vt:lpstr>LSL PPT Template</vt:lpstr>
      <vt:lpstr>Custom Design</vt:lpstr>
      <vt:lpstr>Tools for Integration of Pharmacist Expertise in AMI care:   Patient Education</vt:lpstr>
      <vt:lpstr>Rationale for the approach</vt:lpstr>
      <vt:lpstr>Tool #1:  Common Medications for the Heart</vt:lpstr>
      <vt:lpstr>Tool #1: Perspectives from the front line</vt:lpstr>
      <vt:lpstr>PowerPoint Presentation</vt:lpstr>
      <vt:lpstr>Tool #1: Implementation experience</vt:lpstr>
      <vt:lpstr>Tool #2:  My Heart and I</vt:lpstr>
      <vt:lpstr>Tool #2: Perspectives from the front line</vt:lpstr>
      <vt:lpstr>PowerPoint Presentation</vt:lpstr>
      <vt:lpstr>Tool #2: Implementation experience</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Fosburgh</dc:creator>
  <cp:lastModifiedBy>Curry, Leslie</cp:lastModifiedBy>
  <cp:revision>158</cp:revision>
  <dcterms:created xsi:type="dcterms:W3CDTF">2014-06-15T23:42:27Z</dcterms:created>
  <dcterms:modified xsi:type="dcterms:W3CDTF">2017-12-05T12:21:57Z</dcterms:modified>
</cp:coreProperties>
</file>