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Lst>
  <p:notesMasterIdLst>
    <p:notesMasterId r:id="rId9"/>
  </p:notesMasterIdLst>
  <p:sldIdLst>
    <p:sldId id="336" r:id="rId3"/>
    <p:sldId id="335" r:id="rId4"/>
    <p:sldId id="364" r:id="rId5"/>
    <p:sldId id="365" r:id="rId6"/>
    <p:sldId id="338" r:id="rId7"/>
    <p:sldId id="337"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p:restoredTop sz="62328" autoAdjust="0"/>
  </p:normalViewPr>
  <p:slideViewPr>
    <p:cSldViewPr snapToObjects="1" showGuides="1">
      <p:cViewPr varScale="1">
        <p:scale>
          <a:sx n="22" d="100"/>
          <a:sy n="22" d="100"/>
        </p:scale>
        <p:origin x="1050" y="18"/>
      </p:cViewPr>
      <p:guideLst>
        <p:guide orient="horz" pos="2845"/>
        <p:guide pos="5759"/>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12/05/2017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2997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89193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3</a:t>
            </a:fld>
            <a:endParaRPr lang="en-US" dirty="0"/>
          </a:p>
        </p:txBody>
      </p:sp>
    </p:spTree>
    <p:extLst>
      <p:ext uri="{BB962C8B-B14F-4D97-AF65-F5344CB8AC3E}">
        <p14:creationId xmlns:p14="http://schemas.microsoft.com/office/powerpoint/2010/main" val="1274305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endParaRPr lang="en-US"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AC4CA8-2F04-FF4B-83D2-8D8272E5755C}" type="slidenum">
              <a:rPr lang="en-US" smtClean="0"/>
              <a:t>5</a:t>
            </a:fld>
            <a:endParaRPr lang="en-US" dirty="0"/>
          </a:p>
        </p:txBody>
      </p:sp>
    </p:spTree>
    <p:extLst>
      <p:ext uri="{BB962C8B-B14F-4D97-AF65-F5344CB8AC3E}">
        <p14:creationId xmlns:p14="http://schemas.microsoft.com/office/powerpoint/2010/main" val="3541722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6</a:t>
            </a:fld>
            <a:endParaRPr lang="en-US" dirty="0"/>
          </a:p>
        </p:txBody>
      </p:sp>
    </p:spTree>
    <p:extLst>
      <p:ext uri="{BB962C8B-B14F-4D97-AF65-F5344CB8AC3E}">
        <p14:creationId xmlns:p14="http://schemas.microsoft.com/office/powerpoint/2010/main" val="604617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12/05/2017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normAutofit/>
          </a:bodyPr>
          <a:lstStyle/>
          <a:p>
            <a:r>
              <a:rPr lang="en-US" sz="3600" dirty="0"/>
              <a:t>Tools for Integration of </a:t>
            </a:r>
            <a:br>
              <a:rPr lang="en-US" sz="3600" dirty="0"/>
            </a:br>
            <a:r>
              <a:rPr lang="en-US" sz="3600" dirty="0"/>
              <a:t>Pharmacist Expertise in AMI Care: </a:t>
            </a:r>
            <a:br>
              <a:rPr lang="en-US" sz="3600" dirty="0"/>
            </a:br>
            <a:br>
              <a:rPr lang="en-US" sz="3600" dirty="0"/>
            </a:br>
            <a:r>
              <a:rPr lang="en-US" sz="3600" dirty="0"/>
              <a:t>Proactively Engaging Multidisciplinary Care</a:t>
            </a:r>
            <a:endParaRPr lang="en-US" sz="36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33422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approach</a:t>
            </a:r>
          </a:p>
        </p:txBody>
      </p:sp>
      <p:sp>
        <p:nvSpPr>
          <p:cNvPr id="3" name="Content Placeholder 2"/>
          <p:cNvSpPr>
            <a:spLocks noGrp="1"/>
          </p:cNvSpPr>
          <p:nvPr>
            <p:ph idx="1"/>
          </p:nvPr>
        </p:nvSpPr>
        <p:spPr>
          <a:xfrm>
            <a:off x="457200" y="1828800"/>
            <a:ext cx="8382000" cy="4724400"/>
          </a:xfrm>
        </p:spPr>
        <p:txBody>
          <a:bodyPr>
            <a:normAutofit fontScale="92500" lnSpcReduction="10000"/>
          </a:bodyPr>
          <a:lstStyle/>
          <a:p>
            <a:pPr marL="0" marR="0" lvl="1" indent="0" defTabSz="914400" eaLnBrk="1" fontAlgn="auto" latinLnBrk="0" hangingPunct="1">
              <a:lnSpc>
                <a:spcPct val="100000"/>
              </a:lnSpc>
              <a:spcBef>
                <a:spcPts val="0"/>
              </a:spcBef>
              <a:spcAft>
                <a:spcPts val="0"/>
              </a:spcAft>
              <a:buClrTx/>
              <a:buSzTx/>
              <a:buFontTx/>
              <a:buNone/>
              <a:tabLst/>
              <a:defRPr/>
            </a:pPr>
            <a:r>
              <a:rPr lang="en-US" sz="2800" dirty="0"/>
              <a:t>Many LSL hospitals faced constraints in implementing pharmacists rounding on all patients with AMI, particularly for patients with 24-48 hour stays, and admissions spanning weekends. LSL guiding coalitions included pharmacists, who led development of creative solutions to integrate pharmacist input early and throughout the entire care process.</a:t>
            </a:r>
          </a:p>
          <a:p>
            <a:pPr marL="0" marR="0" lvl="1" indent="0"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defTabSz="914400" eaLnBrk="1" fontAlgn="auto" latinLnBrk="0" hangingPunct="1">
              <a:lnSpc>
                <a:spcPct val="100000"/>
              </a:lnSpc>
              <a:spcBef>
                <a:spcPts val="0"/>
              </a:spcBef>
              <a:spcAft>
                <a:spcPts val="0"/>
              </a:spcAft>
              <a:buClrTx/>
              <a:buSzTx/>
              <a:buFontTx/>
              <a:buNone/>
              <a:tabLst/>
              <a:defRPr/>
            </a:pPr>
            <a:r>
              <a:rPr lang="en-US" sz="2800" dirty="0"/>
              <a:t>One hospital developed a comprehensive planning tool to integrate roles for physicians, nurses, nutritionists, case managers, cardiac educators and others. Pharmacy inputs begin in the emergency department and at multiple points through discharge.</a:t>
            </a:r>
          </a:p>
        </p:txBody>
      </p:sp>
    </p:spTree>
    <p:extLst>
      <p:ext uri="{BB962C8B-B14F-4D97-AF65-F5344CB8AC3E}">
        <p14:creationId xmlns:p14="http://schemas.microsoft.com/office/powerpoint/2010/main" val="174747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7D16-32AA-4E3D-A22B-74E160EB24DF}"/>
              </a:ext>
            </a:extLst>
          </p:cNvPr>
          <p:cNvSpPr>
            <a:spLocks noGrp="1"/>
          </p:cNvSpPr>
          <p:nvPr>
            <p:ph type="title"/>
          </p:nvPr>
        </p:nvSpPr>
        <p:spPr/>
        <p:txBody>
          <a:bodyPr/>
          <a:lstStyle/>
          <a:p>
            <a:r>
              <a:rPr lang="en-US" dirty="0"/>
              <a:t>Perspectives from the front line</a:t>
            </a:r>
          </a:p>
        </p:txBody>
      </p:sp>
      <p:sp>
        <p:nvSpPr>
          <p:cNvPr id="3" name="Content Placeholder 2">
            <a:extLst>
              <a:ext uri="{FF2B5EF4-FFF2-40B4-BE49-F238E27FC236}">
                <a16:creationId xmlns:a16="http://schemas.microsoft.com/office/drawing/2014/main" id="{600B073A-6B24-407B-A3AC-6FD469109544}"/>
              </a:ext>
            </a:extLst>
          </p:cNvPr>
          <p:cNvSpPr>
            <a:spLocks noGrp="1"/>
          </p:cNvSpPr>
          <p:nvPr>
            <p:ph idx="1"/>
          </p:nvPr>
        </p:nvSpPr>
        <p:spPr>
          <a:xfrm>
            <a:off x="457200" y="1981200"/>
            <a:ext cx="8229600" cy="4423388"/>
          </a:xfrm>
        </p:spPr>
        <p:txBody>
          <a:bodyPr>
            <a:normAutofit/>
          </a:bodyPr>
          <a:lstStyle/>
          <a:p>
            <a:pPr marL="0" indent="0" algn="ctr">
              <a:buNone/>
            </a:pPr>
            <a:r>
              <a:rPr lang="en-US" sz="2800" i="1" dirty="0"/>
              <a:t>“We've always had very, very receptive physicians.  There is not a single physician that I've come across that does not swallow up our attendance and want us there.  Same thing with nurses. Everybody knows the importance of pharmacy. I would say if someone is off, we just can't get somebody there. Staffing is our biggest challenge.”</a:t>
            </a:r>
          </a:p>
          <a:p>
            <a:pPr marL="0" indent="0" algn="ctr">
              <a:buNone/>
            </a:pPr>
            <a:endParaRPr lang="en-US" i="1" dirty="0"/>
          </a:p>
          <a:p>
            <a:pPr marL="0" indent="0" algn="ctr">
              <a:buNone/>
            </a:pPr>
            <a:r>
              <a:rPr lang="en-US" i="1" dirty="0"/>
              <a:t>--Guiding Coalition Member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1832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FA2DA75-17D4-4A6B-A1C2-B9487D7739DB}"/>
              </a:ext>
            </a:extLst>
          </p:cNvPr>
          <p:cNvPicPr>
            <a:picLocks noChangeAspect="1"/>
          </p:cNvPicPr>
          <p:nvPr/>
        </p:nvPicPr>
        <p:blipFill>
          <a:blip r:embed="rId2"/>
          <a:stretch>
            <a:fillRect/>
          </a:stretch>
        </p:blipFill>
        <p:spPr>
          <a:xfrm>
            <a:off x="86497" y="111787"/>
            <a:ext cx="8839200" cy="6750817"/>
          </a:xfrm>
          <a:prstGeom prst="rect">
            <a:avLst/>
          </a:prstGeom>
        </p:spPr>
      </p:pic>
      <p:sp>
        <p:nvSpPr>
          <p:cNvPr id="3" name="Oval 2">
            <a:extLst>
              <a:ext uri="{FF2B5EF4-FFF2-40B4-BE49-F238E27FC236}">
                <a16:creationId xmlns:a16="http://schemas.microsoft.com/office/drawing/2014/main" id="{56E5C915-90CD-478C-8368-54117C1FB5AA}"/>
              </a:ext>
            </a:extLst>
          </p:cNvPr>
          <p:cNvSpPr/>
          <p:nvPr/>
        </p:nvSpPr>
        <p:spPr>
          <a:xfrm>
            <a:off x="228600" y="1752600"/>
            <a:ext cx="990600" cy="914400"/>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04DDFCA-31AD-4091-AD70-9F380E58936A}"/>
              </a:ext>
            </a:extLst>
          </p:cNvPr>
          <p:cNvSpPr/>
          <p:nvPr/>
        </p:nvSpPr>
        <p:spPr>
          <a:xfrm>
            <a:off x="6196914" y="1295400"/>
            <a:ext cx="1219200" cy="1143000"/>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9FBF6A2-DE12-48E6-BBE6-FF799B4114E0}"/>
              </a:ext>
            </a:extLst>
          </p:cNvPr>
          <p:cNvSpPr/>
          <p:nvPr/>
        </p:nvSpPr>
        <p:spPr>
          <a:xfrm>
            <a:off x="6400800" y="4267200"/>
            <a:ext cx="990600" cy="914400"/>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6561E8-2865-4501-B9D0-698EF05D6FA5}"/>
              </a:ext>
            </a:extLst>
          </p:cNvPr>
          <p:cNvSpPr/>
          <p:nvPr/>
        </p:nvSpPr>
        <p:spPr>
          <a:xfrm>
            <a:off x="6425514" y="5867400"/>
            <a:ext cx="990600" cy="838200"/>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4F1A132-3671-4139-BC65-5A2A3726F334}"/>
              </a:ext>
            </a:extLst>
          </p:cNvPr>
          <p:cNvSpPr/>
          <p:nvPr/>
        </p:nvSpPr>
        <p:spPr>
          <a:xfrm>
            <a:off x="2514600" y="4876800"/>
            <a:ext cx="1219200" cy="1143000"/>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2985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experience</a:t>
            </a:r>
          </a:p>
        </p:txBody>
      </p:sp>
      <p:sp>
        <p:nvSpPr>
          <p:cNvPr id="3" name="Content Placeholder 2"/>
          <p:cNvSpPr>
            <a:spLocks noGrp="1"/>
          </p:cNvSpPr>
          <p:nvPr>
            <p:ph idx="1"/>
          </p:nvPr>
        </p:nvSpPr>
        <p:spPr/>
        <p:txBody>
          <a:bodyPr>
            <a:normAutofit/>
          </a:bodyPr>
          <a:lstStyle/>
          <a:p>
            <a:pPr marL="0" indent="0">
              <a:buNone/>
            </a:pPr>
            <a:r>
              <a:rPr lang="en-US" sz="6000" dirty="0"/>
              <a:t> </a:t>
            </a:r>
          </a:p>
          <a:p>
            <a:pPr marL="0" indent="0">
              <a:buNone/>
            </a:pPr>
            <a:r>
              <a:rPr lang="en-US" sz="5100" dirty="0"/>
              <a:t> </a:t>
            </a:r>
          </a:p>
        </p:txBody>
      </p:sp>
      <p:sp>
        <p:nvSpPr>
          <p:cNvPr id="4" name="Rectangle 3">
            <a:extLst>
              <a:ext uri="{FF2B5EF4-FFF2-40B4-BE49-F238E27FC236}">
                <a16:creationId xmlns:a16="http://schemas.microsoft.com/office/drawing/2014/main" id="{3B182733-F300-4A86-B463-1134E647B8F2}"/>
              </a:ext>
            </a:extLst>
          </p:cNvPr>
          <p:cNvSpPr/>
          <p:nvPr/>
        </p:nvSpPr>
        <p:spPr>
          <a:xfrm>
            <a:off x="152400" y="1671651"/>
            <a:ext cx="8991600" cy="6001643"/>
          </a:xfrm>
          <a:prstGeom prst="rect">
            <a:avLst/>
          </a:prstGeom>
        </p:spPr>
        <p:txBody>
          <a:bodyPr wrap="square">
            <a:spAutoFit/>
          </a:bodyPr>
          <a:lstStyle/>
          <a:p>
            <a:pPr lvl="0" algn="ctr">
              <a:defRPr/>
            </a:pPr>
            <a:r>
              <a:rPr lang="en-US" sz="2400" i="1" dirty="0"/>
              <a:t>“One of the things that we’ve done to keep the momentum going is standing weekly meetings for this project…even when we hit hurdles, at least it has kept everybody up to date and things moving forward.” </a:t>
            </a:r>
          </a:p>
          <a:p>
            <a:pPr lvl="0" algn="ctr">
              <a:defRPr/>
            </a:pPr>
            <a:endParaRPr lang="en-US" sz="2400" i="1" dirty="0"/>
          </a:p>
          <a:p>
            <a:pPr algn="ctr"/>
            <a:r>
              <a:rPr lang="en-US" sz="2400" i="1" dirty="0"/>
              <a:t>“We’re looking at a transition of care program between the in-patient and the out-patient world…an in-patient clinical pharmacist reviews all of the discharge medication reconciliation, sits down with the patient, makes sure they’re educated on all their medications.” </a:t>
            </a:r>
          </a:p>
          <a:p>
            <a:pPr algn="ctr"/>
            <a:endParaRPr lang="en-US" sz="2400" i="1" dirty="0"/>
          </a:p>
          <a:p>
            <a:pPr algn="ctr"/>
            <a:r>
              <a:rPr lang="en-US" sz="2400" i="1" dirty="0"/>
              <a:t>“[This process] has helped Pharmacy’s relationship with…cardiologists. They consult us more and trust that we’re following patients and we’re going to catch things more so than before…we’ve always had a good relationship with the physicians, but it’s a better relationship now.”</a:t>
            </a:r>
          </a:p>
          <a:p>
            <a:pPr algn="ctr"/>
            <a:r>
              <a:rPr lang="en-US" sz="2400" i="1" dirty="0"/>
              <a:t>-- </a:t>
            </a:r>
            <a:r>
              <a:rPr lang="en-US" sz="2400" i="1"/>
              <a:t>Guiding Coalition Members</a:t>
            </a:r>
            <a:endParaRPr lang="en-US" sz="2400" i="1" dirty="0"/>
          </a:p>
          <a:p>
            <a:pPr algn="ctr"/>
            <a:endParaRPr lang="en-US" sz="2400" i="1" dirty="0"/>
          </a:p>
          <a:p>
            <a:pPr algn="ctr"/>
            <a:r>
              <a:rPr lang="en-US" sz="2400" i="1" dirty="0"/>
              <a:t> </a:t>
            </a:r>
          </a:p>
        </p:txBody>
      </p:sp>
    </p:spTree>
    <p:extLst>
      <p:ext uri="{BB962C8B-B14F-4D97-AF65-F5344CB8AC3E}">
        <p14:creationId xmlns:p14="http://schemas.microsoft.com/office/powerpoint/2010/main" val="116596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Autofit/>
          </a:bodyPr>
          <a:lstStyle/>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These materials were generously </a:t>
            </a:r>
            <a:r>
              <a:rPr lang="en-US" sz="2800"/>
              <a:t>shared </a:t>
            </a:r>
          </a:p>
          <a:p>
            <a:pPr marL="0" marR="0" lvl="1" indent="0" algn="ctr" defTabSz="914400" eaLnBrk="1" fontAlgn="auto" latinLnBrk="0" hangingPunct="1">
              <a:lnSpc>
                <a:spcPct val="100000"/>
              </a:lnSpc>
              <a:spcBef>
                <a:spcPts val="0"/>
              </a:spcBef>
              <a:spcAft>
                <a:spcPts val="0"/>
              </a:spcAft>
              <a:buClrTx/>
              <a:buSzTx/>
              <a:buFontTx/>
              <a:buNone/>
              <a:tabLst/>
              <a:defRPr/>
            </a:pPr>
            <a:r>
              <a:rPr lang="en-US" sz="2800"/>
              <a:t>by </a:t>
            </a:r>
            <a:r>
              <a:rPr lang="en-US" sz="2800" dirty="0" err="1"/>
              <a:t>Wellstar</a:t>
            </a:r>
            <a:r>
              <a:rPr lang="en-US" sz="2800" dirty="0"/>
              <a:t> </a:t>
            </a:r>
            <a:r>
              <a:rPr lang="en-US" sz="2800" dirty="0" err="1"/>
              <a:t>Kennestone</a:t>
            </a:r>
            <a:r>
              <a:rPr lang="en-US" sz="2800" dirty="0"/>
              <a:t> Hospital.</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They are intended to serve as a starting point for conversations about how to improve integration of pharmacy expertise throughout the care process for patients with AMI, and should not be interpreted as an ACC-endorsed clinical guideline. </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We encourage hospital teams to adapt these approaches to their own needs and local context.</a:t>
            </a:r>
          </a:p>
        </p:txBody>
      </p:sp>
    </p:spTree>
    <p:extLst>
      <p:ext uri="{BB962C8B-B14F-4D97-AF65-F5344CB8AC3E}">
        <p14:creationId xmlns:p14="http://schemas.microsoft.com/office/powerpoint/2010/main" val="493623725"/>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2915</TotalTime>
  <Words>388</Words>
  <Application>Microsoft Office PowerPoint</Application>
  <PresentationFormat>On-screen Show (4:3)</PresentationFormat>
  <Paragraphs>33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Copperplate Gothic Light</vt:lpstr>
      <vt:lpstr>Courier New</vt:lpstr>
      <vt:lpstr>Tw Cen MT</vt:lpstr>
      <vt:lpstr>Wingdings</vt:lpstr>
      <vt:lpstr>LSL PPT Template</vt:lpstr>
      <vt:lpstr>Custom Design</vt:lpstr>
      <vt:lpstr>Tools for Integration of  Pharmacist Expertise in AMI Care:   Proactively Engaging Multidisciplinary Care</vt:lpstr>
      <vt:lpstr>Rationale for the approach</vt:lpstr>
      <vt:lpstr>Perspectives from the front line</vt:lpstr>
      <vt:lpstr>PowerPoint Presentation</vt:lpstr>
      <vt:lpstr>Implementation experience</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Curry, Leslie</cp:lastModifiedBy>
  <cp:revision>150</cp:revision>
  <dcterms:created xsi:type="dcterms:W3CDTF">2014-06-15T23:42:27Z</dcterms:created>
  <dcterms:modified xsi:type="dcterms:W3CDTF">2017-12-05T12:20:12Z</dcterms:modified>
</cp:coreProperties>
</file>