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Lst>
  <p:notesMasterIdLst>
    <p:notesMasterId r:id="rId11"/>
  </p:notesMasterIdLst>
  <p:sldIdLst>
    <p:sldId id="336" r:id="rId3"/>
    <p:sldId id="335" r:id="rId4"/>
    <p:sldId id="364" r:id="rId5"/>
    <p:sldId id="363" r:id="rId6"/>
    <p:sldId id="349" r:id="rId7"/>
    <p:sldId id="353" r:id="rId8"/>
    <p:sldId id="338" r:id="rId9"/>
    <p:sldId id="33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urry, Leslie" initials="CL"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p:restoredTop sz="62328" autoAdjust="0"/>
  </p:normalViewPr>
  <p:slideViewPr>
    <p:cSldViewPr snapToObjects="1" showGuides="1">
      <p:cViewPr varScale="1">
        <p:scale>
          <a:sx n="39" d="100"/>
          <a:sy n="39" d="100"/>
        </p:scale>
        <p:origin x="2010" y="27"/>
      </p:cViewPr>
      <p:guideLst>
        <p:guide orient="horz" pos="2845"/>
        <p:guide pos="5759"/>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12/05/2017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2997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89193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8652428" indent="-38186541"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65887" eaLnBrk="0" fontAlgn="base" hangingPunct="0">
              <a:spcBef>
                <a:spcPct val="0"/>
              </a:spcBef>
              <a:spcAft>
                <a:spcPct val="0"/>
              </a:spcAft>
              <a:defRPr sz="2400">
                <a:solidFill>
                  <a:schemeClr val="tx1"/>
                </a:solidFill>
                <a:latin typeface="Arial" charset="0"/>
                <a:ea typeface="ＭＳ Ｐゴシック" charset="-128"/>
              </a:defRPr>
            </a:lvl6pPr>
            <a:lvl7pPr marL="931774" eaLnBrk="0" fontAlgn="base" hangingPunct="0">
              <a:spcBef>
                <a:spcPct val="0"/>
              </a:spcBef>
              <a:spcAft>
                <a:spcPct val="0"/>
              </a:spcAft>
              <a:defRPr sz="2400">
                <a:solidFill>
                  <a:schemeClr val="tx1"/>
                </a:solidFill>
                <a:latin typeface="Arial" charset="0"/>
                <a:ea typeface="ＭＳ Ｐゴシック" charset="-128"/>
              </a:defRPr>
            </a:lvl7pPr>
            <a:lvl8pPr marL="1397660" eaLnBrk="0" fontAlgn="base" hangingPunct="0">
              <a:spcBef>
                <a:spcPct val="0"/>
              </a:spcBef>
              <a:spcAft>
                <a:spcPct val="0"/>
              </a:spcAft>
              <a:defRPr sz="2400">
                <a:solidFill>
                  <a:schemeClr val="tx1"/>
                </a:solidFill>
                <a:latin typeface="Arial" charset="0"/>
                <a:ea typeface="ＭＳ Ｐゴシック" charset="-128"/>
              </a:defRPr>
            </a:lvl8pPr>
            <a:lvl9pPr marL="1863547"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AB1853E6-FE46-4E36-BA29-A089AC0FD7FB}" type="slidenum">
              <a:rPr lang="en-US" altLang="en-US" sz="1200"/>
              <a:pPr eaLnBrk="1" hangingPunct="1"/>
              <a:t>5</a:t>
            </a:fld>
            <a:endParaRPr lang="en-US" altLang="en-US"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941829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A34778-A9B2-4363-A419-733007DAFD56}" type="slidenum">
              <a:rPr lang="en-US" altLang="en-US">
                <a:solidFill>
                  <a:prstClr val="black"/>
                </a:solidFill>
              </a:rPr>
              <a:pPr/>
              <a:t>6</a:t>
            </a:fld>
            <a:endParaRPr lang="en-US" altLang="en-US">
              <a:solidFill>
                <a:prstClr val="black"/>
              </a:solidFill>
            </a:endParaRP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1461003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7</a:t>
            </a:fld>
            <a:endParaRPr lang="en-US" dirty="0"/>
          </a:p>
        </p:txBody>
      </p:sp>
    </p:spTree>
    <p:extLst>
      <p:ext uri="{BB962C8B-B14F-4D97-AF65-F5344CB8AC3E}">
        <p14:creationId xmlns:p14="http://schemas.microsoft.com/office/powerpoint/2010/main" val="3541722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8</a:t>
            </a:fld>
            <a:endParaRPr lang="en-US" dirty="0"/>
          </a:p>
        </p:txBody>
      </p:sp>
    </p:spTree>
    <p:extLst>
      <p:ext uri="{BB962C8B-B14F-4D97-AF65-F5344CB8AC3E}">
        <p14:creationId xmlns:p14="http://schemas.microsoft.com/office/powerpoint/2010/main" val="604617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12/05/2017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12/05/2017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Tools for Integration of </a:t>
            </a:r>
            <a:br>
              <a:rPr lang="en-US" dirty="0"/>
            </a:br>
            <a:r>
              <a:rPr lang="en-US" dirty="0"/>
              <a:t>Pharmacist Expertise in AMI Care:</a:t>
            </a:r>
            <a:br>
              <a:rPr lang="en-US" dirty="0"/>
            </a:br>
            <a:r>
              <a:rPr lang="en-US" dirty="0"/>
              <a:t> </a:t>
            </a:r>
            <a:br>
              <a:rPr lang="en-US" dirty="0"/>
            </a:br>
            <a:r>
              <a:rPr lang="en-US" dirty="0"/>
              <a:t>Information Technology Solutions</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33422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approach</a:t>
            </a:r>
          </a:p>
        </p:txBody>
      </p:sp>
      <p:sp>
        <p:nvSpPr>
          <p:cNvPr id="3" name="Content Placeholder 2"/>
          <p:cNvSpPr>
            <a:spLocks noGrp="1"/>
          </p:cNvSpPr>
          <p:nvPr>
            <p:ph idx="1"/>
          </p:nvPr>
        </p:nvSpPr>
        <p:spPr>
          <a:xfrm>
            <a:off x="228600" y="1600200"/>
            <a:ext cx="8686800" cy="5383826"/>
          </a:xfrm>
        </p:spPr>
        <p:txBody>
          <a:bodyPr>
            <a:noAutofit/>
          </a:bodyPr>
          <a:lstStyle/>
          <a:p>
            <a:pPr marL="0" lvl="1" indent="0" defTabSz="914400">
              <a:spcBef>
                <a:spcPts val="0"/>
              </a:spcBef>
              <a:buNone/>
              <a:defRPr/>
            </a:pPr>
            <a:r>
              <a:rPr lang="en-US" sz="2400" dirty="0"/>
              <a:t>LSL hospitals sought to integrate pharmacy expertise into care of all patients with AMI; barriers included resource limitations, lack of standardized processes for consultation requests, and delays in timely identification of patients needing pharmacy input.</a:t>
            </a:r>
          </a:p>
          <a:p>
            <a:pPr marL="0" lvl="1" indent="0" defTabSz="914400">
              <a:spcBef>
                <a:spcPts val="0"/>
              </a:spcBef>
              <a:buNone/>
              <a:defRPr/>
            </a:pPr>
            <a:endParaRPr lang="en-US" sz="2400" dirty="0"/>
          </a:p>
          <a:p>
            <a:pPr marL="0" lvl="1" indent="0" defTabSz="914400">
              <a:spcBef>
                <a:spcPts val="0"/>
              </a:spcBef>
              <a:buNone/>
              <a:defRPr/>
            </a:pPr>
            <a:r>
              <a:rPr lang="en-US" sz="2400" dirty="0"/>
              <a:t>At several sites, the coalitions worked very closely with IT to innovate within the hospital electronic record system. Through these collaborations, coalitions developed notes templates to improve pharmacist workflow, protocols and resources for medication reconciliation, and tools to help pharmacists identify all AMI patients (including those with NSTEMI) for rounding and/or education.</a:t>
            </a:r>
          </a:p>
          <a:p>
            <a:pPr marL="0" marR="0" lvl="1" indent="0" defTabSz="914400" eaLnBrk="1" fontAlgn="auto" latinLnBrk="0" hangingPunct="1">
              <a:spcBef>
                <a:spcPts val="0"/>
              </a:spcBef>
              <a:buClrTx/>
              <a:buSzTx/>
              <a:buFontTx/>
              <a:buNone/>
              <a:tabLst/>
              <a:defRPr/>
            </a:pPr>
            <a:endParaRPr lang="en-US" sz="2400" dirty="0"/>
          </a:p>
          <a:p>
            <a:pPr marL="0" marR="0" lvl="1" indent="0" defTabSz="914400" eaLnBrk="1" fontAlgn="auto" latinLnBrk="0" hangingPunct="1">
              <a:spcBef>
                <a:spcPts val="0"/>
              </a:spcBef>
              <a:buClrTx/>
              <a:buSzTx/>
              <a:buFontTx/>
              <a:buNone/>
              <a:tabLst/>
              <a:defRPr/>
            </a:pPr>
            <a:r>
              <a:rPr lang="en-US" sz="2400" dirty="0"/>
              <a:t>Solutions were lower cost alternatives to additional staff and also empowered pharmacists as in integral part of the broader care team. </a:t>
            </a:r>
          </a:p>
        </p:txBody>
      </p:sp>
    </p:spTree>
    <p:extLst>
      <p:ext uri="{BB962C8B-B14F-4D97-AF65-F5344CB8AC3E}">
        <p14:creationId xmlns:p14="http://schemas.microsoft.com/office/powerpoint/2010/main" val="174747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7D16-32AA-4E3D-A22B-74E160EB24DF}"/>
              </a:ext>
            </a:extLst>
          </p:cNvPr>
          <p:cNvSpPr>
            <a:spLocks noGrp="1"/>
          </p:cNvSpPr>
          <p:nvPr>
            <p:ph type="title"/>
          </p:nvPr>
        </p:nvSpPr>
        <p:spPr>
          <a:xfrm>
            <a:off x="457200" y="152400"/>
            <a:ext cx="8229600" cy="1000431"/>
          </a:xfrm>
        </p:spPr>
        <p:txBody>
          <a:bodyPr>
            <a:normAutofit/>
          </a:bodyPr>
          <a:lstStyle/>
          <a:p>
            <a:r>
              <a:rPr lang="en-US" dirty="0"/>
              <a:t>Perspectives from the front line</a:t>
            </a:r>
          </a:p>
        </p:txBody>
      </p:sp>
      <p:sp>
        <p:nvSpPr>
          <p:cNvPr id="3" name="Content Placeholder 2">
            <a:extLst>
              <a:ext uri="{FF2B5EF4-FFF2-40B4-BE49-F238E27FC236}">
                <a16:creationId xmlns:a16="http://schemas.microsoft.com/office/drawing/2014/main" id="{600B073A-6B24-407B-A3AC-6FD469109544}"/>
              </a:ext>
            </a:extLst>
          </p:cNvPr>
          <p:cNvSpPr>
            <a:spLocks noGrp="1"/>
          </p:cNvSpPr>
          <p:nvPr>
            <p:ph idx="1"/>
          </p:nvPr>
        </p:nvSpPr>
        <p:spPr>
          <a:xfrm>
            <a:off x="304800" y="1702774"/>
            <a:ext cx="8382000" cy="5155225"/>
          </a:xfrm>
        </p:spPr>
        <p:txBody>
          <a:bodyPr>
            <a:normAutofit fontScale="77500" lnSpcReduction="20000"/>
          </a:bodyPr>
          <a:lstStyle/>
          <a:p>
            <a:pPr marL="0" indent="0" algn="ctr">
              <a:spcBef>
                <a:spcPts val="0"/>
              </a:spcBef>
              <a:buNone/>
            </a:pPr>
            <a:endParaRPr lang="en-US" sz="3600" i="1" dirty="0"/>
          </a:p>
          <a:p>
            <a:pPr marL="0" indent="0" algn="ctr">
              <a:lnSpc>
                <a:spcPct val="120000"/>
              </a:lnSpc>
              <a:spcBef>
                <a:spcPts val="0"/>
              </a:spcBef>
              <a:buNone/>
            </a:pPr>
            <a:r>
              <a:rPr lang="en-US" sz="3600" i="1" dirty="0"/>
              <a:t>“Cardiology has always been very welcoming to pharmacy. The cardiologists would like us to be more involved. A lot of it comes down to the amount of resources that we have spread among so many programs. That’s the rate-limiting step for us. They want us involved with all their AMI patients. The idea is, though, how do we automate the operations so we can allow more pharmacists to hop on the floors and get them to make the rounds?” </a:t>
            </a:r>
          </a:p>
          <a:p>
            <a:pPr marL="0" indent="0" algn="ctr">
              <a:lnSpc>
                <a:spcPct val="120000"/>
              </a:lnSpc>
              <a:buNone/>
            </a:pPr>
            <a:endParaRPr lang="en-US" dirty="0"/>
          </a:p>
          <a:p>
            <a:pPr marL="0" indent="0" algn="ctr">
              <a:lnSpc>
                <a:spcPct val="120000"/>
              </a:lnSpc>
              <a:buNone/>
            </a:pPr>
            <a:r>
              <a:rPr lang="en-US" dirty="0"/>
              <a:t>--- Guiding Coalition Member</a:t>
            </a:r>
          </a:p>
          <a:p>
            <a:endParaRPr lang="en-US" dirty="0"/>
          </a:p>
        </p:txBody>
      </p:sp>
    </p:spTree>
    <p:extLst>
      <p:ext uri="{BB962C8B-B14F-4D97-AF65-F5344CB8AC3E}">
        <p14:creationId xmlns:p14="http://schemas.microsoft.com/office/powerpoint/2010/main" val="111832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4D143-7A13-41CD-8D37-863D96AAFD18}"/>
              </a:ext>
            </a:extLst>
          </p:cNvPr>
          <p:cNvSpPr>
            <a:spLocks noGrp="1"/>
          </p:cNvSpPr>
          <p:nvPr>
            <p:ph type="title"/>
          </p:nvPr>
        </p:nvSpPr>
        <p:spPr>
          <a:xfrm>
            <a:off x="-304800" y="274638"/>
            <a:ext cx="9753600" cy="1096962"/>
          </a:xfrm>
        </p:spPr>
        <p:txBody>
          <a:bodyPr>
            <a:noAutofit/>
          </a:bodyPr>
          <a:lstStyle/>
          <a:p>
            <a:r>
              <a:rPr lang="en-US" dirty="0"/>
              <a:t>Trigger for pharmacy consult</a:t>
            </a:r>
          </a:p>
        </p:txBody>
      </p:sp>
      <p:sp>
        <p:nvSpPr>
          <p:cNvPr id="3" name="Content Placeholder 2">
            <a:extLst>
              <a:ext uri="{FF2B5EF4-FFF2-40B4-BE49-F238E27FC236}">
                <a16:creationId xmlns:a16="http://schemas.microsoft.com/office/drawing/2014/main" id="{B50E44F2-4356-47BC-BF6B-8BC50A30D8C5}"/>
              </a:ext>
            </a:extLst>
          </p:cNvPr>
          <p:cNvSpPr>
            <a:spLocks noGrp="1"/>
          </p:cNvSpPr>
          <p:nvPr>
            <p:ph idx="1"/>
          </p:nvPr>
        </p:nvSpPr>
        <p:spPr>
          <a:xfrm>
            <a:off x="76200" y="1371600"/>
            <a:ext cx="8896865" cy="5334000"/>
          </a:xfrm>
        </p:spPr>
        <p:txBody>
          <a:bodyPr>
            <a:normAutofit fontScale="85000" lnSpcReduction="10000"/>
          </a:bodyPr>
          <a:lstStyle/>
          <a:p>
            <a:pPr marL="0" indent="0">
              <a:lnSpc>
                <a:spcPct val="110000"/>
              </a:lnSpc>
              <a:spcBef>
                <a:spcPts val="0"/>
              </a:spcBef>
              <a:buNone/>
            </a:pPr>
            <a:r>
              <a:rPr lang="en-US" sz="3300" dirty="0"/>
              <a:t> </a:t>
            </a:r>
          </a:p>
          <a:p>
            <a:pPr marL="0" indent="0">
              <a:lnSpc>
                <a:spcPct val="110000"/>
              </a:lnSpc>
              <a:spcBef>
                <a:spcPts val="0"/>
              </a:spcBef>
              <a:buNone/>
            </a:pPr>
            <a:r>
              <a:rPr lang="en-US" sz="3300" i="1" dirty="0"/>
              <a:t>The team created a new section in their electronic record (</a:t>
            </a:r>
            <a:r>
              <a:rPr lang="en-US" sz="3300" i="1" dirty="0" err="1"/>
              <a:t>iForm</a:t>
            </a:r>
            <a:r>
              <a:rPr lang="en-US" sz="3300" i="1" dirty="0"/>
              <a:t>) “Diagnosis/Consults” where the cardiologist must select one diagnosis. Boxes below STEMI and NSTEMI boxes </a:t>
            </a:r>
            <a:r>
              <a:rPr lang="en-US" sz="3300" i="1" dirty="0" err="1"/>
              <a:t>autopopulate</a:t>
            </a:r>
            <a:r>
              <a:rPr lang="en-US" sz="3300" i="1" dirty="0"/>
              <a:t> and trigger a pharmacy medication therapy management (MTM) consult. The diagnosis field is a hard stop in the form so that the cardiologist cannot move on without checking one. </a:t>
            </a:r>
            <a:r>
              <a:rPr lang="en-US" altLang="en-US" sz="3300" i="1" dirty="0"/>
              <a:t>Pharmacist consults go to pharmacist work que, where the staff pharmacist notifies clinical pharmacist. Two additional consults that were also linked to STEMI/NSTEMI are cardiac rehab referral and cardiovascular educator consult – other issues that have come out of the LSL initiative.</a:t>
            </a:r>
          </a:p>
        </p:txBody>
      </p:sp>
    </p:spTree>
    <p:extLst>
      <p:ext uri="{BB962C8B-B14F-4D97-AF65-F5344CB8AC3E}">
        <p14:creationId xmlns:p14="http://schemas.microsoft.com/office/powerpoint/2010/main" val="169517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8600" y="107157"/>
            <a:ext cx="9753600" cy="1401762"/>
          </a:xfrm>
        </p:spPr>
        <p:txBody>
          <a:bodyPr>
            <a:noAutofit/>
          </a:bodyPr>
          <a:lstStyle/>
          <a:p>
            <a:pPr eaLnBrk="1" hangingPunct="1"/>
            <a:r>
              <a:rPr lang="en-US" altLang="en-US" dirty="0">
                <a:latin typeface="+mn-lt"/>
              </a:rPr>
              <a:t>Coronary Cath Post-Procedure </a:t>
            </a:r>
            <a:r>
              <a:rPr lang="en-US" altLang="en-US" dirty="0" err="1">
                <a:latin typeface="+mn-lt"/>
              </a:rPr>
              <a:t>iForm</a:t>
            </a:r>
            <a:endParaRPr lang="en-US" altLang="en-US" dirty="0">
              <a:latin typeface="+mn-lt"/>
            </a:endParaRPr>
          </a:p>
        </p:txBody>
      </p:sp>
      <p:sp>
        <p:nvSpPr>
          <p:cNvPr id="27651" name="AutoShape 5" descr="0"/>
          <p:cNvSpPr>
            <a:spLocks noChangeAspect="1" noChangeArrowheads="1"/>
          </p:cNvSpPr>
          <p:nvPr/>
        </p:nvSpPr>
        <p:spPr bwMode="auto">
          <a:xfrm>
            <a:off x="155575" y="46038"/>
            <a:ext cx="4905375" cy="421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en-US" altLang="en-US" sz="1800"/>
          </a:p>
        </p:txBody>
      </p:sp>
      <p:pic>
        <p:nvPicPr>
          <p:cNvPr id="27652" name="Picture 8" descr="untitl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059" y="1854994"/>
            <a:ext cx="5567601" cy="480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9" descr="untitled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3341688"/>
            <a:ext cx="2743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343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a:latin typeface="+mn-lt"/>
              </a:rPr>
              <a:t>Standard MTM Form</a:t>
            </a:r>
          </a:p>
        </p:txBody>
      </p:sp>
      <p:pic>
        <p:nvPicPr>
          <p:cNvPr id="4" name="Picture 2"/>
          <p:cNvPicPr>
            <a:picLocks noChangeAspect="1" noChangeArrowheads="1"/>
          </p:cNvPicPr>
          <p:nvPr/>
        </p:nvPicPr>
        <p:blipFill>
          <a:blip r:embed="rId3"/>
          <a:srcRect/>
          <a:stretch>
            <a:fillRect/>
          </a:stretch>
        </p:blipFill>
        <p:spPr bwMode="auto">
          <a:xfrm>
            <a:off x="-163155" y="76200"/>
            <a:ext cx="9332555" cy="6781800"/>
          </a:xfrm>
          <a:prstGeom prst="rect">
            <a:avLst/>
          </a:prstGeom>
          <a:noFill/>
          <a:ln w="9525">
            <a:noFill/>
            <a:miter lim="800000"/>
            <a:headEnd/>
            <a:tailEnd/>
          </a:ln>
        </p:spPr>
      </p:pic>
    </p:spTree>
    <p:extLst>
      <p:ext uri="{BB962C8B-B14F-4D97-AF65-F5344CB8AC3E}">
        <p14:creationId xmlns:p14="http://schemas.microsoft.com/office/powerpoint/2010/main" val="3901053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Implementation experience</a:t>
            </a:r>
          </a:p>
        </p:txBody>
      </p:sp>
      <p:sp>
        <p:nvSpPr>
          <p:cNvPr id="3" name="Content Placeholder 2"/>
          <p:cNvSpPr>
            <a:spLocks noGrp="1"/>
          </p:cNvSpPr>
          <p:nvPr>
            <p:ph idx="1"/>
          </p:nvPr>
        </p:nvSpPr>
        <p:spPr>
          <a:xfrm>
            <a:off x="262581" y="1600200"/>
            <a:ext cx="8420100" cy="6145826"/>
          </a:xfrm>
        </p:spPr>
        <p:txBody>
          <a:bodyPr>
            <a:normAutofit fontScale="25000" lnSpcReduction="20000"/>
          </a:bodyPr>
          <a:lstStyle/>
          <a:p>
            <a:pPr marL="0" indent="0" algn="ctr">
              <a:buNone/>
            </a:pPr>
            <a:r>
              <a:rPr lang="en-US" sz="7400" dirty="0"/>
              <a:t> </a:t>
            </a:r>
          </a:p>
          <a:p>
            <a:pPr marL="0" indent="0" algn="ctr">
              <a:lnSpc>
                <a:spcPct val="120000"/>
              </a:lnSpc>
              <a:spcBef>
                <a:spcPts val="0"/>
              </a:spcBef>
              <a:buNone/>
            </a:pPr>
            <a:r>
              <a:rPr lang="en-US" sz="9600" i="1" dirty="0"/>
              <a:t>“Using the </a:t>
            </a:r>
            <a:r>
              <a:rPr lang="en-US" sz="9600" i="1" dirty="0" err="1"/>
              <a:t>cath</a:t>
            </a:r>
            <a:r>
              <a:rPr lang="en-US" sz="9600" i="1" dirty="0"/>
              <a:t> lab </a:t>
            </a:r>
            <a:r>
              <a:rPr lang="en-US" sz="9600" i="1" dirty="0" err="1"/>
              <a:t>iForm</a:t>
            </a:r>
            <a:r>
              <a:rPr lang="en-US" sz="9600" i="1" dirty="0"/>
              <a:t> to automatically order an MTM [medication therapy management] consult [was new]. Up until May of ’15, we did not have that automatic </a:t>
            </a:r>
            <a:r>
              <a:rPr lang="en-US" sz="9600" i="1" dirty="0" err="1"/>
              <a:t>iForm</a:t>
            </a:r>
            <a:r>
              <a:rPr lang="en-US" sz="9600" i="1" dirty="0"/>
              <a:t> consult. We were really doing a very manual process of patient identification. Once we got that consult put automatically in place, then it worked seamlessly. I think throughout the entire project we ended up identifying 89 percent of them.” </a:t>
            </a:r>
          </a:p>
          <a:p>
            <a:pPr marL="0" indent="0" algn="ctr">
              <a:lnSpc>
                <a:spcPct val="120000"/>
              </a:lnSpc>
              <a:spcBef>
                <a:spcPts val="0"/>
              </a:spcBef>
              <a:buNone/>
            </a:pPr>
            <a:endParaRPr lang="en-US" sz="9600" i="1" dirty="0"/>
          </a:p>
          <a:p>
            <a:pPr marL="0" indent="0" algn="ctr">
              <a:lnSpc>
                <a:spcPct val="120000"/>
              </a:lnSpc>
              <a:spcBef>
                <a:spcPts val="0"/>
              </a:spcBef>
              <a:buNone/>
            </a:pPr>
            <a:r>
              <a:rPr lang="en-US" sz="9600" i="1" dirty="0"/>
              <a:t>“We are still not capturing 100% of patients, [though] we are seeing much more AMI patients. Medically managed patients are identified through daily check-ins with the cardiac educators and ICU pharmacist. We get the consults much earlier than before, so there is more time to do what we need to do.”</a:t>
            </a:r>
          </a:p>
          <a:p>
            <a:pPr marL="0" indent="0" algn="ctr">
              <a:buNone/>
            </a:pPr>
            <a:endParaRPr lang="en-US" sz="6000" dirty="0"/>
          </a:p>
          <a:p>
            <a:pPr marL="0" indent="0" algn="ctr">
              <a:buNone/>
            </a:pPr>
            <a:r>
              <a:rPr lang="en-US" sz="7400" dirty="0"/>
              <a:t>--- Guiding Coalition Members</a:t>
            </a:r>
            <a:endParaRPr lang="en-US" sz="6000" dirty="0"/>
          </a:p>
          <a:p>
            <a:pPr marL="0" indent="0">
              <a:buNone/>
            </a:pPr>
            <a:r>
              <a:rPr lang="en-US" sz="5100" dirty="0"/>
              <a:t> </a:t>
            </a:r>
          </a:p>
        </p:txBody>
      </p:sp>
    </p:spTree>
    <p:extLst>
      <p:ext uri="{BB962C8B-B14F-4D97-AF65-F5344CB8AC3E}">
        <p14:creationId xmlns:p14="http://schemas.microsoft.com/office/powerpoint/2010/main" val="116596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228600" y="1528292"/>
            <a:ext cx="8686800" cy="5177307"/>
          </a:xfrm>
        </p:spPr>
        <p:txBody>
          <a:bodyPr>
            <a:noAutofit/>
          </a:bodyPr>
          <a:lstStyle/>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 materials for the Integration of Pharmacy Expertise Practice Brief were generously </a:t>
            </a:r>
            <a:r>
              <a:rPr lang="en-US" sz="2800"/>
              <a:t>shared by </a:t>
            </a:r>
            <a:r>
              <a:rPr lang="en-US" sz="2800" dirty="0"/>
              <a:t>Baptist Health Care: Baptist Heart and Vascular Institute.</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They are intended to serve as a starting point for conversations about how to improve integration of pharmacy expertise throughout the care process for patients with AMI, and should not be interpreted as an ACC-endorsed clinical guideline.</a:t>
            </a:r>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 </a:t>
            </a:r>
          </a:p>
          <a:p>
            <a:pPr marL="0" marR="0" lvl="1" indent="0" algn="ctr" defTabSz="914400" eaLnBrk="1" fontAlgn="auto" latinLnBrk="0" hangingPunct="1">
              <a:lnSpc>
                <a:spcPct val="100000"/>
              </a:lnSpc>
              <a:spcBef>
                <a:spcPts val="0"/>
              </a:spcBef>
              <a:spcAft>
                <a:spcPts val="0"/>
              </a:spcAft>
              <a:buClrTx/>
              <a:buSzTx/>
              <a:buFontTx/>
              <a:buNone/>
              <a:tabLst/>
              <a:defRPr/>
            </a:pPr>
            <a:r>
              <a:rPr lang="en-US" sz="2800" dirty="0"/>
              <a:t>We encourage hospital teams to adapt these approaches to their own needs and local context.</a:t>
            </a:r>
          </a:p>
        </p:txBody>
      </p:sp>
    </p:spTree>
    <p:extLst>
      <p:ext uri="{BB962C8B-B14F-4D97-AF65-F5344CB8AC3E}">
        <p14:creationId xmlns:p14="http://schemas.microsoft.com/office/powerpoint/2010/main" val="493623725"/>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2791</TotalTime>
  <Words>331</Words>
  <Application>Microsoft Office PowerPoint</Application>
  <PresentationFormat>On-screen Show (4:3)</PresentationFormat>
  <Paragraphs>38</Paragraphs>
  <Slides>8</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ＭＳ Ｐゴシック</vt:lpstr>
      <vt:lpstr>Arial</vt:lpstr>
      <vt:lpstr>Calibri</vt:lpstr>
      <vt:lpstr>Copperplate Gothic Light</vt:lpstr>
      <vt:lpstr>Courier New</vt:lpstr>
      <vt:lpstr>Tw Cen MT</vt:lpstr>
      <vt:lpstr>Wingdings</vt:lpstr>
      <vt:lpstr>LSL PPT Template</vt:lpstr>
      <vt:lpstr>Custom Design</vt:lpstr>
      <vt:lpstr>Tools for Integration of  Pharmacist Expertise in AMI Care:   Information Technology Solutions</vt:lpstr>
      <vt:lpstr>Rationale for the approach</vt:lpstr>
      <vt:lpstr>Perspectives from the front line</vt:lpstr>
      <vt:lpstr>Trigger for pharmacy consult</vt:lpstr>
      <vt:lpstr>Coronary Cath Post-Procedure iForm</vt:lpstr>
      <vt:lpstr>Standard MTM Form</vt:lpstr>
      <vt:lpstr>Implementation experience</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Curry, Leslie</cp:lastModifiedBy>
  <cp:revision>141</cp:revision>
  <dcterms:created xsi:type="dcterms:W3CDTF">2014-06-15T23:42:27Z</dcterms:created>
  <dcterms:modified xsi:type="dcterms:W3CDTF">2017-12-05T12:18:20Z</dcterms:modified>
</cp:coreProperties>
</file>