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84" r:id="rId2"/>
  </p:sldMasterIdLst>
  <p:notesMasterIdLst>
    <p:notesMasterId r:id="rId8"/>
  </p:notesMasterIdLst>
  <p:sldIdLst>
    <p:sldId id="336" r:id="rId3"/>
    <p:sldId id="335" r:id="rId4"/>
    <p:sldId id="334" r:id="rId5"/>
    <p:sldId id="338" r:id="rId6"/>
    <p:sldId id="337"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5">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786D"/>
    <a:srgbClr val="174C8D"/>
    <a:srgbClr val="0526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6"/>
    <p:restoredTop sz="95865" autoAdjust="0"/>
  </p:normalViewPr>
  <p:slideViewPr>
    <p:cSldViewPr snapToObjects="1" showGuides="1">
      <p:cViewPr varScale="1">
        <p:scale>
          <a:sx n="108" d="100"/>
          <a:sy n="108" d="100"/>
        </p:scale>
        <p:origin x="1224" y="192"/>
      </p:cViewPr>
      <p:guideLst>
        <p:guide orient="horz" pos="2845"/>
        <p:guide pos="5759"/>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3"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326A46-602B-2C4D-9DAE-95A479F007E9}" type="datetimeFigureOut">
              <a:rPr lang="en-US" smtClean="0"/>
              <a:t>11/27/17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C4CA8-2F04-FF4B-83D2-8D8272E5755C}" type="slidenum">
              <a:rPr lang="en-US" smtClean="0"/>
              <a:t>‹#›</a:t>
            </a:fld>
            <a:endParaRPr lang="en-US" dirty="0"/>
          </a:p>
        </p:txBody>
      </p:sp>
    </p:spTree>
    <p:extLst>
      <p:ext uri="{BB962C8B-B14F-4D97-AF65-F5344CB8AC3E}">
        <p14:creationId xmlns:p14="http://schemas.microsoft.com/office/powerpoint/2010/main" val="430048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1</a:t>
            </a:fld>
            <a:endParaRPr lang="en-US"/>
          </a:p>
        </p:txBody>
      </p:sp>
    </p:spTree>
    <p:extLst>
      <p:ext uri="{BB962C8B-B14F-4D97-AF65-F5344CB8AC3E}">
        <p14:creationId xmlns:p14="http://schemas.microsoft.com/office/powerpoint/2010/main" val="329972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2</a:t>
            </a:fld>
            <a:endParaRPr lang="en-US" dirty="0"/>
          </a:p>
        </p:txBody>
      </p:sp>
    </p:spTree>
    <p:extLst>
      <p:ext uri="{BB962C8B-B14F-4D97-AF65-F5344CB8AC3E}">
        <p14:creationId xmlns:p14="http://schemas.microsoft.com/office/powerpoint/2010/main" val="891936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D779A9-8769-E340-B2E1-BEDBB4A70C58}"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4242259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5</a:t>
            </a:fld>
            <a:endParaRPr lang="en-US" dirty="0"/>
          </a:p>
        </p:txBody>
      </p:sp>
    </p:spTree>
    <p:extLst>
      <p:ext uri="{BB962C8B-B14F-4D97-AF65-F5344CB8AC3E}">
        <p14:creationId xmlns:p14="http://schemas.microsoft.com/office/powerpoint/2010/main" val="604617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a:solidFill>
            <a:srgbClr val="05264F"/>
          </a:solidFill>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8" name="Picture 7"/>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9" name="Picture 8" descr="logo.jpg"/>
          <p:cNvPicPr/>
          <p:nvPr userDrawn="1"/>
        </p:nvPicPr>
        <p:blipFill>
          <a:blip r:embed="rId3">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10" name="Footer Placeholder 4"/>
          <p:cNvSpPr txBox="1">
            <a:spLocks/>
          </p:cNvSpPr>
          <p:nvPr userDrawn="1"/>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288674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620939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679207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832726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942797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31359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702775"/>
            <a:ext cx="8229600" cy="44233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8097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231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1078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2795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03055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43289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5523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650F37-78FB-DF45-93CA-993D7C78C2C1}" type="datetimeFigureOut">
              <a:rPr lang="en-US" smtClean="0"/>
              <a:t>11/27/17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287839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4.xml"/><Relationship Id="rId12" Type="http://schemas.openxmlformats.org/officeDocument/2006/relationships/theme" Target="../theme/theme2.xml"/><Relationship Id="rId1" Type="http://schemas.openxmlformats.org/officeDocument/2006/relationships/slideLayout" Target="../slideLayouts/slideLayout4.xml"/><Relationship Id="rId2" Type="http://schemas.openxmlformats.org/officeDocument/2006/relationships/slideLayout" Target="../slideLayouts/slideLayout5.xml"/><Relationship Id="rId3" Type="http://schemas.openxmlformats.org/officeDocument/2006/relationships/slideLayout" Target="../slideLayouts/slideLayout6.xml"/><Relationship Id="rId4" Type="http://schemas.openxmlformats.org/officeDocument/2006/relationships/slideLayout" Target="../slideLayouts/slideLayout7.xml"/><Relationship Id="rId5" Type="http://schemas.openxmlformats.org/officeDocument/2006/relationships/slideLayout" Target="../slideLayouts/slideLayout8.xml"/><Relationship Id="rId6" Type="http://schemas.openxmlformats.org/officeDocument/2006/relationships/slideLayout" Target="../slideLayouts/slideLayout9.xml"/><Relationship Id="rId7" Type="http://schemas.openxmlformats.org/officeDocument/2006/relationships/slideLayout" Target="../slideLayouts/slideLayout10.xml"/><Relationship Id="rId8" Type="http://schemas.openxmlformats.org/officeDocument/2006/relationships/slideLayout" Target="../slideLayouts/slideLayout11.xml"/><Relationship Id="rId9" Type="http://schemas.openxmlformats.org/officeDocument/2006/relationships/slideLayout" Target="../slideLayouts/slideLayout12.xml"/><Relationship Id="rId10"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004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1275069"/>
            <a:ext cx="1312911" cy="285137"/>
          </a:xfrm>
          <a:prstGeom prst="rect">
            <a:avLst/>
          </a:prstGeom>
          <a:solidFill>
            <a:srgbClr val="81786D"/>
          </a:solidFill>
          <a:ln>
            <a:solidFill>
              <a:srgbClr val="81786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1512702" y="1275069"/>
            <a:ext cx="7631298" cy="285136"/>
          </a:xfrm>
          <a:prstGeom prst="rect">
            <a:avLst/>
          </a:prstGeom>
          <a:solidFill>
            <a:srgbClr val="05264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87413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9" r:id="rId3"/>
  </p:sldLayoutIdLst>
  <p:txStyles>
    <p:titleStyle>
      <a:lvl1pPr algn="ctr" defTabSz="457200" rtl="0" eaLnBrk="1" latinLnBrk="0" hangingPunct="1">
        <a:spcBef>
          <a:spcPct val="0"/>
        </a:spcBef>
        <a:buNone/>
        <a:defRPr sz="4400" b="1"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50F37-78FB-DF45-93CA-993D7C78C2C1}" type="datetimeFigureOut">
              <a:rPr lang="en-US" smtClean="0"/>
              <a:t>11/27/17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1795B-1B8A-6647-A74D-E233D1B8BE5C}" type="slidenum">
              <a:rPr lang="en-US" smtClean="0"/>
              <a:t>‹#›</a:t>
            </a:fld>
            <a:endParaRPr lang="en-US" dirty="0"/>
          </a:p>
        </p:txBody>
      </p:sp>
    </p:spTree>
    <p:extLst>
      <p:ext uri="{BB962C8B-B14F-4D97-AF65-F5344CB8AC3E}">
        <p14:creationId xmlns:p14="http://schemas.microsoft.com/office/powerpoint/2010/main" val="18724144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lstStyle/>
          <a:p>
            <a:r>
              <a:rPr lang="en-US" dirty="0"/>
              <a:t>ACS Patient in Distress Protocol</a:t>
            </a: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1334227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Rationale for the tool</a:t>
            </a:r>
          </a:p>
        </p:txBody>
      </p:sp>
      <p:sp>
        <p:nvSpPr>
          <p:cNvPr id="3" name="Content Placeholder 2"/>
          <p:cNvSpPr>
            <a:spLocks noGrp="1"/>
          </p:cNvSpPr>
          <p:nvPr>
            <p:ph idx="1"/>
          </p:nvPr>
        </p:nvSpPr>
        <p:spPr>
          <a:xfrm>
            <a:off x="457200" y="1702774"/>
            <a:ext cx="8305800" cy="4469425"/>
          </a:xfrm>
        </p:spPr>
        <p:txBody>
          <a:bodyPr>
            <a:normAutofit fontScale="92500" lnSpcReduction="10000"/>
          </a:bodyPr>
          <a:lstStyle/>
          <a:p>
            <a:pPr marL="0" marR="0" lvl="1" indent="0" defTabSz="914400" eaLnBrk="1" fontAlgn="auto" latinLnBrk="0" hangingPunct="1">
              <a:lnSpc>
                <a:spcPct val="100000"/>
              </a:lnSpc>
              <a:spcBef>
                <a:spcPts val="0"/>
              </a:spcBef>
              <a:spcAft>
                <a:spcPts val="0"/>
              </a:spcAft>
              <a:buClrTx/>
              <a:buSzTx/>
              <a:buFontTx/>
              <a:buNone/>
              <a:tabLst/>
              <a:defRPr/>
            </a:pPr>
            <a:r>
              <a:rPr lang="en-US" sz="2800" dirty="0"/>
              <a:t>Through root cause analysis, some LSL hospitals identified opportunity for improvement in reliable and timely identification and care for patients whose AMI evolved </a:t>
            </a:r>
            <a:r>
              <a:rPr lang="en-US" sz="2800" b="1" u="sng" dirty="0"/>
              <a:t>in-house</a:t>
            </a:r>
            <a:r>
              <a:rPr lang="en-US" sz="2800" dirty="0"/>
              <a:t>.  </a:t>
            </a:r>
          </a:p>
          <a:p>
            <a:pPr marL="0" marR="0" lvl="1" indent="0"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defTabSz="914400" eaLnBrk="1" fontAlgn="auto" latinLnBrk="0" hangingPunct="1">
              <a:lnSpc>
                <a:spcPct val="100000"/>
              </a:lnSpc>
              <a:spcBef>
                <a:spcPts val="0"/>
              </a:spcBef>
              <a:spcAft>
                <a:spcPts val="0"/>
              </a:spcAft>
              <a:buClrTx/>
              <a:buSzTx/>
              <a:buFontTx/>
              <a:buNone/>
              <a:tabLst/>
              <a:defRPr/>
            </a:pPr>
            <a:r>
              <a:rPr lang="en-US" sz="2800" dirty="0"/>
              <a:t>One solution was to create an AMI Patient in Distress bundle.  </a:t>
            </a:r>
            <a:r>
              <a:rPr lang="en-US" sz="2800" dirty="0" smtClean="0"/>
              <a:t>This </a:t>
            </a:r>
            <a:r>
              <a:rPr lang="en-US" sz="2800" dirty="0"/>
              <a:t>bundle </a:t>
            </a:r>
            <a:r>
              <a:rPr lang="en-US" sz="2800" dirty="0" smtClean="0"/>
              <a:t>helped </a:t>
            </a:r>
            <a:r>
              <a:rPr lang="en-US" sz="2800" dirty="0"/>
              <a:t>standardize and streamline care, and also empowered front-line nurses as part of the broader care team. </a:t>
            </a:r>
            <a:endParaRPr lang="en-US" sz="2800" dirty="0" smtClean="0"/>
          </a:p>
          <a:p>
            <a:pPr marL="0" marR="0" lvl="1" indent="0"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defTabSz="914400" eaLnBrk="1" fontAlgn="auto" latinLnBrk="0" hangingPunct="1">
              <a:lnSpc>
                <a:spcPct val="100000"/>
              </a:lnSpc>
              <a:spcBef>
                <a:spcPts val="0"/>
              </a:spcBef>
              <a:spcAft>
                <a:spcPts val="0"/>
              </a:spcAft>
              <a:buClrTx/>
              <a:buSzTx/>
              <a:buFontTx/>
              <a:buNone/>
              <a:tabLst/>
              <a:defRPr/>
            </a:pPr>
            <a:r>
              <a:rPr lang="en-US" sz="2800" dirty="0" smtClean="0"/>
              <a:t>The template on the following slide was used during early piloting, and then built into EPIC for better automation.</a:t>
            </a:r>
            <a:endParaRPr lang="en-US" sz="2800" dirty="0"/>
          </a:p>
        </p:txBody>
      </p:sp>
    </p:spTree>
    <p:extLst>
      <p:ext uri="{BB962C8B-B14F-4D97-AF65-F5344CB8AC3E}">
        <p14:creationId xmlns:p14="http://schemas.microsoft.com/office/powerpoint/2010/main" val="1747478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 name="Rectangle 69"/>
          <p:cNvSpPr/>
          <p:nvPr/>
        </p:nvSpPr>
        <p:spPr>
          <a:xfrm>
            <a:off x="2743200" y="6320716"/>
            <a:ext cx="3262341" cy="276999"/>
          </a:xfrm>
          <a:prstGeom prst="rect">
            <a:avLst/>
          </a:prstGeom>
          <a:solidFill>
            <a:schemeClr val="bg1"/>
          </a:solidFill>
        </p:spPr>
        <p:txBody>
          <a:bodyPr wrap="square">
            <a:spAutoFit/>
          </a:bodyPr>
          <a:lstStyle/>
          <a:p>
            <a:pPr defTabSz="457200"/>
            <a:endParaRPr lang="en-US" sz="1200" dirty="0"/>
          </a:p>
        </p:txBody>
      </p:sp>
      <p:grpSp>
        <p:nvGrpSpPr>
          <p:cNvPr id="5" name="Group 4"/>
          <p:cNvGrpSpPr/>
          <p:nvPr/>
        </p:nvGrpSpPr>
        <p:grpSpPr>
          <a:xfrm>
            <a:off x="64009" y="5358840"/>
            <a:ext cx="5969033" cy="1685031"/>
            <a:chOff x="88398" y="5348969"/>
            <a:chExt cx="5969033" cy="1685031"/>
          </a:xfrm>
        </p:grpSpPr>
        <p:sp>
          <p:nvSpPr>
            <p:cNvPr id="61" name="TextBox 60"/>
            <p:cNvSpPr txBox="1"/>
            <p:nvPr/>
          </p:nvSpPr>
          <p:spPr>
            <a:xfrm>
              <a:off x="88398" y="5348969"/>
              <a:ext cx="5939774" cy="584776"/>
            </a:xfrm>
            <a:prstGeom prst="rect">
              <a:avLst/>
            </a:prstGeom>
            <a:noFill/>
          </p:spPr>
          <p:txBody>
            <a:bodyPr wrap="square" rtlCol="0">
              <a:spAutoFit/>
            </a:bodyPr>
            <a:lstStyle/>
            <a:p>
              <a:pPr defTabSz="457200"/>
              <a:r>
                <a:rPr lang="en-US" sz="1600" b="1" dirty="0">
                  <a:solidFill>
                    <a:prstClr val="black"/>
                  </a:solidFill>
                </a:rPr>
                <a:t>Patient Demographics and Physiologic Information  </a:t>
              </a:r>
            </a:p>
            <a:p>
              <a:pPr defTabSz="457200"/>
              <a:r>
                <a:rPr lang="en-US" sz="1600" b="1" dirty="0">
                  <a:solidFill>
                    <a:prstClr val="black"/>
                  </a:solidFill>
                </a:rPr>
                <a:t> </a:t>
              </a:r>
            </a:p>
          </p:txBody>
        </p:sp>
        <p:sp>
          <p:nvSpPr>
            <p:cNvPr id="12" name="TextBox 11"/>
            <p:cNvSpPr txBox="1"/>
            <p:nvPr/>
          </p:nvSpPr>
          <p:spPr>
            <a:xfrm>
              <a:off x="3109306" y="5556672"/>
              <a:ext cx="2090637" cy="1477328"/>
            </a:xfrm>
            <a:prstGeom prst="rect">
              <a:avLst/>
            </a:prstGeom>
            <a:noFill/>
          </p:spPr>
          <p:txBody>
            <a:bodyPr wrap="none" rtlCol="0">
              <a:spAutoFit/>
            </a:bodyPr>
            <a:lstStyle/>
            <a:p>
              <a:pPr defTabSz="457200"/>
              <a:r>
                <a:rPr lang="en-US" sz="1200" dirty="0">
                  <a:solidFill>
                    <a:prstClr val="black"/>
                  </a:solidFill>
                </a:rPr>
                <a:t>HR        __________ bpm</a:t>
              </a:r>
            </a:p>
            <a:p>
              <a:pPr defTabSz="457200"/>
              <a:r>
                <a:rPr lang="en-US" sz="1200" dirty="0">
                  <a:solidFill>
                    <a:prstClr val="black"/>
                  </a:solidFill>
                </a:rPr>
                <a:t>Rhythm __________</a:t>
              </a:r>
            </a:p>
            <a:p>
              <a:pPr defTabSz="457200"/>
              <a:r>
                <a:rPr lang="en-US" sz="1200" dirty="0">
                  <a:solidFill>
                    <a:prstClr val="black"/>
                  </a:solidFill>
                </a:rPr>
                <a:t>SpO2 _________</a:t>
              </a:r>
            </a:p>
            <a:p>
              <a:pPr defTabSz="457200"/>
              <a:r>
                <a:rPr lang="en-US" sz="1200" dirty="0">
                  <a:solidFill>
                    <a:prstClr val="black"/>
                  </a:solidFill>
                </a:rPr>
                <a:t>RR ________</a:t>
              </a:r>
            </a:p>
            <a:p>
              <a:pPr defTabSz="457200"/>
              <a:r>
                <a:rPr lang="en-US" sz="1200" dirty="0">
                  <a:solidFill>
                    <a:prstClr val="black"/>
                  </a:solidFill>
                </a:rPr>
                <a:t>BP        ____________  mmHg</a:t>
              </a:r>
            </a:p>
            <a:p>
              <a:pPr defTabSz="457200"/>
              <a:r>
                <a:rPr lang="en-US" sz="1200" dirty="0">
                  <a:solidFill>
                    <a:prstClr val="black"/>
                  </a:solidFill>
                </a:rPr>
                <a:t>MAP	 ____________  mmHg</a:t>
              </a:r>
            </a:p>
            <a:p>
              <a:pPr defTabSz="457200"/>
              <a:endParaRPr lang="en-US" dirty="0">
                <a:solidFill>
                  <a:prstClr val="black"/>
                </a:solidFill>
              </a:endParaRPr>
            </a:p>
          </p:txBody>
        </p:sp>
        <p:sp>
          <p:nvSpPr>
            <p:cNvPr id="72" name="Rectangle 71"/>
            <p:cNvSpPr/>
            <p:nvPr/>
          </p:nvSpPr>
          <p:spPr>
            <a:xfrm>
              <a:off x="96432" y="5393440"/>
              <a:ext cx="5960999" cy="1416505"/>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93" name="Rectangle 92"/>
            <p:cNvSpPr/>
            <p:nvPr/>
          </p:nvSpPr>
          <p:spPr>
            <a:xfrm>
              <a:off x="1969009" y="5613000"/>
              <a:ext cx="2009025" cy="461665"/>
            </a:xfrm>
            <a:prstGeom prst="rect">
              <a:avLst/>
            </a:prstGeom>
          </p:spPr>
          <p:txBody>
            <a:bodyPr wrap="square">
              <a:spAutoFit/>
            </a:bodyPr>
            <a:lstStyle/>
            <a:p>
              <a:pPr defTabSz="457200"/>
              <a:r>
                <a:rPr lang="en-US" sz="1200" dirty="0">
                  <a:solidFill>
                    <a:prstClr val="black"/>
                  </a:solidFill>
                </a:rPr>
                <a:t>Age   ________</a:t>
              </a:r>
            </a:p>
            <a:p>
              <a:pPr defTabSz="457200"/>
              <a:r>
                <a:rPr lang="en-US" sz="1200" dirty="0">
                  <a:solidFill>
                    <a:prstClr val="black"/>
                  </a:solidFill>
                </a:rPr>
                <a:t>	</a:t>
              </a:r>
            </a:p>
          </p:txBody>
        </p:sp>
      </p:grpSp>
      <p:sp>
        <p:nvSpPr>
          <p:cNvPr id="53" name="Chevron 52"/>
          <p:cNvSpPr/>
          <p:nvPr/>
        </p:nvSpPr>
        <p:spPr>
          <a:xfrm>
            <a:off x="6266274" y="1272099"/>
            <a:ext cx="282222" cy="294152"/>
          </a:xfrm>
          <a:prstGeom prst="chevron">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black"/>
              </a:solidFill>
            </a:endParaRPr>
          </a:p>
        </p:txBody>
      </p:sp>
      <p:sp>
        <p:nvSpPr>
          <p:cNvPr id="62" name="Rectangle 61"/>
          <p:cNvSpPr/>
          <p:nvPr/>
        </p:nvSpPr>
        <p:spPr>
          <a:xfrm>
            <a:off x="85902" y="5589710"/>
            <a:ext cx="3262341" cy="1754326"/>
          </a:xfrm>
          <a:prstGeom prst="rect">
            <a:avLst/>
          </a:prstGeom>
        </p:spPr>
        <p:txBody>
          <a:bodyPr wrap="square">
            <a:spAutoFit/>
          </a:bodyPr>
          <a:lstStyle/>
          <a:p>
            <a:pPr defTabSz="457200"/>
            <a:r>
              <a:rPr lang="en-US" sz="1200" dirty="0">
                <a:solidFill>
                  <a:prstClr val="black"/>
                </a:solidFill>
              </a:rPr>
              <a:t>Height   ____________ cm</a:t>
            </a:r>
          </a:p>
          <a:p>
            <a:pPr defTabSz="457200"/>
            <a:r>
              <a:rPr lang="en-US" sz="1200" dirty="0">
                <a:solidFill>
                  <a:prstClr val="black"/>
                </a:solidFill>
              </a:rPr>
              <a:t>Weight	 ____________  kg</a:t>
            </a:r>
          </a:p>
          <a:p>
            <a:pPr defTabSz="457200"/>
            <a:r>
              <a:rPr lang="en-US" sz="1200" dirty="0">
                <a:solidFill>
                  <a:prstClr val="black"/>
                </a:solidFill>
              </a:rPr>
              <a:t>Gender    ☐ Male          ☐ Female</a:t>
            </a:r>
          </a:p>
          <a:p>
            <a:pPr defTabSz="457200"/>
            <a:r>
              <a:rPr lang="en-US" sz="1200" dirty="0">
                <a:solidFill>
                  <a:prstClr val="black"/>
                </a:solidFill>
              </a:rPr>
              <a:t>Troponins 1</a:t>
            </a:r>
            <a:r>
              <a:rPr lang="en-US" sz="1200" baseline="30000" dirty="0">
                <a:solidFill>
                  <a:prstClr val="black"/>
                </a:solidFill>
              </a:rPr>
              <a:t>st</a:t>
            </a:r>
            <a:r>
              <a:rPr lang="en-US" sz="1200" dirty="0">
                <a:solidFill>
                  <a:prstClr val="black"/>
                </a:solidFill>
              </a:rPr>
              <a:t> ____________  </a:t>
            </a:r>
          </a:p>
          <a:p>
            <a:pPr defTabSz="457200"/>
            <a:r>
              <a:rPr lang="en-US" sz="1200" dirty="0">
                <a:solidFill>
                  <a:prstClr val="black"/>
                </a:solidFill>
              </a:rPr>
              <a:t>Troponins 2</a:t>
            </a:r>
            <a:r>
              <a:rPr lang="en-US" sz="1200" baseline="30000" dirty="0">
                <a:solidFill>
                  <a:prstClr val="black"/>
                </a:solidFill>
              </a:rPr>
              <a:t>nd</a:t>
            </a:r>
            <a:r>
              <a:rPr lang="en-US" sz="1200" dirty="0">
                <a:solidFill>
                  <a:prstClr val="black"/>
                </a:solidFill>
              </a:rPr>
              <a:t> ____________</a:t>
            </a:r>
          </a:p>
          <a:p>
            <a:pPr defTabSz="457200"/>
            <a:r>
              <a:rPr lang="en-US" sz="1200" dirty="0">
                <a:solidFill>
                  <a:prstClr val="black"/>
                </a:solidFill>
              </a:rPr>
              <a:t>Troponins 3</a:t>
            </a:r>
            <a:r>
              <a:rPr lang="en-US" sz="1200" baseline="30000" dirty="0">
                <a:solidFill>
                  <a:prstClr val="black"/>
                </a:solidFill>
              </a:rPr>
              <a:t>rd</a:t>
            </a:r>
            <a:r>
              <a:rPr lang="en-US" sz="1200" dirty="0">
                <a:solidFill>
                  <a:prstClr val="black"/>
                </a:solidFill>
              </a:rPr>
              <a:t> ____________</a:t>
            </a:r>
          </a:p>
          <a:p>
            <a:pPr defTabSz="457200"/>
            <a:r>
              <a:rPr lang="en-US" sz="1200" dirty="0">
                <a:solidFill>
                  <a:prstClr val="black"/>
                </a:solidFill>
              </a:rPr>
              <a:t>    </a:t>
            </a:r>
          </a:p>
          <a:p>
            <a:pPr defTabSz="457200"/>
            <a:endParaRPr lang="en-US" sz="1200" dirty="0">
              <a:solidFill>
                <a:prstClr val="black"/>
              </a:solidFill>
            </a:endParaRPr>
          </a:p>
          <a:p>
            <a:pPr defTabSz="457200"/>
            <a:r>
              <a:rPr lang="en-US" sz="1200" dirty="0">
                <a:solidFill>
                  <a:prstClr val="black"/>
                </a:solidFill>
              </a:rPr>
              <a:t>	</a:t>
            </a:r>
          </a:p>
        </p:txBody>
      </p:sp>
      <p:grpSp>
        <p:nvGrpSpPr>
          <p:cNvPr id="3" name="Group 2"/>
          <p:cNvGrpSpPr/>
          <p:nvPr/>
        </p:nvGrpSpPr>
        <p:grpSpPr>
          <a:xfrm>
            <a:off x="85902" y="431014"/>
            <a:ext cx="8980501" cy="1370459"/>
            <a:chOff x="82753" y="5995782"/>
            <a:chExt cx="8980501" cy="1370459"/>
          </a:xfrm>
        </p:grpSpPr>
        <p:sp>
          <p:nvSpPr>
            <p:cNvPr id="39" name="TextBox 38"/>
            <p:cNvSpPr txBox="1"/>
            <p:nvPr/>
          </p:nvSpPr>
          <p:spPr>
            <a:xfrm>
              <a:off x="88398" y="5995782"/>
              <a:ext cx="1985940" cy="338554"/>
            </a:xfrm>
            <a:prstGeom prst="rect">
              <a:avLst/>
            </a:prstGeom>
            <a:noFill/>
          </p:spPr>
          <p:txBody>
            <a:bodyPr wrap="none" rtlCol="0">
              <a:spAutoFit/>
            </a:bodyPr>
            <a:lstStyle/>
            <a:p>
              <a:pPr defTabSz="457200"/>
              <a:r>
                <a:rPr lang="en-US" sz="1600" b="1" dirty="0">
                  <a:solidFill>
                    <a:prstClr val="black"/>
                  </a:solidFill>
                </a:rPr>
                <a:t>Patient Identification</a:t>
              </a:r>
            </a:p>
          </p:txBody>
        </p:sp>
        <p:sp>
          <p:nvSpPr>
            <p:cNvPr id="40" name="TextBox 39"/>
            <p:cNvSpPr txBox="1"/>
            <p:nvPr/>
          </p:nvSpPr>
          <p:spPr>
            <a:xfrm>
              <a:off x="6346706" y="6005414"/>
              <a:ext cx="2045851" cy="338554"/>
            </a:xfrm>
            <a:prstGeom prst="rect">
              <a:avLst/>
            </a:prstGeom>
            <a:noFill/>
          </p:spPr>
          <p:txBody>
            <a:bodyPr wrap="none" rtlCol="0">
              <a:spAutoFit/>
            </a:bodyPr>
            <a:lstStyle/>
            <a:p>
              <a:pPr defTabSz="457200"/>
              <a:r>
                <a:rPr lang="en-US" sz="1600" b="1" dirty="0">
                  <a:solidFill>
                    <a:prstClr val="black"/>
                  </a:solidFill>
                </a:rPr>
                <a:t>Bundle Non Adherence?  </a:t>
              </a:r>
            </a:p>
          </p:txBody>
        </p:sp>
        <p:sp>
          <p:nvSpPr>
            <p:cNvPr id="42" name="TextBox 41"/>
            <p:cNvSpPr txBox="1"/>
            <p:nvPr/>
          </p:nvSpPr>
          <p:spPr>
            <a:xfrm>
              <a:off x="3567845" y="6340541"/>
              <a:ext cx="3405481" cy="461665"/>
            </a:xfrm>
            <a:prstGeom prst="rect">
              <a:avLst/>
            </a:prstGeom>
            <a:noFill/>
          </p:spPr>
          <p:txBody>
            <a:bodyPr wrap="square" rtlCol="0">
              <a:spAutoFit/>
            </a:bodyPr>
            <a:lstStyle/>
            <a:p>
              <a:pPr defTabSz="457200"/>
              <a:r>
                <a:rPr lang="en-US" sz="1200" dirty="0">
                  <a:solidFill>
                    <a:prstClr val="black"/>
                  </a:solidFill>
                </a:rPr>
                <a:t>Time	____________ </a:t>
              </a:r>
              <a:r>
                <a:rPr lang="en-US" sz="1200" b="1" cap="small" dirty="0">
                  <a:solidFill>
                    <a:prstClr val="black"/>
                  </a:solidFill>
                </a:rPr>
                <a:t>hh:mm  (24 hr)	</a:t>
              </a:r>
              <a:endParaRPr lang="en-US" sz="1200" dirty="0">
                <a:solidFill>
                  <a:prstClr val="black"/>
                </a:solidFill>
              </a:endParaRPr>
            </a:p>
            <a:p>
              <a:pPr defTabSz="457200"/>
              <a:r>
                <a:rPr lang="en-US" sz="1200" dirty="0">
                  <a:solidFill>
                    <a:prstClr val="black"/>
                  </a:solidFill>
                </a:rPr>
                <a:t>Date	____________ </a:t>
              </a:r>
              <a:r>
                <a:rPr lang="en-US" sz="1200" b="1" cap="small" dirty="0">
                  <a:solidFill>
                    <a:prstClr val="black"/>
                  </a:solidFill>
                </a:rPr>
                <a:t>mm/dd/yy</a:t>
              </a:r>
              <a:endParaRPr lang="en-US" sz="1200" dirty="0">
                <a:solidFill>
                  <a:prstClr val="black"/>
                </a:solidFill>
              </a:endParaRPr>
            </a:p>
          </p:txBody>
        </p:sp>
        <p:sp>
          <p:nvSpPr>
            <p:cNvPr id="44" name="TextBox 43"/>
            <p:cNvSpPr txBox="1"/>
            <p:nvPr/>
          </p:nvSpPr>
          <p:spPr>
            <a:xfrm>
              <a:off x="2078971" y="6292177"/>
              <a:ext cx="1542410" cy="738664"/>
            </a:xfrm>
            <a:prstGeom prst="rect">
              <a:avLst/>
            </a:prstGeom>
            <a:noFill/>
          </p:spPr>
          <p:txBody>
            <a:bodyPr wrap="none" rtlCol="0">
              <a:spAutoFit/>
            </a:bodyPr>
            <a:lstStyle/>
            <a:p>
              <a:pPr defTabSz="457200"/>
              <a:r>
                <a:rPr lang="en-US" sz="1000" dirty="0">
                  <a:solidFill>
                    <a:prstClr val="black"/>
                  </a:solidFill>
                </a:rPr>
                <a:t>☐ Onset of symptoms </a:t>
              </a:r>
              <a:r>
                <a:rPr lang="en-US" sz="1000" b="1" dirty="0">
                  <a:solidFill>
                    <a:prstClr val="black"/>
                  </a:solidFill>
                </a:rPr>
                <a:t>OR</a:t>
              </a:r>
            </a:p>
            <a:p>
              <a:pPr defTabSz="457200"/>
              <a:r>
                <a:rPr lang="en-US" sz="1000" dirty="0">
                  <a:solidFill>
                    <a:prstClr val="black"/>
                  </a:solidFill>
                </a:rPr>
                <a:t>☐ Patient report of </a:t>
              </a:r>
            </a:p>
            <a:p>
              <a:pPr defTabSz="457200"/>
              <a:r>
                <a:rPr lang="en-US" sz="1000" dirty="0">
                  <a:solidFill>
                    <a:prstClr val="black"/>
                  </a:solidFill>
                </a:rPr>
                <a:t>symptoms</a:t>
              </a:r>
            </a:p>
            <a:p>
              <a:pPr defTabSz="457200"/>
              <a:endParaRPr lang="en-US" sz="1200" dirty="0">
                <a:solidFill>
                  <a:prstClr val="black"/>
                </a:solidFill>
              </a:endParaRPr>
            </a:p>
          </p:txBody>
        </p:sp>
        <p:sp>
          <p:nvSpPr>
            <p:cNvPr id="45" name="TextBox 44"/>
            <p:cNvSpPr txBox="1"/>
            <p:nvPr/>
          </p:nvSpPr>
          <p:spPr>
            <a:xfrm>
              <a:off x="93284" y="6535244"/>
              <a:ext cx="1915909" cy="830997"/>
            </a:xfrm>
            <a:prstGeom prst="rect">
              <a:avLst/>
            </a:prstGeom>
            <a:noFill/>
          </p:spPr>
          <p:txBody>
            <a:bodyPr wrap="none" rtlCol="0">
              <a:spAutoFit/>
            </a:bodyPr>
            <a:lstStyle/>
            <a:p>
              <a:pPr defTabSz="457200"/>
              <a:r>
                <a:rPr lang="en-US" sz="1200" dirty="0">
                  <a:solidFill>
                    <a:prstClr val="black"/>
                  </a:solidFill>
                </a:rPr>
                <a:t>Unique ID ______________</a:t>
              </a:r>
            </a:p>
            <a:p>
              <a:pPr defTabSz="457200"/>
              <a:endParaRPr lang="en-US" sz="1200" dirty="0">
                <a:solidFill>
                  <a:prstClr val="black"/>
                </a:solidFill>
              </a:endParaRPr>
            </a:p>
            <a:p>
              <a:pPr defTabSz="457200"/>
              <a:endParaRPr lang="en-US" sz="1200" dirty="0">
                <a:solidFill>
                  <a:prstClr val="black"/>
                </a:solidFill>
              </a:endParaRPr>
            </a:p>
            <a:p>
              <a:pPr defTabSz="457200"/>
              <a:endParaRPr lang="en-US" sz="1200" dirty="0">
                <a:solidFill>
                  <a:prstClr val="black"/>
                </a:solidFill>
              </a:endParaRPr>
            </a:p>
          </p:txBody>
        </p:sp>
        <p:sp>
          <p:nvSpPr>
            <p:cNvPr id="46" name="Rectangle 45"/>
            <p:cNvSpPr/>
            <p:nvPr/>
          </p:nvSpPr>
          <p:spPr>
            <a:xfrm>
              <a:off x="82753" y="6067425"/>
              <a:ext cx="1926440" cy="738208"/>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47" name="Rectangle 46"/>
            <p:cNvSpPr/>
            <p:nvPr/>
          </p:nvSpPr>
          <p:spPr>
            <a:xfrm>
              <a:off x="2089381" y="6067425"/>
              <a:ext cx="3921827" cy="738208"/>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48" name="Rectangle 47"/>
            <p:cNvSpPr/>
            <p:nvPr/>
          </p:nvSpPr>
          <p:spPr>
            <a:xfrm>
              <a:off x="6040617" y="6067425"/>
              <a:ext cx="3022637" cy="738207"/>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50" name="TextBox 49"/>
            <p:cNvSpPr txBox="1"/>
            <p:nvPr/>
          </p:nvSpPr>
          <p:spPr>
            <a:xfrm>
              <a:off x="2629408" y="6034368"/>
              <a:ext cx="2918087" cy="338554"/>
            </a:xfrm>
            <a:prstGeom prst="rect">
              <a:avLst/>
            </a:prstGeom>
            <a:noFill/>
          </p:spPr>
          <p:txBody>
            <a:bodyPr wrap="none" rtlCol="0">
              <a:spAutoFit/>
            </a:bodyPr>
            <a:lstStyle/>
            <a:p>
              <a:pPr defTabSz="457200"/>
              <a:r>
                <a:rPr lang="en-US" sz="1600" b="1" dirty="0">
                  <a:solidFill>
                    <a:prstClr val="black"/>
                  </a:solidFill>
                </a:rPr>
                <a:t>Bundle Start Time (“Time Zero”)</a:t>
              </a:r>
            </a:p>
          </p:txBody>
        </p:sp>
      </p:grpSp>
      <p:sp>
        <p:nvSpPr>
          <p:cNvPr id="28" name="Rectangle 27"/>
          <p:cNvSpPr/>
          <p:nvPr/>
        </p:nvSpPr>
        <p:spPr>
          <a:xfrm>
            <a:off x="6115134" y="4074081"/>
            <a:ext cx="2938175" cy="2707719"/>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defTabSz="457200">
              <a:buFont typeface="Wingdings" panose="05000000000000000000" pitchFamily="2" charset="2"/>
              <a:buChar char="q"/>
            </a:pPr>
            <a:r>
              <a:rPr lang="en-US" sz="1600" dirty="0">
                <a:solidFill>
                  <a:schemeClr val="tx1"/>
                </a:solidFill>
              </a:rPr>
              <a:t>Nitroglycerin SL</a:t>
            </a:r>
          </a:p>
          <a:p>
            <a:pPr marL="285750" indent="-285750" defTabSz="457200">
              <a:buFont typeface="Wingdings" panose="05000000000000000000" pitchFamily="2" charset="2"/>
              <a:buChar char="q"/>
            </a:pPr>
            <a:r>
              <a:rPr lang="en-US" sz="1600" dirty="0">
                <a:solidFill>
                  <a:schemeClr val="tx1"/>
                </a:solidFill>
              </a:rPr>
              <a:t> Nitroglycerin IV</a:t>
            </a:r>
          </a:p>
          <a:p>
            <a:pPr marL="285750" indent="-285750" defTabSz="457200">
              <a:buFont typeface="Wingdings" panose="05000000000000000000" pitchFamily="2" charset="2"/>
              <a:buChar char="q"/>
            </a:pPr>
            <a:r>
              <a:rPr lang="en-US" sz="1600" dirty="0">
                <a:solidFill>
                  <a:schemeClr val="tx1"/>
                </a:solidFill>
              </a:rPr>
              <a:t>Aspirin</a:t>
            </a:r>
          </a:p>
          <a:p>
            <a:pPr marL="285750" indent="-285750" defTabSz="457200">
              <a:buFont typeface="Wingdings" panose="05000000000000000000" pitchFamily="2" charset="2"/>
              <a:buChar char="q"/>
            </a:pPr>
            <a:r>
              <a:rPr lang="en-US" sz="1600" dirty="0">
                <a:solidFill>
                  <a:schemeClr val="tx1"/>
                </a:solidFill>
              </a:rPr>
              <a:t>ticagrelor</a:t>
            </a:r>
          </a:p>
          <a:p>
            <a:pPr marL="285750" indent="-285750" defTabSz="457200">
              <a:buFont typeface="Wingdings" panose="05000000000000000000" pitchFamily="2" charset="2"/>
              <a:buChar char="q"/>
            </a:pPr>
            <a:r>
              <a:rPr lang="en-US" sz="1600" dirty="0">
                <a:solidFill>
                  <a:schemeClr val="tx1"/>
                </a:solidFill>
              </a:rPr>
              <a:t>Cath lab alert called by cardiology fellow</a:t>
            </a:r>
          </a:p>
          <a:p>
            <a:pPr marL="285750" indent="-285750" defTabSz="457200">
              <a:buFont typeface="Wingdings" panose="05000000000000000000" pitchFamily="2" charset="2"/>
              <a:buChar char="q"/>
            </a:pPr>
            <a:r>
              <a:rPr lang="en-US" sz="1600" dirty="0">
                <a:solidFill>
                  <a:schemeClr val="tx1"/>
                </a:solidFill>
              </a:rPr>
              <a:t>patient placed on cath lab schedule as appropriate</a:t>
            </a:r>
          </a:p>
        </p:txBody>
      </p:sp>
      <p:sp>
        <p:nvSpPr>
          <p:cNvPr id="26" name="Rectangle 25"/>
          <p:cNvSpPr/>
          <p:nvPr/>
        </p:nvSpPr>
        <p:spPr>
          <a:xfrm>
            <a:off x="3076182" y="1983102"/>
            <a:ext cx="2938175" cy="3341399"/>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18" name="Rectangle 17"/>
          <p:cNvSpPr/>
          <p:nvPr/>
        </p:nvSpPr>
        <p:spPr>
          <a:xfrm>
            <a:off x="82753" y="1969553"/>
            <a:ext cx="2938175" cy="3341399"/>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15" name="TextBox 14"/>
          <p:cNvSpPr txBox="1"/>
          <p:nvPr/>
        </p:nvSpPr>
        <p:spPr>
          <a:xfrm>
            <a:off x="296609" y="4296674"/>
            <a:ext cx="237566" cy="369332"/>
          </a:xfrm>
          <a:prstGeom prst="rect">
            <a:avLst/>
          </a:prstGeom>
          <a:noFill/>
        </p:spPr>
        <p:txBody>
          <a:bodyPr wrap="none" rtlCol="0">
            <a:spAutoFit/>
          </a:bodyPr>
          <a:lstStyle/>
          <a:p>
            <a:pPr defTabSz="457200"/>
            <a:r>
              <a:rPr lang="en-US" b="1" cap="small" dirty="0">
                <a:solidFill>
                  <a:prstClr val="black"/>
                </a:solidFill>
              </a:rPr>
              <a:t> </a:t>
            </a:r>
            <a:endParaRPr lang="en-US" dirty="0">
              <a:solidFill>
                <a:prstClr val="black"/>
              </a:solidFill>
            </a:endParaRPr>
          </a:p>
        </p:txBody>
      </p:sp>
      <p:sp>
        <p:nvSpPr>
          <p:cNvPr id="25" name="Rectangle 24"/>
          <p:cNvSpPr/>
          <p:nvPr/>
        </p:nvSpPr>
        <p:spPr>
          <a:xfrm>
            <a:off x="3105591" y="1618660"/>
            <a:ext cx="2938175" cy="341485"/>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10" name="TextBox 9"/>
          <p:cNvSpPr txBox="1"/>
          <p:nvPr/>
        </p:nvSpPr>
        <p:spPr>
          <a:xfrm>
            <a:off x="3087095" y="1581090"/>
            <a:ext cx="3008905" cy="400110"/>
          </a:xfrm>
          <a:prstGeom prst="rect">
            <a:avLst/>
          </a:prstGeom>
          <a:noFill/>
        </p:spPr>
        <p:txBody>
          <a:bodyPr wrap="square" rtlCol="0">
            <a:spAutoFit/>
          </a:bodyPr>
          <a:lstStyle/>
          <a:p>
            <a:pPr defTabSz="457200"/>
            <a:r>
              <a:rPr lang="en-US" sz="2000" b="1" dirty="0">
                <a:solidFill>
                  <a:prstClr val="white"/>
                </a:solidFill>
              </a:rPr>
              <a:t>Within 10 minutes</a:t>
            </a:r>
          </a:p>
        </p:txBody>
      </p:sp>
      <p:sp>
        <p:nvSpPr>
          <p:cNvPr id="27" name="Rectangle 26"/>
          <p:cNvSpPr/>
          <p:nvPr/>
        </p:nvSpPr>
        <p:spPr>
          <a:xfrm>
            <a:off x="6125079" y="1616404"/>
            <a:ext cx="2938175" cy="341485"/>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400" dirty="0">
              <a:solidFill>
                <a:prstClr val="white"/>
              </a:solidFill>
            </a:endParaRPr>
          </a:p>
        </p:txBody>
      </p:sp>
      <p:sp>
        <p:nvSpPr>
          <p:cNvPr id="19" name="Rectangle 18"/>
          <p:cNvSpPr/>
          <p:nvPr/>
        </p:nvSpPr>
        <p:spPr>
          <a:xfrm>
            <a:off x="82753" y="1618660"/>
            <a:ext cx="2938175" cy="341485"/>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9" name="TextBox 8"/>
          <p:cNvSpPr txBox="1"/>
          <p:nvPr/>
        </p:nvSpPr>
        <p:spPr>
          <a:xfrm>
            <a:off x="0" y="1581090"/>
            <a:ext cx="3248894" cy="400110"/>
          </a:xfrm>
          <a:prstGeom prst="rect">
            <a:avLst/>
          </a:prstGeom>
          <a:noFill/>
        </p:spPr>
        <p:txBody>
          <a:bodyPr wrap="square" rtlCol="0">
            <a:spAutoFit/>
          </a:bodyPr>
          <a:lstStyle/>
          <a:p>
            <a:pPr defTabSz="457200"/>
            <a:r>
              <a:rPr lang="en-US" sz="2000" b="1" dirty="0">
                <a:solidFill>
                  <a:prstClr val="white"/>
                </a:solidFill>
              </a:rPr>
              <a:t> Bundle Inclusion Criteria</a:t>
            </a:r>
          </a:p>
        </p:txBody>
      </p:sp>
      <p:sp>
        <p:nvSpPr>
          <p:cNvPr id="6" name="TextBox 5"/>
          <p:cNvSpPr txBox="1"/>
          <p:nvPr/>
        </p:nvSpPr>
        <p:spPr>
          <a:xfrm>
            <a:off x="2195989" y="-4465"/>
            <a:ext cx="5347811" cy="461665"/>
          </a:xfrm>
          <a:prstGeom prst="rect">
            <a:avLst/>
          </a:prstGeom>
          <a:noFill/>
        </p:spPr>
        <p:txBody>
          <a:bodyPr wrap="none" rtlCol="0">
            <a:spAutoFit/>
          </a:bodyPr>
          <a:lstStyle/>
          <a:p>
            <a:pPr defTabSz="457200"/>
            <a:r>
              <a:rPr lang="en-US" sz="2400" b="1" dirty="0">
                <a:solidFill>
                  <a:prstClr val="black"/>
                </a:solidFill>
              </a:rPr>
              <a:t>ACS Patient in Distress Bundled Checklist</a:t>
            </a:r>
          </a:p>
        </p:txBody>
      </p:sp>
      <p:sp>
        <p:nvSpPr>
          <p:cNvPr id="11" name="TextBox 10"/>
          <p:cNvSpPr txBox="1"/>
          <p:nvPr/>
        </p:nvSpPr>
        <p:spPr>
          <a:xfrm>
            <a:off x="6096000" y="1600200"/>
            <a:ext cx="2894375" cy="400110"/>
          </a:xfrm>
          <a:prstGeom prst="rect">
            <a:avLst/>
          </a:prstGeom>
          <a:noFill/>
        </p:spPr>
        <p:txBody>
          <a:bodyPr wrap="square" rtlCol="0">
            <a:spAutoFit/>
          </a:bodyPr>
          <a:lstStyle/>
          <a:p>
            <a:pPr defTabSz="457200"/>
            <a:r>
              <a:rPr lang="en-US" sz="2000" b="1" dirty="0">
                <a:solidFill>
                  <a:prstClr val="white"/>
                </a:solidFill>
              </a:rPr>
              <a:t>With Provider Order</a:t>
            </a:r>
          </a:p>
        </p:txBody>
      </p:sp>
      <p:cxnSp>
        <p:nvCxnSpPr>
          <p:cNvPr id="13" name="Straight Connector 12"/>
          <p:cNvCxnSpPr/>
          <p:nvPr/>
        </p:nvCxnSpPr>
        <p:spPr>
          <a:xfrm>
            <a:off x="2031580" y="432087"/>
            <a:ext cx="598652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3020928" y="1899920"/>
            <a:ext cx="3025450" cy="492443"/>
          </a:xfrm>
          <a:prstGeom prst="rect">
            <a:avLst/>
          </a:prstGeom>
          <a:noFill/>
        </p:spPr>
        <p:txBody>
          <a:bodyPr wrap="square" rtlCol="0">
            <a:spAutoFit/>
          </a:bodyPr>
          <a:lstStyle/>
          <a:p>
            <a:pPr defTabSz="457200"/>
            <a:r>
              <a:rPr lang="en-US" sz="1600" dirty="0">
                <a:solidFill>
                  <a:prstClr val="black"/>
                </a:solidFill>
              </a:rPr>
              <a:t>☐ </a:t>
            </a:r>
            <a:r>
              <a:rPr lang="en-US" sz="1600" b="1" dirty="0">
                <a:solidFill>
                  <a:prstClr val="black"/>
                </a:solidFill>
              </a:rPr>
              <a:t>ECG Complete </a:t>
            </a:r>
          </a:p>
          <a:p>
            <a:pPr defTabSz="457200"/>
            <a:r>
              <a:rPr lang="en-US" sz="1000" i="1" dirty="0">
                <a:solidFill>
                  <a:prstClr val="black"/>
                </a:solidFill>
              </a:rPr>
              <a:t>      </a:t>
            </a:r>
            <a:endParaRPr lang="en-US" sz="1600" b="1" dirty="0">
              <a:solidFill>
                <a:prstClr val="black"/>
              </a:solidFill>
            </a:endParaRPr>
          </a:p>
        </p:txBody>
      </p:sp>
      <p:sp>
        <p:nvSpPr>
          <p:cNvPr id="22" name="TextBox 21"/>
          <p:cNvSpPr txBox="1"/>
          <p:nvPr/>
        </p:nvSpPr>
        <p:spPr>
          <a:xfrm>
            <a:off x="3286558" y="3197791"/>
            <a:ext cx="3405481" cy="461665"/>
          </a:xfrm>
          <a:prstGeom prst="rect">
            <a:avLst/>
          </a:prstGeom>
          <a:noFill/>
        </p:spPr>
        <p:txBody>
          <a:bodyPr wrap="square" rtlCol="0">
            <a:spAutoFit/>
          </a:bodyPr>
          <a:lstStyle/>
          <a:p>
            <a:pPr defTabSz="457200"/>
            <a:r>
              <a:rPr lang="en-US" sz="1200" dirty="0">
                <a:solidFill>
                  <a:prstClr val="black"/>
                </a:solidFill>
              </a:rPr>
              <a:t>Start Time____________ hh:mm  (24 hr)	</a:t>
            </a:r>
          </a:p>
          <a:p>
            <a:pPr defTabSz="457200"/>
            <a:r>
              <a:rPr lang="en-US" sz="1200" dirty="0">
                <a:solidFill>
                  <a:prstClr val="black"/>
                </a:solidFill>
              </a:rPr>
              <a:t>Start Date____________ mm/dd/yy</a:t>
            </a:r>
          </a:p>
        </p:txBody>
      </p:sp>
      <p:sp>
        <p:nvSpPr>
          <p:cNvPr id="29" name="TextBox 28"/>
          <p:cNvSpPr txBox="1"/>
          <p:nvPr/>
        </p:nvSpPr>
        <p:spPr>
          <a:xfrm>
            <a:off x="3152626" y="3057746"/>
            <a:ext cx="184666" cy="584776"/>
          </a:xfrm>
          <a:prstGeom prst="rect">
            <a:avLst/>
          </a:prstGeom>
          <a:noFill/>
        </p:spPr>
        <p:txBody>
          <a:bodyPr wrap="none" rtlCol="0">
            <a:spAutoFit/>
          </a:bodyPr>
          <a:lstStyle/>
          <a:p>
            <a:pPr defTabSz="457200"/>
            <a:endParaRPr lang="en-US" sz="1600" b="1" dirty="0">
              <a:solidFill>
                <a:prstClr val="black"/>
              </a:solidFill>
            </a:endParaRPr>
          </a:p>
          <a:p>
            <a:pPr defTabSz="457200"/>
            <a:r>
              <a:rPr lang="en-US" sz="1600" b="1" dirty="0">
                <a:solidFill>
                  <a:prstClr val="black"/>
                </a:solidFill>
              </a:rPr>
              <a:t>  </a:t>
            </a:r>
            <a:endParaRPr lang="en-US" sz="1600" dirty="0">
              <a:solidFill>
                <a:prstClr val="black"/>
              </a:solidFill>
            </a:endParaRPr>
          </a:p>
        </p:txBody>
      </p:sp>
      <p:sp>
        <p:nvSpPr>
          <p:cNvPr id="33" name="TextBox 32"/>
          <p:cNvSpPr txBox="1"/>
          <p:nvPr/>
        </p:nvSpPr>
        <p:spPr>
          <a:xfrm>
            <a:off x="3286558" y="1295400"/>
            <a:ext cx="2428442" cy="261610"/>
          </a:xfrm>
          <a:prstGeom prst="rect">
            <a:avLst/>
          </a:prstGeom>
          <a:noFill/>
        </p:spPr>
        <p:txBody>
          <a:bodyPr wrap="square" rtlCol="0">
            <a:spAutoFit/>
          </a:bodyPr>
          <a:lstStyle/>
          <a:p>
            <a:pPr defTabSz="457200"/>
            <a:r>
              <a:rPr lang="en-US" sz="1100" i="1" dirty="0">
                <a:solidFill>
                  <a:prstClr val="black"/>
                </a:solidFill>
                <a:latin typeface="Arial" charset="0"/>
                <a:ea typeface="ＭＳ Ｐゴシック" charset="0"/>
              </a:rPr>
              <a:t>STEMI or not STEMI</a:t>
            </a:r>
          </a:p>
        </p:txBody>
      </p:sp>
      <p:sp>
        <p:nvSpPr>
          <p:cNvPr id="49" name="TextBox 48"/>
          <p:cNvSpPr txBox="1"/>
          <p:nvPr/>
        </p:nvSpPr>
        <p:spPr>
          <a:xfrm>
            <a:off x="35565" y="1216294"/>
            <a:ext cx="3566614" cy="415498"/>
          </a:xfrm>
          <a:prstGeom prst="rect">
            <a:avLst/>
          </a:prstGeom>
          <a:noFill/>
        </p:spPr>
        <p:txBody>
          <a:bodyPr wrap="square" rtlCol="0">
            <a:spAutoFit/>
          </a:bodyPr>
          <a:lstStyle/>
          <a:p>
            <a:pPr defTabSz="457200"/>
            <a:r>
              <a:rPr lang="en-US" sz="1050" i="1" dirty="0">
                <a:solidFill>
                  <a:prstClr val="black"/>
                </a:solidFill>
                <a:latin typeface="Arial" charset="0"/>
                <a:ea typeface="ＭＳ Ｐゴシック" charset="0"/>
              </a:rPr>
              <a:t>Patients suspected of ACS per institution </a:t>
            </a:r>
          </a:p>
          <a:p>
            <a:pPr defTabSz="457200"/>
            <a:r>
              <a:rPr lang="en-US" sz="1050" i="1" dirty="0">
                <a:solidFill>
                  <a:prstClr val="black"/>
                </a:solidFill>
                <a:latin typeface="Arial" charset="0"/>
                <a:ea typeface="ＭＳ Ｐゴシック" charset="0"/>
              </a:rPr>
              <a:t>screening procedures</a:t>
            </a:r>
            <a:endParaRPr lang="en-US" sz="1050" i="1" dirty="0">
              <a:solidFill>
                <a:prstClr val="black"/>
              </a:solidFill>
            </a:endParaRPr>
          </a:p>
        </p:txBody>
      </p:sp>
      <p:sp>
        <p:nvSpPr>
          <p:cNvPr id="4" name="Chevron 3"/>
          <p:cNvSpPr/>
          <p:nvPr/>
        </p:nvSpPr>
        <p:spPr>
          <a:xfrm>
            <a:off x="5859876" y="1274920"/>
            <a:ext cx="282222" cy="294152"/>
          </a:xfrm>
          <a:prstGeom prst="chevron">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black"/>
              </a:solidFill>
            </a:endParaRPr>
          </a:p>
        </p:txBody>
      </p:sp>
      <p:sp>
        <p:nvSpPr>
          <p:cNvPr id="51" name="Chevron 50"/>
          <p:cNvSpPr/>
          <p:nvPr/>
        </p:nvSpPr>
        <p:spPr>
          <a:xfrm>
            <a:off x="6057432" y="1272738"/>
            <a:ext cx="282222" cy="294152"/>
          </a:xfrm>
          <a:prstGeom prst="chevron">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black"/>
              </a:solidFill>
            </a:endParaRPr>
          </a:p>
        </p:txBody>
      </p:sp>
      <p:sp>
        <p:nvSpPr>
          <p:cNvPr id="54" name="Chevron 53"/>
          <p:cNvSpPr/>
          <p:nvPr/>
        </p:nvSpPr>
        <p:spPr>
          <a:xfrm>
            <a:off x="2650606" y="1284048"/>
            <a:ext cx="282222" cy="294152"/>
          </a:xfrm>
          <a:prstGeom prst="chevron">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black"/>
              </a:solidFill>
            </a:endParaRPr>
          </a:p>
        </p:txBody>
      </p:sp>
      <p:sp>
        <p:nvSpPr>
          <p:cNvPr id="55" name="Chevron 54"/>
          <p:cNvSpPr/>
          <p:nvPr/>
        </p:nvSpPr>
        <p:spPr>
          <a:xfrm>
            <a:off x="2848162" y="1281866"/>
            <a:ext cx="282222" cy="294152"/>
          </a:xfrm>
          <a:prstGeom prst="chevron">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black"/>
              </a:solidFill>
            </a:endParaRPr>
          </a:p>
        </p:txBody>
      </p:sp>
      <p:sp>
        <p:nvSpPr>
          <p:cNvPr id="56" name="Chevron 55"/>
          <p:cNvSpPr/>
          <p:nvPr/>
        </p:nvSpPr>
        <p:spPr>
          <a:xfrm>
            <a:off x="3057004" y="1281227"/>
            <a:ext cx="282222" cy="294152"/>
          </a:xfrm>
          <a:prstGeom prst="chevron">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black"/>
              </a:solidFill>
            </a:endParaRPr>
          </a:p>
        </p:txBody>
      </p:sp>
      <p:sp>
        <p:nvSpPr>
          <p:cNvPr id="57" name="Rectangle 56"/>
          <p:cNvSpPr/>
          <p:nvPr/>
        </p:nvSpPr>
        <p:spPr>
          <a:xfrm>
            <a:off x="3128536" y="2207697"/>
            <a:ext cx="3417482" cy="830997"/>
          </a:xfrm>
          <a:prstGeom prst="rect">
            <a:avLst/>
          </a:prstGeom>
        </p:spPr>
        <p:txBody>
          <a:bodyPr wrap="square">
            <a:spAutoFit/>
          </a:bodyPr>
          <a:lstStyle/>
          <a:p>
            <a:pPr defTabSz="457200"/>
            <a:r>
              <a:rPr lang="en-US" sz="1200" dirty="0">
                <a:solidFill>
                  <a:prstClr val="black"/>
                </a:solidFill>
              </a:rPr>
              <a:t>Date ________ hh:mm (24 hr)</a:t>
            </a:r>
          </a:p>
          <a:p>
            <a:pPr defTabSz="457200"/>
            <a:r>
              <a:rPr lang="en-US" sz="1200" dirty="0">
                <a:solidFill>
                  <a:prstClr val="black"/>
                </a:solidFill>
              </a:rPr>
              <a:t>Time_________ mm/dd/yy</a:t>
            </a:r>
          </a:p>
          <a:p>
            <a:pPr defTabSz="457200"/>
            <a:endParaRPr lang="en-US" sz="1200" dirty="0">
              <a:solidFill>
                <a:prstClr val="black"/>
              </a:solidFill>
            </a:endParaRPr>
          </a:p>
          <a:p>
            <a:pPr defTabSz="457200"/>
            <a:endParaRPr lang="en-US" sz="1200" dirty="0">
              <a:solidFill>
                <a:prstClr val="black"/>
              </a:solidFill>
            </a:endParaRPr>
          </a:p>
        </p:txBody>
      </p:sp>
      <p:sp>
        <p:nvSpPr>
          <p:cNvPr id="2" name="Rectangle 1"/>
          <p:cNvSpPr/>
          <p:nvPr/>
        </p:nvSpPr>
        <p:spPr>
          <a:xfrm>
            <a:off x="6132591" y="2229480"/>
            <a:ext cx="2867813" cy="1616917"/>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400" dirty="0">
              <a:solidFill>
                <a:prstClr val="white"/>
              </a:solidFill>
            </a:endParaRPr>
          </a:p>
        </p:txBody>
      </p:sp>
      <p:sp>
        <p:nvSpPr>
          <p:cNvPr id="58" name="Rectangle 57"/>
          <p:cNvSpPr/>
          <p:nvPr/>
        </p:nvSpPr>
        <p:spPr>
          <a:xfrm>
            <a:off x="6124098" y="3938487"/>
            <a:ext cx="2894374" cy="2859476"/>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400" dirty="0">
              <a:solidFill>
                <a:prstClr val="white"/>
              </a:solidFill>
            </a:endParaRPr>
          </a:p>
        </p:txBody>
      </p:sp>
      <p:sp>
        <p:nvSpPr>
          <p:cNvPr id="73" name="TextBox 72"/>
          <p:cNvSpPr txBox="1"/>
          <p:nvPr/>
        </p:nvSpPr>
        <p:spPr>
          <a:xfrm>
            <a:off x="3022849" y="2684749"/>
            <a:ext cx="3132524" cy="584775"/>
          </a:xfrm>
          <a:prstGeom prst="rect">
            <a:avLst/>
          </a:prstGeom>
          <a:noFill/>
        </p:spPr>
        <p:txBody>
          <a:bodyPr wrap="none" rtlCol="0">
            <a:spAutoFit/>
          </a:bodyPr>
          <a:lstStyle/>
          <a:p>
            <a:pPr defTabSz="457200"/>
            <a:r>
              <a:rPr lang="en-US" sz="1600" dirty="0">
                <a:solidFill>
                  <a:prstClr val="black"/>
                </a:solidFill>
              </a:rPr>
              <a:t>☐ </a:t>
            </a:r>
            <a:r>
              <a:rPr lang="en-US" sz="1400" b="1" dirty="0">
                <a:solidFill>
                  <a:prstClr val="black"/>
                </a:solidFill>
              </a:rPr>
              <a:t>Time provider in room</a:t>
            </a:r>
            <a:r>
              <a:rPr lang="en-US" sz="1400" dirty="0">
                <a:solidFill>
                  <a:prstClr val="black"/>
                </a:solidFill>
              </a:rPr>
              <a:t>______</a:t>
            </a:r>
            <a:r>
              <a:rPr lang="en-US" sz="1100" dirty="0">
                <a:solidFill>
                  <a:prstClr val="black"/>
                </a:solidFill>
              </a:rPr>
              <a:t>hh:mm</a:t>
            </a:r>
          </a:p>
          <a:p>
            <a:pPr defTabSz="457200"/>
            <a:r>
              <a:rPr lang="en-US" sz="1600" dirty="0">
                <a:solidFill>
                  <a:prstClr val="black"/>
                </a:solidFill>
              </a:rPr>
              <a:t>☐ </a:t>
            </a:r>
            <a:r>
              <a:rPr lang="en-US" sz="1600" b="1" dirty="0">
                <a:solidFill>
                  <a:prstClr val="black"/>
                </a:solidFill>
              </a:rPr>
              <a:t>Labs if ordered</a:t>
            </a:r>
            <a:endParaRPr lang="en-US" sz="1300" b="1" dirty="0">
              <a:solidFill>
                <a:prstClr val="black"/>
              </a:solidFill>
            </a:endParaRPr>
          </a:p>
        </p:txBody>
      </p:sp>
      <p:sp>
        <p:nvSpPr>
          <p:cNvPr id="74" name="TextBox 73"/>
          <p:cNvSpPr txBox="1"/>
          <p:nvPr/>
        </p:nvSpPr>
        <p:spPr>
          <a:xfrm>
            <a:off x="3123809" y="3732197"/>
            <a:ext cx="2933622" cy="1241365"/>
          </a:xfrm>
          <a:prstGeom prst="rect">
            <a:avLst/>
          </a:prstGeom>
          <a:noFill/>
        </p:spPr>
        <p:txBody>
          <a:bodyPr wrap="square" rtlCol="0">
            <a:spAutoFit/>
          </a:bodyPr>
          <a:lstStyle/>
          <a:p>
            <a:pPr defTabSz="457200">
              <a:spcBef>
                <a:spcPts val="1000"/>
              </a:spcBef>
            </a:pPr>
            <a:r>
              <a:rPr lang="en-US" sz="1600" dirty="0">
                <a:solidFill>
                  <a:prstClr val="black"/>
                </a:solidFill>
              </a:rPr>
              <a:t>☐ </a:t>
            </a:r>
            <a:r>
              <a:rPr lang="en-US" sz="1600" b="1" dirty="0">
                <a:solidFill>
                  <a:prstClr val="black"/>
                </a:solidFill>
              </a:rPr>
              <a:t>Oxygen Administration for SpO2 less than 92%</a:t>
            </a:r>
          </a:p>
          <a:p>
            <a:pPr defTabSz="457200">
              <a:spcBef>
                <a:spcPts val="1000"/>
              </a:spcBef>
            </a:pPr>
            <a:r>
              <a:rPr lang="en-US" sz="1600" b="1" dirty="0">
                <a:solidFill>
                  <a:prstClr val="black"/>
                </a:solidFill>
              </a:rPr>
              <a:t>	</a:t>
            </a:r>
            <a:r>
              <a:rPr lang="en-US" sz="1000" dirty="0">
                <a:solidFill>
                  <a:prstClr val="black"/>
                </a:solidFill>
              </a:rPr>
              <a:t>O2 applied___________ lpm</a:t>
            </a:r>
          </a:p>
          <a:p>
            <a:pPr defTabSz="457200">
              <a:spcBef>
                <a:spcPts val="1000"/>
              </a:spcBef>
            </a:pPr>
            <a:r>
              <a:rPr lang="en-US" sz="1000" dirty="0">
                <a:solidFill>
                  <a:prstClr val="black"/>
                </a:solidFill>
              </a:rPr>
              <a:t>	O2 delivery method ________</a:t>
            </a:r>
            <a:endParaRPr lang="en-US" sz="1600" dirty="0">
              <a:solidFill>
                <a:prstClr val="black"/>
              </a:solidFill>
            </a:endParaRPr>
          </a:p>
        </p:txBody>
      </p:sp>
      <p:sp>
        <p:nvSpPr>
          <p:cNvPr id="63" name="TextBox 62"/>
          <p:cNvSpPr txBox="1"/>
          <p:nvPr/>
        </p:nvSpPr>
        <p:spPr>
          <a:xfrm>
            <a:off x="98377" y="1969553"/>
            <a:ext cx="2929381" cy="4247317"/>
          </a:xfrm>
          <a:prstGeom prst="rect">
            <a:avLst/>
          </a:prstGeom>
          <a:noFill/>
        </p:spPr>
        <p:txBody>
          <a:bodyPr wrap="square" rtlCol="0">
            <a:spAutoFit/>
          </a:bodyPr>
          <a:lstStyle/>
          <a:p>
            <a:pPr defTabSz="457200">
              <a:tabLst>
                <a:tab pos="344488" algn="l"/>
              </a:tabLst>
            </a:pPr>
            <a:r>
              <a:rPr lang="en-US" sz="1200" dirty="0">
                <a:solidFill>
                  <a:prstClr val="black"/>
                </a:solidFill>
              </a:rPr>
              <a:t>☐ </a:t>
            </a:r>
            <a:r>
              <a:rPr lang="en-US" sz="1200" b="1" dirty="0">
                <a:solidFill>
                  <a:prstClr val="black"/>
                </a:solidFill>
              </a:rPr>
              <a:t>Chest pain or discomfort </a:t>
            </a:r>
            <a:r>
              <a:rPr lang="en-US" sz="1200" dirty="0">
                <a:solidFill>
                  <a:prstClr val="black"/>
                </a:solidFill>
              </a:rPr>
              <a:t>(retro-sternal, jaw, neck, arm, back)</a:t>
            </a:r>
          </a:p>
          <a:p>
            <a:pPr defTabSz="457200">
              <a:tabLst>
                <a:tab pos="344488" algn="l"/>
              </a:tabLst>
            </a:pPr>
            <a:r>
              <a:rPr lang="en-US" sz="1200" dirty="0">
                <a:solidFill>
                  <a:prstClr val="black"/>
                </a:solidFill>
              </a:rPr>
              <a:t>☐</a:t>
            </a:r>
            <a:r>
              <a:rPr lang="en-US" sz="1200" b="1" dirty="0">
                <a:solidFill>
                  <a:prstClr val="black"/>
                </a:solidFill>
              </a:rPr>
              <a:t>Chest pressure or tightness, altered color, sweating, lightheadedness</a:t>
            </a:r>
          </a:p>
          <a:p>
            <a:pPr defTabSz="457200">
              <a:tabLst>
                <a:tab pos="344488" algn="l"/>
              </a:tabLst>
            </a:pPr>
            <a:r>
              <a:rPr lang="en-US" sz="1200" dirty="0">
                <a:solidFill>
                  <a:prstClr val="black"/>
                </a:solidFill>
              </a:rPr>
              <a:t>☐ </a:t>
            </a:r>
            <a:r>
              <a:rPr lang="en-US" sz="1200" b="1" dirty="0">
                <a:solidFill>
                  <a:prstClr val="black"/>
                </a:solidFill>
              </a:rPr>
              <a:t>“Heartburn”</a:t>
            </a:r>
            <a:r>
              <a:rPr lang="en-US" sz="1200" dirty="0">
                <a:solidFill>
                  <a:prstClr val="black"/>
                </a:solidFill>
              </a:rPr>
              <a:t> (epigastric pain or persistent nausea)</a:t>
            </a:r>
          </a:p>
          <a:p>
            <a:pPr defTabSz="457200">
              <a:tabLst>
                <a:tab pos="344488" algn="l"/>
              </a:tabLst>
            </a:pPr>
            <a:r>
              <a:rPr lang="en-US" sz="1200" dirty="0">
                <a:solidFill>
                  <a:prstClr val="black"/>
                </a:solidFill>
              </a:rPr>
              <a:t>☐</a:t>
            </a:r>
            <a:r>
              <a:rPr lang="en-US" sz="1200" b="1" dirty="0">
                <a:solidFill>
                  <a:prstClr val="black"/>
                </a:solidFill>
              </a:rPr>
              <a:t> Known anginal equivalent or patient report of anginal equivalent </a:t>
            </a:r>
            <a:r>
              <a:rPr lang="en-US" sz="1200" dirty="0">
                <a:solidFill>
                  <a:prstClr val="black"/>
                </a:solidFill>
              </a:rPr>
              <a:t>(or other symptoms suspicious for ischemia)</a:t>
            </a:r>
          </a:p>
          <a:p>
            <a:pPr defTabSz="457200">
              <a:tabLst>
                <a:tab pos="344488" algn="l"/>
              </a:tabLst>
            </a:pPr>
            <a:r>
              <a:rPr lang="en-US" sz="1200" dirty="0">
                <a:solidFill>
                  <a:prstClr val="black"/>
                </a:solidFill>
              </a:rPr>
              <a:t>☐</a:t>
            </a:r>
            <a:r>
              <a:rPr lang="en-US" sz="1200" b="1" dirty="0">
                <a:solidFill>
                  <a:prstClr val="black"/>
                </a:solidFill>
              </a:rPr>
              <a:t> New or sudden change in HR </a:t>
            </a:r>
            <a:r>
              <a:rPr lang="en-US" sz="1200" dirty="0">
                <a:solidFill>
                  <a:prstClr val="black"/>
                </a:solidFill>
              </a:rPr>
              <a:t>(greater than 100 or less than 50 or symptomatic arrhythmia)</a:t>
            </a:r>
          </a:p>
          <a:p>
            <a:pPr defTabSz="457200">
              <a:tabLst>
                <a:tab pos="344488" algn="l"/>
              </a:tabLst>
            </a:pPr>
            <a:r>
              <a:rPr lang="en-US" sz="1200" dirty="0">
                <a:solidFill>
                  <a:prstClr val="black"/>
                </a:solidFill>
              </a:rPr>
              <a:t>☐ </a:t>
            </a:r>
            <a:r>
              <a:rPr lang="en-US" sz="1200" b="1" dirty="0">
                <a:solidFill>
                  <a:prstClr val="black"/>
                </a:solidFill>
              </a:rPr>
              <a:t>Syncopal episode or severe weakness</a:t>
            </a:r>
            <a:r>
              <a:rPr lang="en-US" sz="1200" dirty="0">
                <a:solidFill>
                  <a:prstClr val="black"/>
                </a:solidFill>
              </a:rPr>
              <a:t> (pre-syncope associated with SBP less than 90)</a:t>
            </a:r>
            <a:r>
              <a:rPr lang="en-US" sz="1200" b="1" dirty="0">
                <a:solidFill>
                  <a:prstClr val="black"/>
                </a:solidFill>
              </a:rPr>
              <a:t> </a:t>
            </a:r>
          </a:p>
          <a:p>
            <a:pPr defTabSz="457200">
              <a:tabLst>
                <a:tab pos="344488" algn="l"/>
              </a:tabLst>
            </a:pPr>
            <a:r>
              <a:rPr lang="en-US" sz="1200" dirty="0">
                <a:solidFill>
                  <a:prstClr val="black"/>
                </a:solidFill>
              </a:rPr>
              <a:t>☐ </a:t>
            </a:r>
            <a:r>
              <a:rPr lang="en-US" sz="1200" b="1" dirty="0"/>
              <a:t>SOB/dyspnea with no obvious non-cardiac cause with decreasing PO2 with increasing FiO2</a:t>
            </a:r>
          </a:p>
          <a:p>
            <a:pPr defTabSz="457200">
              <a:tabLst>
                <a:tab pos="344488" algn="l"/>
              </a:tabLst>
            </a:pPr>
            <a:r>
              <a:rPr lang="en-US" sz="1200" b="1" dirty="0">
                <a:solidFill>
                  <a:prstClr val="black"/>
                </a:solidFill>
              </a:rPr>
              <a:t>	</a:t>
            </a:r>
            <a:endParaRPr lang="en-US" sz="1200" b="1" cap="small" dirty="0">
              <a:solidFill>
                <a:prstClr val="black"/>
              </a:solidFill>
            </a:endParaRPr>
          </a:p>
          <a:p>
            <a:pPr defTabSz="457200"/>
            <a:endParaRPr lang="en-US" b="1" cap="small" dirty="0">
              <a:solidFill>
                <a:prstClr val="black"/>
              </a:solidFill>
            </a:endParaRPr>
          </a:p>
          <a:p>
            <a:pPr defTabSz="457200"/>
            <a:endParaRPr lang="en-US" dirty="0">
              <a:solidFill>
                <a:prstClr val="black"/>
              </a:solidFill>
            </a:endParaRPr>
          </a:p>
        </p:txBody>
      </p:sp>
      <p:sp>
        <p:nvSpPr>
          <p:cNvPr id="88" name="Rectangle 87"/>
          <p:cNvSpPr/>
          <p:nvPr/>
        </p:nvSpPr>
        <p:spPr>
          <a:xfrm>
            <a:off x="98377" y="1983102"/>
            <a:ext cx="2910246" cy="3329747"/>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91" name="TextBox 90"/>
          <p:cNvSpPr txBox="1"/>
          <p:nvPr/>
        </p:nvSpPr>
        <p:spPr>
          <a:xfrm>
            <a:off x="5985968" y="638877"/>
            <a:ext cx="1813317" cy="215444"/>
          </a:xfrm>
          <a:prstGeom prst="rect">
            <a:avLst/>
          </a:prstGeom>
          <a:noFill/>
        </p:spPr>
        <p:txBody>
          <a:bodyPr wrap="none" rtlCol="0">
            <a:spAutoFit/>
          </a:bodyPr>
          <a:lstStyle/>
          <a:p>
            <a:pPr defTabSz="457200"/>
            <a:r>
              <a:rPr lang="en-US" sz="800" dirty="0">
                <a:solidFill>
                  <a:prstClr val="black"/>
                </a:solidFill>
              </a:rPr>
              <a:t>☐ Advanced directive for comfort care</a:t>
            </a:r>
          </a:p>
        </p:txBody>
      </p:sp>
      <p:sp>
        <p:nvSpPr>
          <p:cNvPr id="92" name="TextBox 91"/>
          <p:cNvSpPr txBox="1"/>
          <p:nvPr/>
        </p:nvSpPr>
        <p:spPr>
          <a:xfrm>
            <a:off x="5985968" y="727409"/>
            <a:ext cx="1500732" cy="215444"/>
          </a:xfrm>
          <a:prstGeom prst="rect">
            <a:avLst/>
          </a:prstGeom>
          <a:noFill/>
        </p:spPr>
        <p:txBody>
          <a:bodyPr wrap="none" rtlCol="0">
            <a:spAutoFit/>
          </a:bodyPr>
          <a:lstStyle/>
          <a:p>
            <a:pPr defTabSz="457200"/>
            <a:r>
              <a:rPr lang="en-US" sz="800" dirty="0">
                <a:solidFill>
                  <a:prstClr val="black"/>
                </a:solidFill>
              </a:rPr>
              <a:t>☐ CT patient/CT team declined</a:t>
            </a:r>
          </a:p>
        </p:txBody>
      </p:sp>
      <p:sp>
        <p:nvSpPr>
          <p:cNvPr id="43" name="Rectangle 42"/>
          <p:cNvSpPr/>
          <p:nvPr/>
        </p:nvSpPr>
        <p:spPr>
          <a:xfrm>
            <a:off x="7988718" y="19005"/>
            <a:ext cx="1147088" cy="338554"/>
          </a:xfrm>
          <a:prstGeom prst="rect">
            <a:avLst/>
          </a:prstGeom>
        </p:spPr>
        <p:txBody>
          <a:bodyPr wrap="square">
            <a:spAutoFit/>
          </a:bodyPr>
          <a:lstStyle/>
          <a:p>
            <a:pPr defTabSz="457200"/>
            <a:r>
              <a:rPr lang="en-US" sz="800" dirty="0">
                <a:solidFill>
                  <a:prstClr val="black"/>
                </a:solidFill>
              </a:rPr>
              <a:t>Revision  10.29.2015</a:t>
            </a:r>
          </a:p>
          <a:p>
            <a:pPr defTabSz="457200"/>
            <a:r>
              <a:rPr lang="en-US" sz="800" dirty="0">
                <a:solidFill>
                  <a:prstClr val="black"/>
                </a:solidFill>
              </a:rPr>
              <a:t>NJK/MG. DHMC</a:t>
            </a:r>
          </a:p>
        </p:txBody>
      </p:sp>
      <p:sp>
        <p:nvSpPr>
          <p:cNvPr id="52" name="TextBox 51"/>
          <p:cNvSpPr txBox="1"/>
          <p:nvPr/>
        </p:nvSpPr>
        <p:spPr>
          <a:xfrm>
            <a:off x="6303065" y="4116502"/>
            <a:ext cx="2480243" cy="307777"/>
          </a:xfrm>
          <a:prstGeom prst="rect">
            <a:avLst/>
          </a:prstGeom>
          <a:noFill/>
        </p:spPr>
        <p:txBody>
          <a:bodyPr wrap="square" rtlCol="0">
            <a:spAutoFit/>
          </a:bodyPr>
          <a:lstStyle/>
          <a:p>
            <a:pPr algn="ctr" defTabSz="457200"/>
            <a:r>
              <a:rPr lang="en-US" sz="1400" b="1" dirty="0">
                <a:solidFill>
                  <a:prstClr val="black"/>
                </a:solidFill>
              </a:rPr>
              <a:t>Not a STEMI</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729" y="176584"/>
            <a:ext cx="1933575"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115134" y="1981200"/>
            <a:ext cx="2903338" cy="2092881"/>
          </a:xfrm>
          <a:prstGeom prst="rect">
            <a:avLst/>
          </a:prstGeom>
          <a:solidFill>
            <a:schemeClr val="accent1">
              <a:lumMod val="40000"/>
              <a:lumOff val="60000"/>
              <a:alpha val="83000"/>
            </a:schemeClr>
          </a:solidFill>
        </p:spPr>
        <p:txBody>
          <a:bodyPr wrap="square" rtlCol="0">
            <a:spAutoFit/>
          </a:bodyPr>
          <a:lstStyle/>
          <a:p>
            <a:pPr algn="ctr"/>
            <a:r>
              <a:rPr lang="en-US" sz="1400" b="1" dirty="0"/>
              <a:t>STEMI</a:t>
            </a:r>
          </a:p>
          <a:p>
            <a:pPr marL="285750" indent="-285750">
              <a:buFont typeface="Wingdings" panose="05000000000000000000" pitchFamily="2" charset="2"/>
              <a:buChar char="q"/>
            </a:pPr>
            <a:r>
              <a:rPr lang="en-US" sz="1400" dirty="0"/>
              <a:t>Nitroglycerin SL</a:t>
            </a:r>
          </a:p>
          <a:p>
            <a:pPr marL="285750" indent="-285750">
              <a:buFont typeface="Wingdings" panose="05000000000000000000" pitchFamily="2" charset="2"/>
              <a:buChar char="q"/>
            </a:pPr>
            <a:r>
              <a:rPr lang="en-US" sz="1400" dirty="0"/>
              <a:t>Nitroglycerin IV</a:t>
            </a:r>
          </a:p>
          <a:p>
            <a:pPr marL="285750" indent="-285750">
              <a:buFont typeface="Wingdings" panose="05000000000000000000" pitchFamily="2" charset="2"/>
              <a:buChar char="q"/>
            </a:pPr>
            <a:r>
              <a:rPr lang="en-US" sz="1400" dirty="0"/>
              <a:t>Aspirin administration</a:t>
            </a:r>
          </a:p>
          <a:p>
            <a:pPr marL="285750" indent="-285750">
              <a:buFont typeface="Wingdings" panose="05000000000000000000" pitchFamily="2" charset="2"/>
              <a:buChar char="q"/>
            </a:pPr>
            <a:r>
              <a:rPr lang="en-US" sz="1400" dirty="0"/>
              <a:t>ticagrelor</a:t>
            </a:r>
          </a:p>
          <a:p>
            <a:pPr marL="285750" indent="-285750">
              <a:buFont typeface="Wingdings" panose="05000000000000000000" pitchFamily="2" charset="2"/>
              <a:buChar char="q"/>
            </a:pPr>
            <a:r>
              <a:rPr lang="en-US" sz="1400" dirty="0"/>
              <a:t>STEMI Alert called by cardiology fellow</a:t>
            </a:r>
          </a:p>
          <a:p>
            <a:pPr marL="285750" indent="-285750">
              <a:buFont typeface="Wingdings" panose="05000000000000000000" pitchFamily="2" charset="2"/>
              <a:buChar char="q"/>
            </a:pPr>
            <a:r>
              <a:rPr lang="en-US" sz="1400" dirty="0"/>
              <a:t>Patient transferred to cath lab</a:t>
            </a:r>
          </a:p>
          <a:p>
            <a:endParaRPr lang="en-US" dirty="0"/>
          </a:p>
        </p:txBody>
      </p:sp>
      <p:sp>
        <p:nvSpPr>
          <p:cNvPr id="94" name="TextBox 93"/>
          <p:cNvSpPr txBox="1"/>
          <p:nvPr/>
        </p:nvSpPr>
        <p:spPr>
          <a:xfrm>
            <a:off x="5987339" y="816549"/>
            <a:ext cx="2896947" cy="461665"/>
          </a:xfrm>
          <a:prstGeom prst="rect">
            <a:avLst/>
          </a:prstGeom>
          <a:noFill/>
        </p:spPr>
        <p:txBody>
          <a:bodyPr wrap="none" rtlCol="0">
            <a:spAutoFit/>
          </a:bodyPr>
          <a:lstStyle/>
          <a:p>
            <a:pPr defTabSz="457200"/>
            <a:r>
              <a:rPr lang="en-US" sz="800" dirty="0">
                <a:solidFill>
                  <a:prstClr val="black"/>
                </a:solidFill>
              </a:rPr>
              <a:t>☐ Patient non-report of </a:t>
            </a:r>
            <a:r>
              <a:rPr lang="en-US" sz="800" dirty="0" smtClean="0">
                <a:solidFill>
                  <a:prstClr val="black"/>
                </a:solidFill>
              </a:rPr>
              <a:t>symptoms</a:t>
            </a:r>
          </a:p>
          <a:p>
            <a:pPr marL="171450" indent="-171450" defTabSz="457200">
              <a:buFont typeface="Wingdings" panose="05000000000000000000" pitchFamily="2" charset="2"/>
              <a:buChar char="q"/>
            </a:pPr>
            <a:r>
              <a:rPr lang="en-US" sz="800" dirty="0" smtClean="0">
                <a:solidFill>
                  <a:prstClr val="black"/>
                </a:solidFill>
              </a:rPr>
              <a:t>Patient declined therapy</a:t>
            </a:r>
          </a:p>
          <a:p>
            <a:pPr marL="171450" indent="-171450" defTabSz="457200">
              <a:buFont typeface="Wingdings" panose="05000000000000000000" pitchFamily="2" charset="2"/>
              <a:buChar char="q"/>
            </a:pPr>
            <a:r>
              <a:rPr lang="en-US" sz="800" dirty="0" smtClean="0">
                <a:solidFill>
                  <a:prstClr val="black"/>
                </a:solidFill>
              </a:rPr>
              <a:t>Other </a:t>
            </a:r>
            <a:r>
              <a:rPr lang="en-US" sz="800" dirty="0">
                <a:solidFill>
                  <a:prstClr val="black"/>
                </a:solidFill>
              </a:rPr>
              <a:t>(please explain):_______________________________</a:t>
            </a:r>
          </a:p>
        </p:txBody>
      </p:sp>
      <p:sp>
        <p:nvSpPr>
          <p:cNvPr id="7" name="Rectangle 6"/>
          <p:cNvSpPr/>
          <p:nvPr/>
        </p:nvSpPr>
        <p:spPr>
          <a:xfrm>
            <a:off x="-8194" y="-4465"/>
            <a:ext cx="9144000" cy="6858000"/>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16" name="TextBox 15"/>
          <p:cNvSpPr txBox="1"/>
          <p:nvPr/>
        </p:nvSpPr>
        <p:spPr>
          <a:xfrm>
            <a:off x="6645536" y="1309774"/>
            <a:ext cx="2307498" cy="261610"/>
          </a:xfrm>
          <a:prstGeom prst="rect">
            <a:avLst/>
          </a:prstGeom>
          <a:noFill/>
        </p:spPr>
        <p:txBody>
          <a:bodyPr wrap="square" rtlCol="0">
            <a:spAutoFit/>
          </a:bodyPr>
          <a:lstStyle/>
          <a:p>
            <a:r>
              <a:rPr lang="en-US" sz="1100" dirty="0"/>
              <a:t>Next steps: requiring provider orders</a:t>
            </a:r>
          </a:p>
        </p:txBody>
      </p:sp>
    </p:spTree>
    <p:extLst>
      <p:ext uri="{BB962C8B-B14F-4D97-AF65-F5344CB8AC3E}">
        <p14:creationId xmlns:p14="http://schemas.microsoft.com/office/powerpoint/2010/main" val="2743111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experience</a:t>
            </a:r>
          </a:p>
        </p:txBody>
      </p:sp>
      <p:sp>
        <p:nvSpPr>
          <p:cNvPr id="3" name="Content Placeholder 2"/>
          <p:cNvSpPr>
            <a:spLocks noGrp="1"/>
          </p:cNvSpPr>
          <p:nvPr>
            <p:ph idx="1"/>
          </p:nvPr>
        </p:nvSpPr>
        <p:spPr>
          <a:xfrm>
            <a:off x="457200" y="1702774"/>
            <a:ext cx="8305800" cy="5002825"/>
          </a:xfrm>
        </p:spPr>
        <p:txBody>
          <a:bodyPr>
            <a:normAutofit fontScale="40000" lnSpcReduction="20000"/>
          </a:bodyPr>
          <a:lstStyle/>
          <a:p>
            <a:pPr marL="0" indent="0">
              <a:buNone/>
            </a:pPr>
            <a:r>
              <a:rPr lang="en-US" sz="4600" i="1" dirty="0"/>
              <a:t>“We </a:t>
            </a:r>
            <a:r>
              <a:rPr lang="en-US" sz="4600" i="1" dirty="0" smtClean="0"/>
              <a:t>have [our </a:t>
            </a:r>
            <a:r>
              <a:rPr lang="en-US" sz="4600" i="1" dirty="0"/>
              <a:t>incoming STEMIs] nailed down, but this is for people who might not even have a STEMI, and they're deteriorating. How long does it take to get the attending or a fellow involved? There's a culture </a:t>
            </a:r>
            <a:r>
              <a:rPr lang="en-US" sz="4600" i="1" dirty="0" smtClean="0"/>
              <a:t>among trainees </a:t>
            </a:r>
            <a:r>
              <a:rPr lang="en-US" sz="4600" i="1" dirty="0" smtClean="0"/>
              <a:t>that </a:t>
            </a:r>
            <a:r>
              <a:rPr lang="en-US" sz="4600" i="1" dirty="0"/>
              <a:t>"Oh, I can handle this, so I'm not </a:t>
            </a:r>
            <a:r>
              <a:rPr lang="en-US" sz="4600" i="1" dirty="0" smtClean="0"/>
              <a:t>going to </a:t>
            </a:r>
            <a:r>
              <a:rPr lang="en-US" sz="4600" i="1" smtClean="0"/>
              <a:t>call anybody [at night]." </a:t>
            </a:r>
            <a:r>
              <a:rPr lang="en-US" sz="4600" i="1" dirty="0" err="1" smtClean="0"/>
              <a:t>Attendings</a:t>
            </a:r>
            <a:r>
              <a:rPr lang="en-US" sz="4600" i="1" dirty="0" smtClean="0"/>
              <a:t> would </a:t>
            </a:r>
            <a:r>
              <a:rPr lang="en-US" sz="4600" i="1" dirty="0"/>
              <a:t>come in in the morning, look at EKGs and be like, "Oh my god. Why isn't this patient in the </a:t>
            </a:r>
            <a:r>
              <a:rPr lang="en-US" sz="4600" i="1" dirty="0" err="1"/>
              <a:t>cath</a:t>
            </a:r>
            <a:r>
              <a:rPr lang="en-US" sz="4600" i="1" dirty="0"/>
              <a:t> lab</a:t>
            </a:r>
            <a:r>
              <a:rPr lang="en-US" sz="4600" i="1" dirty="0" smtClean="0"/>
              <a:t>?”</a:t>
            </a:r>
          </a:p>
          <a:p>
            <a:pPr marL="0" indent="0">
              <a:buNone/>
            </a:pPr>
            <a:endParaRPr lang="en-US" sz="4600" i="1" dirty="0"/>
          </a:p>
          <a:p>
            <a:pPr marL="0" indent="0">
              <a:buNone/>
            </a:pPr>
            <a:r>
              <a:rPr lang="en-US" sz="4600" i="1" dirty="0"/>
              <a:t>“The nurse specialist, clinical nurse specialist, and the nurse manager, they became very involved with LSL.  We did swim lanes, asking, “Nurse notices something, so what does the nurse do? What does the doctor do? How does the doctor know? What does the health safety nurse do? At what point do the </a:t>
            </a:r>
            <a:r>
              <a:rPr lang="en-US" sz="4600" i="1" dirty="0" err="1"/>
              <a:t>cath</a:t>
            </a:r>
            <a:r>
              <a:rPr lang="en-US" sz="4600" i="1" dirty="0"/>
              <a:t> lab and the attending get notified?”</a:t>
            </a:r>
          </a:p>
          <a:p>
            <a:pPr marL="0" indent="0">
              <a:buNone/>
            </a:pPr>
            <a:endParaRPr lang="en-US" sz="4600" i="1" dirty="0"/>
          </a:p>
          <a:p>
            <a:pPr marL="0" indent="0">
              <a:buNone/>
            </a:pPr>
            <a:r>
              <a:rPr lang="en-US" sz="4600" i="1" dirty="0"/>
              <a:t>“They worked with the guiding coalition to figure out what pre-populated orders they wanted in that protocol, and they went and they trained all of their LNAs, all of their support staff and their RNs to be able to do their own 12 lead EKG, because one of the criteria was an EKG within ten minutes of any onset of symptoms. They've been reporting out </a:t>
            </a:r>
            <a:r>
              <a:rPr lang="en-US" sz="4600" i="1" dirty="0" smtClean="0"/>
              <a:t>on </a:t>
            </a:r>
            <a:r>
              <a:rPr lang="en-US" sz="4600" i="1" dirty="0"/>
              <a:t>their </a:t>
            </a:r>
            <a:r>
              <a:rPr lang="en-US" sz="4600" i="1" dirty="0" smtClean="0"/>
              <a:t>findings </a:t>
            </a:r>
            <a:r>
              <a:rPr lang="en-US" sz="4600" i="1" dirty="0"/>
              <a:t>for the pilot and it's really been quite </a:t>
            </a:r>
            <a:r>
              <a:rPr lang="en-US" sz="4600" i="1" dirty="0" smtClean="0"/>
              <a:t>positive - </a:t>
            </a:r>
            <a:r>
              <a:rPr lang="en-US" sz="4600" i="1" dirty="0"/>
              <a:t>to the point where last week’s meeting was really about how do we go about rolling out the ACS patient in distress protocol to the rest of the house.”</a:t>
            </a:r>
          </a:p>
        </p:txBody>
      </p:sp>
    </p:spTree>
    <p:extLst>
      <p:ext uri="{BB962C8B-B14F-4D97-AF65-F5344CB8AC3E}">
        <p14:creationId xmlns:p14="http://schemas.microsoft.com/office/powerpoint/2010/main" val="116596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Autofit/>
          </a:bodyPr>
          <a:lstStyle/>
          <a:p>
            <a:pPr marL="0" lvl="1" indent="0" algn="ctr" defTabSz="914400">
              <a:spcBef>
                <a:spcPts val="0"/>
              </a:spcBef>
              <a:buNone/>
              <a:defRPr/>
            </a:pPr>
            <a:r>
              <a:rPr lang="en-US" sz="2400" dirty="0"/>
              <a:t>This ACS Patient in Distress Bundled Checklist was generously shared by Dartmouth-Hitchcock Medical Center as part of their participation in LSL.  It is intended to serve as a starting point for conversations about how to improve in-house care processes, and should not be interpreted as an ACC-endorsed clinical guideline.  </a:t>
            </a:r>
          </a:p>
          <a:p>
            <a:pPr marL="0" lvl="1" indent="0" algn="ctr" defTabSz="914400">
              <a:spcBef>
                <a:spcPts val="0"/>
              </a:spcBef>
              <a:buNone/>
              <a:defRPr/>
            </a:pPr>
            <a:endParaRPr lang="en-US" sz="2400" dirty="0"/>
          </a:p>
          <a:p>
            <a:pPr marL="0" lvl="1" indent="0" algn="ctr" defTabSz="914400">
              <a:spcBef>
                <a:spcPts val="0"/>
              </a:spcBef>
              <a:buNone/>
              <a:defRPr/>
            </a:pPr>
            <a:r>
              <a:rPr lang="en-US" sz="2400" dirty="0"/>
              <a:t>We encourage your hospital team to adapt this approach </a:t>
            </a:r>
          </a:p>
          <a:p>
            <a:pPr marL="0" lvl="1" indent="0" algn="ctr" defTabSz="914400">
              <a:spcBef>
                <a:spcPts val="0"/>
              </a:spcBef>
              <a:buNone/>
              <a:defRPr/>
            </a:pPr>
            <a:r>
              <a:rPr lang="en-US" sz="2400" dirty="0"/>
              <a:t>to your own needs and local context.</a:t>
            </a:r>
          </a:p>
          <a:p>
            <a:pPr marL="0" lvl="1" indent="0" algn="ctr" defTabSz="914400">
              <a:spcBef>
                <a:spcPts val="0"/>
              </a:spcBef>
              <a:buNone/>
              <a:defRPr/>
            </a:pPr>
            <a:endParaRPr lang="en-US" sz="2400" dirty="0"/>
          </a:p>
          <a:p>
            <a:pPr marL="0" lvl="1" indent="0" algn="ctr" defTabSz="914400">
              <a:spcBef>
                <a:spcPts val="0"/>
              </a:spcBef>
              <a:buNone/>
            </a:pPr>
            <a:r>
              <a:rPr lang="en-US" sz="2400" dirty="0"/>
              <a:t>Thank you to the entire LSL Guiding Coalition at Dartmouth-Hitchcock Medical Center for their commitment to improving outcomes for patients with AMI. </a:t>
            </a:r>
          </a:p>
        </p:txBody>
      </p:sp>
    </p:spTree>
    <p:extLst>
      <p:ext uri="{BB962C8B-B14F-4D97-AF65-F5344CB8AC3E}">
        <p14:creationId xmlns:p14="http://schemas.microsoft.com/office/powerpoint/2010/main" val="493623725"/>
      </p:ext>
    </p:extLst>
  </p:cSld>
  <p:clrMapOvr>
    <a:masterClrMapping/>
  </p:clrMapOvr>
</p:sld>
</file>

<file path=ppt/theme/theme1.xml><?xml version="1.0" encoding="utf-8"?>
<a:theme xmlns:a="http://schemas.openxmlformats.org/drawingml/2006/main" name="LSL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2216</TotalTime>
  <Words>780</Words>
  <Application>Microsoft Macintosh PowerPoint</Application>
  <PresentationFormat>On-screen Show (4:3)</PresentationFormat>
  <Paragraphs>105</Paragraphs>
  <Slides>5</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Calibri</vt:lpstr>
      <vt:lpstr>Copperplate Gothic Light</vt:lpstr>
      <vt:lpstr>Courier New</vt:lpstr>
      <vt:lpstr>ＭＳ Ｐゴシック</vt:lpstr>
      <vt:lpstr>Tw Cen MT</vt:lpstr>
      <vt:lpstr>Wingdings</vt:lpstr>
      <vt:lpstr>Arial</vt:lpstr>
      <vt:lpstr>LSL PPT Template</vt:lpstr>
      <vt:lpstr>Custom Design</vt:lpstr>
      <vt:lpstr>ACS Patient in Distress Protocol</vt:lpstr>
      <vt:lpstr>Rationale for the tool</vt:lpstr>
      <vt:lpstr>PowerPoint Presentation</vt:lpstr>
      <vt:lpstr>Implementation experience</vt:lpstr>
      <vt:lpstr>Disclaimer</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Fosburgh</dc:creator>
  <cp:lastModifiedBy>Erika Linnander</cp:lastModifiedBy>
  <cp:revision>101</cp:revision>
  <dcterms:created xsi:type="dcterms:W3CDTF">2014-06-15T23:42:27Z</dcterms:created>
  <dcterms:modified xsi:type="dcterms:W3CDTF">2017-11-27T20:39:47Z</dcterms:modified>
</cp:coreProperties>
</file>