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 id="2147483684" r:id="rId2"/>
  </p:sldMasterIdLst>
  <p:notesMasterIdLst>
    <p:notesMasterId r:id="rId9"/>
  </p:notesMasterIdLst>
  <p:sldIdLst>
    <p:sldId id="333" r:id="rId3"/>
    <p:sldId id="334" r:id="rId4"/>
    <p:sldId id="337" r:id="rId5"/>
    <p:sldId id="331" r:id="rId6"/>
    <p:sldId id="332" r:id="rId7"/>
    <p:sldId id="336"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45">
          <p15:clr>
            <a:srgbClr val="A4A3A4"/>
          </p15:clr>
        </p15:guide>
        <p15:guide id="2" pos="575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1786D"/>
    <a:srgbClr val="174C8D"/>
    <a:srgbClr val="05264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6"/>
    <p:restoredTop sz="95865" autoAdjust="0"/>
  </p:normalViewPr>
  <p:slideViewPr>
    <p:cSldViewPr snapToObjects="1" showGuides="1">
      <p:cViewPr varScale="1">
        <p:scale>
          <a:sx n="40" d="100"/>
          <a:sy n="40" d="100"/>
        </p:scale>
        <p:origin x="1110" y="72"/>
      </p:cViewPr>
      <p:guideLst>
        <p:guide orient="horz" pos="2845"/>
        <p:guide pos="5759"/>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326A46-602B-2C4D-9DAE-95A479F007E9}" type="datetimeFigureOut">
              <a:rPr lang="en-US" smtClean="0"/>
              <a:t>11/20/2017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AC4CA8-2F04-FF4B-83D2-8D8272E5755C}" type="slidenum">
              <a:rPr lang="en-US" smtClean="0"/>
              <a:t>‹#›</a:t>
            </a:fld>
            <a:endParaRPr lang="en-US" dirty="0"/>
          </a:p>
        </p:txBody>
      </p:sp>
    </p:spTree>
    <p:extLst>
      <p:ext uri="{BB962C8B-B14F-4D97-AF65-F5344CB8AC3E}">
        <p14:creationId xmlns:p14="http://schemas.microsoft.com/office/powerpoint/2010/main" val="43004894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BDFEAE-44F1-3E48-8460-69CABB322067}" type="slidenum">
              <a:rPr lang="en-US" smtClean="0"/>
              <a:t>1</a:t>
            </a:fld>
            <a:endParaRPr lang="en-US"/>
          </a:p>
        </p:txBody>
      </p:sp>
    </p:spTree>
    <p:extLst>
      <p:ext uri="{BB962C8B-B14F-4D97-AF65-F5344CB8AC3E}">
        <p14:creationId xmlns:p14="http://schemas.microsoft.com/office/powerpoint/2010/main" val="332516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AC4CA8-2F04-FF4B-83D2-8D8272E5755C}" type="slidenum">
              <a:rPr lang="en-US" smtClean="0"/>
              <a:t>2</a:t>
            </a:fld>
            <a:endParaRPr lang="en-US" dirty="0"/>
          </a:p>
        </p:txBody>
      </p:sp>
    </p:spTree>
    <p:extLst>
      <p:ext uri="{BB962C8B-B14F-4D97-AF65-F5344CB8AC3E}">
        <p14:creationId xmlns:p14="http://schemas.microsoft.com/office/powerpoint/2010/main" val="20674522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AC4CA8-2F04-FF4B-83D2-8D8272E5755C}" type="slidenum">
              <a:rPr lang="en-US" smtClean="0"/>
              <a:t>6</a:t>
            </a:fld>
            <a:endParaRPr lang="en-US" dirty="0"/>
          </a:p>
        </p:txBody>
      </p:sp>
    </p:spTree>
    <p:extLst>
      <p:ext uri="{BB962C8B-B14F-4D97-AF65-F5344CB8AC3E}">
        <p14:creationId xmlns:p14="http://schemas.microsoft.com/office/powerpoint/2010/main" val="750103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3600450"/>
          </a:xfrm>
          <a:solidFill>
            <a:srgbClr val="05264F"/>
          </a:solidFill>
        </p:spPr>
        <p:txBody>
          <a:bodyPr/>
          <a:lstStyle>
            <a:lvl1pPr>
              <a:defRPr>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8" name="Picture 7"/>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457199" y="6126163"/>
            <a:ext cx="581965" cy="595312"/>
          </a:xfrm>
          <a:prstGeom prst="rect">
            <a:avLst/>
          </a:prstGeom>
          <a:noFill/>
          <a:ln>
            <a:noFill/>
          </a:ln>
        </p:spPr>
      </p:pic>
      <p:pic>
        <p:nvPicPr>
          <p:cNvPr id="9" name="Picture 8" descr="logo.jpg"/>
          <p:cNvPicPr/>
          <p:nvPr userDrawn="1"/>
        </p:nvPicPr>
        <p:blipFill>
          <a:blip r:embed="rId3">
            <a:extLst>
              <a:ext uri="{28A0092B-C50C-407E-A947-70E740481C1C}">
                <a14:useLocalDpi xmlns:a14="http://schemas.microsoft.com/office/drawing/2010/main"/>
              </a:ext>
            </a:extLst>
          </a:blip>
          <a:stretch>
            <a:fillRect/>
          </a:stretch>
        </p:blipFill>
        <p:spPr>
          <a:xfrm>
            <a:off x="7774485" y="6147780"/>
            <a:ext cx="912315" cy="573695"/>
          </a:xfrm>
          <a:prstGeom prst="rect">
            <a:avLst/>
          </a:prstGeom>
        </p:spPr>
      </p:pic>
      <p:sp>
        <p:nvSpPr>
          <p:cNvPr id="10" name="Footer Placeholder 4"/>
          <p:cNvSpPr txBox="1">
            <a:spLocks/>
          </p:cNvSpPr>
          <p:nvPr userDrawn="1"/>
        </p:nvSpPr>
        <p:spPr>
          <a:xfrm>
            <a:off x="2899394" y="6260376"/>
            <a:ext cx="3271442" cy="365125"/>
          </a:xfrm>
          <a:prstGeom prst="rect">
            <a:avLst/>
          </a:prstGeom>
          <a:ln>
            <a:noFill/>
          </a:ln>
        </p:spPr>
        <p:txBody>
          <a:bodyPr vert="horz" lIns="91440" tIns="45720" rIns="91440" bIns="45720" rtlCol="0" anchor="ctr"/>
          <a:lstStyle>
            <a:defPPr>
              <a:defRPr lang="en-US"/>
            </a:defPPr>
            <a:lvl1pPr marL="0" algn="ctr" defTabSz="457200" rtl="0" eaLnBrk="1" latinLnBrk="0" hangingPunct="1">
              <a:defRPr lang="en-US" sz="1400" b="1" kern="1200" cap="small" smtClean="0">
                <a:solidFill>
                  <a:schemeClr val="tx1"/>
                </a:solidFill>
                <a:effectLst/>
                <a:latin typeface="Copperplate Gothic Light"/>
                <a:ea typeface="+mn-ea"/>
                <a:cs typeface="Copperplate Gothic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solidFill>
                  <a:srgbClr val="17375E"/>
                </a:solidFill>
              </a:rPr>
              <a:t>Leadership</a:t>
            </a:r>
            <a:r>
              <a:rPr lang="en-US" dirty="0"/>
              <a:t> </a:t>
            </a:r>
            <a:r>
              <a:rPr lang="en-US" dirty="0">
                <a:solidFill>
                  <a:schemeClr val="tx1">
                    <a:lumMod val="65000"/>
                    <a:lumOff val="35000"/>
                  </a:schemeClr>
                </a:solidFill>
              </a:rPr>
              <a:t>Saves</a:t>
            </a:r>
            <a:r>
              <a:rPr lang="en-US" dirty="0"/>
              <a:t> </a:t>
            </a:r>
            <a:r>
              <a:rPr lang="en-US" dirty="0">
                <a:solidFill>
                  <a:schemeClr val="tx2">
                    <a:lumMod val="75000"/>
                  </a:schemeClr>
                </a:solidFill>
              </a:rPr>
              <a:t>Lives</a:t>
            </a:r>
          </a:p>
        </p:txBody>
      </p:sp>
    </p:spTree>
    <p:extLst>
      <p:ext uri="{BB962C8B-B14F-4D97-AF65-F5344CB8AC3E}">
        <p14:creationId xmlns:p14="http://schemas.microsoft.com/office/powerpoint/2010/main" val="2886741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650F37-78FB-DF45-93CA-993D7C78C2C1}" type="datetimeFigureOut">
              <a:rPr lang="en-US" smtClean="0"/>
              <a:t>11/20/2017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3620939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650F37-78FB-DF45-93CA-993D7C78C2C1}" type="datetimeFigureOut">
              <a:rPr lang="en-US" smtClean="0"/>
              <a:t>11/20/2017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6792074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650F37-78FB-DF45-93CA-993D7C78C2C1}" type="datetimeFigureOut">
              <a:rPr lang="en-US" smtClean="0"/>
              <a:t>11/20/2017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3832726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650F37-78FB-DF45-93CA-993D7C78C2C1}" type="datetimeFigureOut">
              <a:rPr lang="en-US" smtClean="0"/>
              <a:t>11/20/2017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9427976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650F37-78FB-DF45-93CA-993D7C78C2C1}" type="datetimeFigureOut">
              <a:rPr lang="en-US" smtClean="0"/>
              <a:t>11/20/2017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231359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702775"/>
            <a:ext cx="8229600" cy="44233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80970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1231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E650F37-78FB-DF45-93CA-993D7C78C2C1}" type="datetimeFigureOut">
              <a:rPr lang="en-US" smtClean="0"/>
              <a:t>11/20/2017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310789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650F37-78FB-DF45-93CA-993D7C78C2C1}" type="datetimeFigureOut">
              <a:rPr lang="en-US" smtClean="0"/>
              <a:t>11/20/2017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327954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650F37-78FB-DF45-93CA-993D7C78C2C1}" type="datetimeFigureOut">
              <a:rPr lang="en-US" smtClean="0"/>
              <a:t>11/20/2017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030550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E650F37-78FB-DF45-93CA-993D7C78C2C1}" type="datetimeFigureOut">
              <a:rPr lang="en-US" smtClean="0"/>
              <a:t>11/20/2017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243289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E650F37-78FB-DF45-93CA-993D7C78C2C1}" type="datetimeFigureOut">
              <a:rPr lang="en-US" smtClean="0"/>
              <a:t>11/20/2017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35523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E650F37-78FB-DF45-93CA-993D7C78C2C1}" type="datetimeFigureOut">
              <a:rPr lang="en-US" smtClean="0"/>
              <a:t>11/20/2017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531795B-1B8A-6647-A74D-E233D1B8BE5C}" type="slidenum">
              <a:rPr lang="en-US" smtClean="0"/>
              <a:t>‹#›</a:t>
            </a:fld>
            <a:endParaRPr lang="en-US" dirty="0"/>
          </a:p>
        </p:txBody>
      </p:sp>
    </p:spTree>
    <p:extLst>
      <p:ext uri="{BB962C8B-B14F-4D97-AF65-F5344CB8AC3E}">
        <p14:creationId xmlns:p14="http://schemas.microsoft.com/office/powerpoint/2010/main" val="12878393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00431"/>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0" y="1275069"/>
            <a:ext cx="1312911" cy="285137"/>
          </a:xfrm>
          <a:prstGeom prst="rect">
            <a:avLst/>
          </a:prstGeom>
          <a:solidFill>
            <a:srgbClr val="81786D"/>
          </a:solidFill>
          <a:ln>
            <a:solidFill>
              <a:srgbClr val="81786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p:cNvSpPr/>
          <p:nvPr userDrawn="1"/>
        </p:nvSpPr>
        <p:spPr>
          <a:xfrm>
            <a:off x="1512702" y="1275069"/>
            <a:ext cx="7631298" cy="285136"/>
          </a:xfrm>
          <a:prstGeom prst="rect">
            <a:avLst/>
          </a:prstGeom>
          <a:solidFill>
            <a:srgbClr val="05264F"/>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4874135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9" r:id="rId3"/>
  </p:sldLayoutIdLst>
  <p:txStyles>
    <p:titleStyle>
      <a:lvl1pPr algn="ctr" defTabSz="457200" rtl="0" eaLnBrk="1" latinLnBrk="0" hangingPunct="1">
        <a:spcBef>
          <a:spcPct val="0"/>
        </a:spcBef>
        <a:buNone/>
        <a:defRPr sz="4400" b="1" kern="1200">
          <a:solidFill>
            <a:schemeClr val="tx1"/>
          </a:solidFill>
          <a:latin typeface="Tw Cen MT"/>
          <a:ea typeface="+mj-ea"/>
          <a:cs typeface="Tw Cen MT"/>
        </a:defRPr>
      </a:lvl1pPr>
    </p:titleStyle>
    <p:bodyStyle>
      <a:lvl1pPr marL="342900" indent="-342900" algn="l" defTabSz="457200" rtl="0" eaLnBrk="1" latinLnBrk="0" hangingPunct="1">
        <a:spcBef>
          <a:spcPct val="20000"/>
        </a:spcBef>
        <a:buFont typeface="Wingdings" charset="2"/>
        <a:buChar char="§"/>
        <a:defRPr sz="3200" kern="1200">
          <a:solidFill>
            <a:schemeClr val="tx1"/>
          </a:solidFill>
          <a:latin typeface="Tw Cen MT"/>
          <a:ea typeface="+mn-ea"/>
          <a:cs typeface="Tw Cen MT"/>
        </a:defRPr>
      </a:lvl1pPr>
      <a:lvl2pPr marL="742950" indent="-285750" algn="l" defTabSz="457200" rtl="0" eaLnBrk="1" latinLnBrk="0" hangingPunct="1">
        <a:spcBef>
          <a:spcPct val="20000"/>
        </a:spcBef>
        <a:buFont typeface="Arial"/>
        <a:buChar char="•"/>
        <a:defRPr sz="3200" kern="1200">
          <a:solidFill>
            <a:schemeClr val="tx1"/>
          </a:solidFill>
          <a:latin typeface="Tw Cen MT"/>
          <a:ea typeface="+mn-ea"/>
          <a:cs typeface="Tw Cen MT"/>
        </a:defRPr>
      </a:lvl2pPr>
      <a:lvl3pPr marL="1143000" indent="-228600" algn="l" defTabSz="457200" rtl="0" eaLnBrk="1" latinLnBrk="0" hangingPunct="1">
        <a:spcBef>
          <a:spcPct val="20000"/>
        </a:spcBef>
        <a:buFont typeface="Courier New"/>
        <a:buChar char="o"/>
        <a:defRPr sz="3200" kern="1200">
          <a:solidFill>
            <a:schemeClr val="tx1"/>
          </a:solidFill>
          <a:latin typeface="Tw Cen MT"/>
          <a:ea typeface="+mn-ea"/>
          <a:cs typeface="Tw Cen MT"/>
        </a:defRPr>
      </a:lvl3pPr>
      <a:lvl4pPr marL="1600200" indent="-228600" algn="l" defTabSz="457200" rtl="0" eaLnBrk="1" latinLnBrk="0" hangingPunct="1">
        <a:spcBef>
          <a:spcPct val="20000"/>
        </a:spcBef>
        <a:buFont typeface="Arial"/>
        <a:buChar char="–"/>
        <a:defRPr sz="3200" kern="1200">
          <a:solidFill>
            <a:schemeClr val="tx1"/>
          </a:solidFill>
          <a:latin typeface="Tw Cen MT"/>
          <a:ea typeface="+mn-ea"/>
          <a:cs typeface="Tw Cen MT"/>
        </a:defRPr>
      </a:lvl4pPr>
      <a:lvl5pPr marL="2057400" indent="-228600" algn="l" defTabSz="457200" rtl="0" eaLnBrk="1" latinLnBrk="0" hangingPunct="1">
        <a:spcBef>
          <a:spcPct val="20000"/>
        </a:spcBef>
        <a:buFont typeface="Arial"/>
        <a:buChar char="»"/>
        <a:defRPr sz="3200" kern="1200">
          <a:solidFill>
            <a:schemeClr val="tx1"/>
          </a:solidFill>
          <a:latin typeface="Tw Cen MT"/>
          <a:ea typeface="+mn-ea"/>
          <a:cs typeface="Tw Cen M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650F37-78FB-DF45-93CA-993D7C78C2C1}" type="datetimeFigureOut">
              <a:rPr lang="en-US" smtClean="0"/>
              <a:t>11/20/2017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31795B-1B8A-6647-A74D-E233D1B8BE5C}" type="slidenum">
              <a:rPr lang="en-US" smtClean="0"/>
              <a:t>‹#›</a:t>
            </a:fld>
            <a:endParaRPr lang="en-US" dirty="0"/>
          </a:p>
        </p:txBody>
      </p:sp>
    </p:spTree>
    <p:extLst>
      <p:ext uri="{BB962C8B-B14F-4D97-AF65-F5344CB8AC3E}">
        <p14:creationId xmlns:p14="http://schemas.microsoft.com/office/powerpoint/2010/main" val="187241445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091" y="14270"/>
            <a:ext cx="9144000" cy="3886199"/>
          </a:xfrm>
          <a:solidFill>
            <a:srgbClr val="05264F"/>
          </a:solidFill>
        </p:spPr>
        <p:txBody>
          <a:bodyPr/>
          <a:lstStyle/>
          <a:p>
            <a:r>
              <a:rPr lang="en-US" dirty="0"/>
              <a:t>NSTEMI Process of Care Protocol</a:t>
            </a:r>
            <a:endParaRPr lang="en-US" sz="3000" dirty="0">
              <a:solidFill>
                <a:schemeClr val="bg1"/>
              </a:solidFill>
              <a:latin typeface="Tw Cen MT"/>
              <a:cs typeface="Tw Cen MT"/>
            </a:endParaRPr>
          </a:p>
        </p:txBody>
      </p:sp>
      <p:pic>
        <p:nvPicPr>
          <p:cNvPr id="4" name="Picture 3"/>
          <p:cNvPicPr/>
          <p:nvPr/>
        </p:nvPicPr>
        <p:blipFill>
          <a:blip r:embed="rId3" cstate="print">
            <a:extLst>
              <a:ext uri="{28A0092B-C50C-407E-A947-70E740481C1C}">
                <a14:useLocalDpi xmlns:a14="http://schemas.microsoft.com/office/drawing/2010/main"/>
              </a:ext>
            </a:extLst>
          </a:blip>
          <a:srcRect/>
          <a:stretch>
            <a:fillRect/>
          </a:stretch>
        </p:blipFill>
        <p:spPr bwMode="auto">
          <a:xfrm>
            <a:off x="457199" y="6126163"/>
            <a:ext cx="581965" cy="595312"/>
          </a:xfrm>
          <a:prstGeom prst="rect">
            <a:avLst/>
          </a:prstGeom>
          <a:noFill/>
          <a:ln>
            <a:noFill/>
          </a:ln>
        </p:spPr>
      </p:pic>
      <p:pic>
        <p:nvPicPr>
          <p:cNvPr id="5" name="Picture 4" descr="logo.jpg"/>
          <p:cNvPicPr/>
          <p:nvPr/>
        </p:nvPicPr>
        <p:blipFill>
          <a:blip r:embed="rId4">
            <a:extLst>
              <a:ext uri="{28A0092B-C50C-407E-A947-70E740481C1C}">
                <a14:useLocalDpi xmlns:a14="http://schemas.microsoft.com/office/drawing/2010/main"/>
              </a:ext>
            </a:extLst>
          </a:blip>
          <a:stretch>
            <a:fillRect/>
          </a:stretch>
        </p:blipFill>
        <p:spPr>
          <a:xfrm>
            <a:off x="7774485" y="6147780"/>
            <a:ext cx="912315" cy="573695"/>
          </a:xfrm>
          <a:prstGeom prst="rect">
            <a:avLst/>
          </a:prstGeom>
        </p:spPr>
      </p:pic>
      <p:sp>
        <p:nvSpPr>
          <p:cNvPr id="6" name="Footer Placeholder 4"/>
          <p:cNvSpPr txBox="1">
            <a:spLocks/>
          </p:cNvSpPr>
          <p:nvPr/>
        </p:nvSpPr>
        <p:spPr>
          <a:xfrm>
            <a:off x="2899394" y="6260376"/>
            <a:ext cx="3271442" cy="365125"/>
          </a:xfrm>
          <a:prstGeom prst="rect">
            <a:avLst/>
          </a:prstGeom>
          <a:ln>
            <a:noFill/>
          </a:ln>
        </p:spPr>
        <p:txBody>
          <a:bodyPr vert="horz" lIns="91440" tIns="45720" rIns="91440" bIns="45720" rtlCol="0" anchor="ctr"/>
          <a:lstStyle>
            <a:defPPr>
              <a:defRPr lang="en-US"/>
            </a:defPPr>
            <a:lvl1pPr marL="0" algn="ctr" defTabSz="457200" rtl="0" eaLnBrk="1" latinLnBrk="0" hangingPunct="1">
              <a:defRPr lang="en-US" sz="1400" b="1" kern="1200" cap="small" smtClean="0">
                <a:solidFill>
                  <a:schemeClr val="tx1"/>
                </a:solidFill>
                <a:effectLst/>
                <a:latin typeface="Copperplate Gothic Light"/>
                <a:ea typeface="+mn-ea"/>
                <a:cs typeface="Copperplate Gothic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solidFill>
                  <a:srgbClr val="17375E"/>
                </a:solidFill>
              </a:rPr>
              <a:t>Leadership</a:t>
            </a:r>
            <a:r>
              <a:rPr lang="en-US" dirty="0"/>
              <a:t> </a:t>
            </a:r>
            <a:r>
              <a:rPr lang="en-US" dirty="0">
                <a:solidFill>
                  <a:schemeClr val="tx1">
                    <a:lumMod val="65000"/>
                    <a:lumOff val="35000"/>
                  </a:schemeClr>
                </a:solidFill>
              </a:rPr>
              <a:t>Saves</a:t>
            </a:r>
            <a:r>
              <a:rPr lang="en-US" dirty="0"/>
              <a:t> </a:t>
            </a:r>
            <a:r>
              <a:rPr lang="en-US" dirty="0">
                <a:solidFill>
                  <a:schemeClr val="tx2">
                    <a:lumMod val="75000"/>
                  </a:schemeClr>
                </a:solidFill>
              </a:rPr>
              <a:t>Lives</a:t>
            </a:r>
          </a:p>
        </p:txBody>
      </p:sp>
    </p:spTree>
    <p:extLst>
      <p:ext uri="{BB962C8B-B14F-4D97-AF65-F5344CB8AC3E}">
        <p14:creationId xmlns:p14="http://schemas.microsoft.com/office/powerpoint/2010/main" val="1527036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Rationale for the approach</a:t>
            </a:r>
          </a:p>
        </p:txBody>
      </p:sp>
      <p:sp>
        <p:nvSpPr>
          <p:cNvPr id="3" name="Content Placeholder 2"/>
          <p:cNvSpPr>
            <a:spLocks noGrp="1"/>
          </p:cNvSpPr>
          <p:nvPr>
            <p:ph idx="1"/>
          </p:nvPr>
        </p:nvSpPr>
        <p:spPr>
          <a:xfrm>
            <a:off x="609600" y="1905000"/>
            <a:ext cx="8229600" cy="4423388"/>
          </a:xfrm>
        </p:spPr>
        <p:txBody>
          <a:bodyPr>
            <a:normAutofit/>
          </a:bodyPr>
          <a:lstStyle/>
          <a:p>
            <a:pPr marL="0" marR="0" lvl="1" indent="0" defTabSz="914400" eaLnBrk="1" fontAlgn="auto" latinLnBrk="0" hangingPunct="1">
              <a:lnSpc>
                <a:spcPct val="100000"/>
              </a:lnSpc>
              <a:spcBef>
                <a:spcPts val="0"/>
              </a:spcBef>
              <a:spcAft>
                <a:spcPts val="0"/>
              </a:spcAft>
              <a:buClrTx/>
              <a:buSzTx/>
              <a:buFontTx/>
              <a:buNone/>
              <a:tabLst/>
              <a:defRPr/>
            </a:pPr>
            <a:r>
              <a:rPr lang="en-US" sz="2800" dirty="0"/>
              <a:t>Through root cause analysis, some LSL hospitals identified opportunity for more reliable and consistent identification NSTEMI patients.</a:t>
            </a:r>
          </a:p>
          <a:p>
            <a:pPr marL="0" marR="0" lvl="1" indent="0" defTabSz="914400" eaLnBrk="1" fontAlgn="auto" latinLnBrk="0" hangingPunct="1">
              <a:lnSpc>
                <a:spcPct val="100000"/>
              </a:lnSpc>
              <a:spcBef>
                <a:spcPts val="0"/>
              </a:spcBef>
              <a:spcAft>
                <a:spcPts val="0"/>
              </a:spcAft>
              <a:buClrTx/>
              <a:buSzTx/>
              <a:buFontTx/>
              <a:buNone/>
              <a:tabLst/>
              <a:defRPr/>
            </a:pPr>
            <a:endParaRPr lang="en-US" sz="2800" dirty="0"/>
          </a:p>
          <a:p>
            <a:pPr marL="0" marR="0" lvl="1" indent="0" defTabSz="914400" eaLnBrk="1" fontAlgn="auto" latinLnBrk="0" hangingPunct="1">
              <a:lnSpc>
                <a:spcPct val="100000"/>
              </a:lnSpc>
              <a:spcBef>
                <a:spcPts val="0"/>
              </a:spcBef>
              <a:spcAft>
                <a:spcPts val="0"/>
              </a:spcAft>
              <a:buClrTx/>
              <a:buSzTx/>
              <a:buFontTx/>
              <a:buNone/>
              <a:tabLst/>
              <a:defRPr/>
            </a:pPr>
            <a:r>
              <a:rPr lang="en-US" sz="2800" dirty="0"/>
              <a:t>One solution was to create an NSTEMI process of care protocol.  </a:t>
            </a:r>
          </a:p>
        </p:txBody>
      </p:sp>
    </p:spTree>
    <p:extLst>
      <p:ext uri="{BB962C8B-B14F-4D97-AF65-F5344CB8AC3E}">
        <p14:creationId xmlns:p14="http://schemas.microsoft.com/office/powerpoint/2010/main" val="850197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Perspectives from the front line</a:t>
            </a:r>
          </a:p>
        </p:txBody>
      </p:sp>
      <p:sp>
        <p:nvSpPr>
          <p:cNvPr id="3" name="Content Placeholder 2"/>
          <p:cNvSpPr>
            <a:spLocks noGrp="1"/>
          </p:cNvSpPr>
          <p:nvPr>
            <p:ph idx="1"/>
          </p:nvPr>
        </p:nvSpPr>
        <p:spPr>
          <a:xfrm>
            <a:off x="381000" y="1702774"/>
            <a:ext cx="8305800" cy="5155225"/>
          </a:xfrm>
        </p:spPr>
        <p:txBody>
          <a:bodyPr>
            <a:normAutofit fontScale="47500" lnSpcReduction="20000"/>
          </a:bodyPr>
          <a:lstStyle/>
          <a:p>
            <a:pPr marL="0" indent="0" algn="ctr">
              <a:buNone/>
            </a:pPr>
            <a:r>
              <a:rPr lang="en-US" sz="3800" i="1" dirty="0"/>
              <a:t>“</a:t>
            </a:r>
            <a:r>
              <a:rPr lang="en-US" sz="4000" i="1" dirty="0"/>
              <a:t>We have a STEMI meeting every week where we go over every STEMI. But we don’t have a process for doing that with NSTEMI mainly because it’s a different animal. A STEMI has a bunch of timelines. It’s a process. It’s a front loaded process in terms of decisions, in terms of metrics, in terms of treatment. NSTEMI is not like that. That’s the bulk actually of AMI. It’s about 65/70 percent. They come in. They get diagnosed somewhere. They usually are stabilized, and they get transferred to us. They get evaluated by us, and then they sit around for 24 to 48 hours depending upon what we find out about them</a:t>
            </a:r>
            <a:r>
              <a:rPr lang="is-IS" sz="4000" i="1" dirty="0"/>
              <a:t>…</a:t>
            </a:r>
            <a:r>
              <a:rPr lang="en-US" sz="4000" i="1" dirty="0"/>
              <a:t>It’s a different animal.” </a:t>
            </a:r>
          </a:p>
          <a:p>
            <a:pPr marL="0" indent="0" algn="ctr">
              <a:buNone/>
            </a:pPr>
            <a:endParaRPr lang="en-US" sz="4000" i="1" dirty="0"/>
          </a:p>
          <a:p>
            <a:pPr marL="0" indent="0" algn="ctr">
              <a:buNone/>
            </a:pPr>
            <a:r>
              <a:rPr lang="en-US" sz="4000" i="1" dirty="0"/>
              <a:t>“Then we got a bunch of data, and I started noticing the difference between STEMI’s and NSTEMI’s. I started noticing that with STEMI’s there was never any waiting.  STEMI’s were dying after </a:t>
            </a:r>
            <a:r>
              <a:rPr lang="en-US" sz="4000" i="1" dirty="0" err="1"/>
              <a:t>revascularized</a:t>
            </a:r>
            <a:r>
              <a:rPr lang="en-US" sz="4000" i="1" dirty="0"/>
              <a:t> them. You’ve done everything you could. But the NSTEMI’s are coming in - somebody thought they were stable, and then they deter which makes you think you’ve got really more of an opportunity with them.”</a:t>
            </a:r>
          </a:p>
          <a:p>
            <a:pPr marL="0" indent="0" algn="ctr">
              <a:buNone/>
            </a:pPr>
            <a:endParaRPr lang="en-US" sz="4000" i="1" dirty="0"/>
          </a:p>
          <a:p>
            <a:pPr marL="0" indent="0" algn="ctr">
              <a:buNone/>
            </a:pPr>
            <a:r>
              <a:rPr lang="en-US" sz="4000" i="1" dirty="0"/>
              <a:t>-- members of the Guiding Coalition</a:t>
            </a:r>
          </a:p>
          <a:p>
            <a:endParaRPr lang="en-US" dirty="0"/>
          </a:p>
          <a:p>
            <a:endParaRPr lang="en-US" dirty="0"/>
          </a:p>
        </p:txBody>
      </p:sp>
    </p:spTree>
    <p:extLst>
      <p:ext uri="{BB962C8B-B14F-4D97-AF65-F5344CB8AC3E}">
        <p14:creationId xmlns:p14="http://schemas.microsoft.com/office/powerpoint/2010/main" val="1562295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NSTEMI Process of Care Proposal</a:t>
            </a:r>
            <a:endParaRPr lang="en-US" i="1" dirty="0"/>
          </a:p>
        </p:txBody>
      </p:sp>
      <p:sp>
        <p:nvSpPr>
          <p:cNvPr id="5" name="Content Placeholder 4"/>
          <p:cNvSpPr>
            <a:spLocks noGrp="1"/>
          </p:cNvSpPr>
          <p:nvPr>
            <p:ph idx="1"/>
          </p:nvPr>
        </p:nvSpPr>
        <p:spPr>
          <a:xfrm>
            <a:off x="304800" y="1600200"/>
            <a:ext cx="8915400" cy="5486400"/>
          </a:xfrm>
        </p:spPr>
        <p:txBody>
          <a:bodyPr>
            <a:normAutofit fontScale="47500" lnSpcReduction="20000"/>
          </a:bodyPr>
          <a:lstStyle/>
          <a:p>
            <a:r>
              <a:rPr lang="en-US" sz="4200" dirty="0"/>
              <a:t>All NSTEMI transfers have ECGs screened by cardiology attending at time of transfer request</a:t>
            </a:r>
          </a:p>
          <a:p>
            <a:pPr marL="342900" lvl="1" indent="-342900">
              <a:buFont typeface="Wingdings" charset="2"/>
              <a:buChar char="§"/>
            </a:pPr>
            <a:endParaRPr lang="en-US" sz="4200" dirty="0"/>
          </a:p>
          <a:p>
            <a:pPr marL="342900" lvl="1" indent="-342900">
              <a:buFont typeface="Wingdings" charset="2"/>
              <a:buChar char="§"/>
            </a:pPr>
            <a:r>
              <a:rPr lang="en-US" sz="4200" dirty="0"/>
              <a:t>Define “At Risk” NSTEMI Patients</a:t>
            </a:r>
          </a:p>
          <a:p>
            <a:pPr lvl="1"/>
            <a:r>
              <a:rPr lang="en-US" sz="4200" dirty="0"/>
              <a:t>Refractory angina or resting/low threshold angina despite medical management</a:t>
            </a:r>
          </a:p>
          <a:p>
            <a:pPr lvl="1"/>
            <a:r>
              <a:rPr lang="en-US" sz="4200" dirty="0"/>
              <a:t>Grace Score &gt;140</a:t>
            </a:r>
          </a:p>
          <a:p>
            <a:pPr lvl="1"/>
            <a:r>
              <a:rPr lang="en-US" sz="4200" dirty="0"/>
              <a:t>New or presumed new ST depressions on ECG</a:t>
            </a:r>
          </a:p>
          <a:p>
            <a:pPr lvl="1"/>
            <a:r>
              <a:rPr lang="en-US" sz="4200" dirty="0"/>
              <a:t>Significantly increasing temporal troponin pattern (&gt;20%)</a:t>
            </a:r>
          </a:p>
          <a:p>
            <a:pPr lvl="1"/>
            <a:r>
              <a:rPr lang="en-US" sz="4200" dirty="0"/>
              <a:t>Signs or symptoms of heart failure</a:t>
            </a:r>
          </a:p>
          <a:p>
            <a:pPr lvl="1"/>
            <a:r>
              <a:rPr lang="en-US" sz="4200" dirty="0"/>
              <a:t>Hemodynamic instability</a:t>
            </a:r>
          </a:p>
          <a:p>
            <a:pPr lvl="1"/>
            <a:r>
              <a:rPr lang="en-US" sz="4200" dirty="0"/>
              <a:t>VT or VF</a:t>
            </a:r>
          </a:p>
          <a:p>
            <a:pPr marL="342900" lvl="1" indent="-342900">
              <a:buFont typeface="Wingdings" charset="2"/>
              <a:buChar char="§"/>
            </a:pPr>
            <a:endParaRPr lang="en-US" sz="4200" dirty="0"/>
          </a:p>
          <a:p>
            <a:pPr marL="342900" lvl="1" indent="-342900">
              <a:buFont typeface="Wingdings" charset="2"/>
              <a:buChar char="§"/>
            </a:pPr>
            <a:r>
              <a:rPr lang="en-US" sz="4200" dirty="0"/>
              <a:t>All “At Risk” NSTEMI transfers verbally presented to attending by hospitalist or cardiology fellow as part of initial evaluation</a:t>
            </a:r>
          </a:p>
          <a:p>
            <a:pPr marL="342900" lvl="1" indent="-342900">
              <a:buFont typeface="Wingdings" charset="2"/>
              <a:buChar char="§"/>
            </a:pPr>
            <a:endParaRPr lang="en-US" sz="4200" dirty="0"/>
          </a:p>
          <a:p>
            <a:pPr marL="342900" lvl="1" indent="-342900">
              <a:buFont typeface="Wingdings" charset="2"/>
              <a:buChar char="§"/>
            </a:pPr>
            <a:r>
              <a:rPr lang="en-US" sz="4200" dirty="0"/>
              <a:t>All “At Risk” NSTEMIs have echo evaluation for LV function and WMAs as part of the initial evaluation or at least within first 2-3 hours post admission</a:t>
            </a:r>
          </a:p>
          <a:p>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2027881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txBox="1">
            <a:spLocks/>
          </p:cNvSpPr>
          <p:nvPr/>
        </p:nvSpPr>
        <p:spPr>
          <a:xfrm>
            <a:off x="76200" y="381000"/>
            <a:ext cx="8686800" cy="1000431"/>
          </a:xfrm>
          <a:prstGeom prst="rect">
            <a:avLst/>
          </a:prstGeom>
        </p:spPr>
        <p:txBody>
          <a:bodyPr>
            <a:normAutofit/>
          </a:bodyPr>
          <a:lstStyle>
            <a:lvl1pPr algn="ctr" defTabSz="457200" rtl="0" eaLnBrk="1" latinLnBrk="0" hangingPunct="1">
              <a:spcBef>
                <a:spcPct val="0"/>
              </a:spcBef>
              <a:buNone/>
              <a:defRPr sz="4400" b="1" kern="1200">
                <a:solidFill>
                  <a:schemeClr val="tx1"/>
                </a:solidFill>
                <a:latin typeface="Tw Cen MT"/>
                <a:ea typeface="+mj-ea"/>
                <a:cs typeface="Tw Cen MT"/>
              </a:defRPr>
            </a:lvl1pPr>
          </a:lstStyle>
          <a:p>
            <a:r>
              <a:rPr lang="en-US" dirty="0"/>
              <a:t>Implementation Experience</a:t>
            </a:r>
          </a:p>
          <a:p>
            <a:pPr algn="l"/>
            <a:endParaRPr lang="en-US" sz="4000" i="1" dirty="0"/>
          </a:p>
        </p:txBody>
      </p:sp>
      <p:sp>
        <p:nvSpPr>
          <p:cNvPr id="3" name="Content Placeholder 4"/>
          <p:cNvSpPr txBox="1">
            <a:spLocks/>
          </p:cNvSpPr>
          <p:nvPr/>
        </p:nvSpPr>
        <p:spPr>
          <a:xfrm>
            <a:off x="-304800" y="1676400"/>
            <a:ext cx="9296400" cy="5867400"/>
          </a:xfrm>
          <a:prstGeom prst="rect">
            <a:avLst/>
          </a:prstGeom>
        </p:spPr>
        <p:txBody>
          <a:bodyPr>
            <a:normAutofit fontScale="70000" lnSpcReduction="20000"/>
          </a:bodyPr>
          <a:lstStyle>
            <a:lvl1pPr marL="342900" indent="-342900" algn="l" defTabSz="457200" rtl="0" eaLnBrk="1" latinLnBrk="0" hangingPunct="1">
              <a:spcBef>
                <a:spcPct val="20000"/>
              </a:spcBef>
              <a:buFont typeface="Wingdings" charset="2"/>
              <a:buChar char="§"/>
              <a:defRPr sz="3200" kern="1200">
                <a:solidFill>
                  <a:schemeClr val="tx1"/>
                </a:solidFill>
                <a:latin typeface="Tw Cen MT"/>
                <a:ea typeface="+mn-ea"/>
                <a:cs typeface="Tw Cen MT"/>
              </a:defRPr>
            </a:lvl1pPr>
            <a:lvl2pPr marL="742950" indent="-285750" algn="l" defTabSz="457200" rtl="0" eaLnBrk="1" latinLnBrk="0" hangingPunct="1">
              <a:spcBef>
                <a:spcPct val="20000"/>
              </a:spcBef>
              <a:buFont typeface="Arial"/>
              <a:buChar char="•"/>
              <a:defRPr sz="3200" kern="1200">
                <a:solidFill>
                  <a:schemeClr val="tx1"/>
                </a:solidFill>
                <a:latin typeface="Tw Cen MT"/>
                <a:ea typeface="+mn-ea"/>
                <a:cs typeface="Tw Cen MT"/>
              </a:defRPr>
            </a:lvl2pPr>
            <a:lvl3pPr marL="1143000" indent="-228600" algn="l" defTabSz="457200" rtl="0" eaLnBrk="1" latinLnBrk="0" hangingPunct="1">
              <a:spcBef>
                <a:spcPct val="20000"/>
              </a:spcBef>
              <a:buFont typeface="Courier New"/>
              <a:buChar char="o"/>
              <a:defRPr sz="3200" kern="1200">
                <a:solidFill>
                  <a:schemeClr val="tx1"/>
                </a:solidFill>
                <a:latin typeface="Tw Cen MT"/>
                <a:ea typeface="+mn-ea"/>
                <a:cs typeface="Tw Cen MT"/>
              </a:defRPr>
            </a:lvl3pPr>
            <a:lvl4pPr marL="1600200" indent="-228600" algn="l" defTabSz="457200" rtl="0" eaLnBrk="1" latinLnBrk="0" hangingPunct="1">
              <a:spcBef>
                <a:spcPct val="20000"/>
              </a:spcBef>
              <a:buFont typeface="Arial"/>
              <a:buChar char="–"/>
              <a:defRPr sz="3200" kern="1200">
                <a:solidFill>
                  <a:schemeClr val="tx1"/>
                </a:solidFill>
                <a:latin typeface="Tw Cen MT"/>
                <a:ea typeface="+mn-ea"/>
                <a:cs typeface="Tw Cen MT"/>
              </a:defRPr>
            </a:lvl4pPr>
            <a:lvl5pPr marL="2057400" indent="-228600" algn="l" defTabSz="457200" rtl="0" eaLnBrk="1" latinLnBrk="0" hangingPunct="1">
              <a:spcBef>
                <a:spcPct val="20000"/>
              </a:spcBef>
              <a:buFont typeface="Arial"/>
              <a:buChar char="»"/>
              <a:defRPr sz="3200" kern="1200">
                <a:solidFill>
                  <a:schemeClr val="tx1"/>
                </a:solidFill>
                <a:latin typeface="Tw Cen MT"/>
                <a:ea typeface="+mn-ea"/>
                <a:cs typeface="Tw Cen M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a:buFont typeface="Wingdings" panose="05000000000000000000" pitchFamily="2" charset="2"/>
              <a:buChar char="§"/>
            </a:pPr>
            <a:r>
              <a:rPr lang="en-US" sz="2900" dirty="0"/>
              <a:t>Initial presentation at Cardiology Grand Rounds</a:t>
            </a:r>
          </a:p>
          <a:p>
            <a:pPr lvl="1">
              <a:buFont typeface="Wingdings" panose="05000000000000000000" pitchFamily="2" charset="2"/>
              <a:buChar char="§"/>
            </a:pPr>
            <a:endParaRPr lang="en-US" sz="2900" dirty="0"/>
          </a:p>
          <a:p>
            <a:pPr lvl="1">
              <a:buFont typeface="Wingdings" panose="05000000000000000000" pitchFamily="2" charset="2"/>
              <a:buChar char="§"/>
            </a:pPr>
            <a:r>
              <a:rPr lang="en-US" sz="2900" dirty="0"/>
              <a:t>Reformulation from “all NSTEMI patients” to only “at risk” NSTEMI patients (using ACC Guidelines)</a:t>
            </a:r>
          </a:p>
          <a:p>
            <a:pPr lvl="1">
              <a:buFont typeface="Wingdings" panose="05000000000000000000" pitchFamily="2" charset="2"/>
              <a:buChar char="§"/>
            </a:pPr>
            <a:endParaRPr lang="en-US" sz="2900" dirty="0"/>
          </a:p>
          <a:p>
            <a:pPr lvl="1">
              <a:buFont typeface="Wingdings" panose="05000000000000000000" pitchFamily="2" charset="2"/>
              <a:buChar char="§"/>
            </a:pPr>
            <a:r>
              <a:rPr lang="en-US" sz="2900" dirty="0"/>
              <a:t>Significant resistance from cardiology attending staff, particularly Echo attendings </a:t>
            </a:r>
          </a:p>
          <a:p>
            <a:pPr lvl="1">
              <a:buFont typeface="Wingdings" panose="05000000000000000000" pitchFamily="2" charset="2"/>
              <a:buChar char="§"/>
            </a:pPr>
            <a:endParaRPr lang="en-US" sz="2900" dirty="0"/>
          </a:p>
          <a:p>
            <a:pPr lvl="1">
              <a:buFont typeface="Wingdings" panose="05000000000000000000" pitchFamily="2" charset="2"/>
              <a:buChar char="§"/>
            </a:pPr>
            <a:r>
              <a:rPr lang="en-US" sz="2900" dirty="0"/>
              <a:t>Decision by section chief for partial implementation</a:t>
            </a:r>
          </a:p>
          <a:p>
            <a:pPr lvl="2">
              <a:buFont typeface="Arial" panose="020B0604020202020204" pitchFamily="34" charset="0"/>
              <a:buChar char="•"/>
            </a:pPr>
            <a:r>
              <a:rPr lang="en-US" sz="2900" dirty="0"/>
              <a:t>All pre transfer ECGs reviewed by cardiology fellow</a:t>
            </a:r>
          </a:p>
          <a:p>
            <a:pPr lvl="2">
              <a:buFont typeface="Arial" panose="020B0604020202020204" pitchFamily="34" charset="0"/>
              <a:buChar char="•"/>
            </a:pPr>
            <a:r>
              <a:rPr lang="en-US" sz="2900" dirty="0"/>
              <a:t>All NSTEMI admissions reviewed by cardiology fellow with strong recommendation to present to high risk patients to attending</a:t>
            </a:r>
          </a:p>
          <a:p>
            <a:pPr lvl="2">
              <a:buFont typeface="Arial" panose="020B0604020202020204" pitchFamily="34" charset="0"/>
              <a:buChar char="•"/>
            </a:pPr>
            <a:r>
              <a:rPr lang="en-US" sz="2900" dirty="0"/>
              <a:t>Early Echo not considered to have adequate evidence base to justify added resource expenditure  </a:t>
            </a:r>
          </a:p>
          <a:p>
            <a:pPr lvl="2">
              <a:buFont typeface="Arial" panose="020B0604020202020204" pitchFamily="34" charset="0"/>
              <a:buChar char="•"/>
            </a:pPr>
            <a:endParaRPr lang="en-US" sz="2400" dirty="0"/>
          </a:p>
          <a:p>
            <a:pPr marL="514350" lvl="1" indent="0" algn="ctr">
              <a:buNone/>
            </a:pPr>
            <a:r>
              <a:rPr lang="en-US" sz="2400" i="1" dirty="0"/>
              <a:t>“We got a lot of pushback from people who were not happy with the protocol, because it added an additional burden at night, on the person who was doing service all week. We took that feedback, came back to the coalition, did a bunch of literature review. Now they've agreed that the high risk patients which are defined by a set of criteria, those are the patients that'll be reviewed fellow to attending, regardless of the time of day.” </a:t>
            </a:r>
            <a:endParaRPr lang="en-US" sz="4800" i="1" dirty="0"/>
          </a:p>
          <a:p>
            <a:pPr lvl="2">
              <a:buFont typeface="Arial" panose="020B0604020202020204" pitchFamily="34" charset="0"/>
              <a:buChar char="•"/>
            </a:pPr>
            <a:endParaRPr lang="en-US" sz="2400" dirty="0"/>
          </a:p>
        </p:txBody>
      </p:sp>
    </p:spTree>
    <p:extLst>
      <p:ext uri="{BB962C8B-B14F-4D97-AF65-F5344CB8AC3E}">
        <p14:creationId xmlns:p14="http://schemas.microsoft.com/office/powerpoint/2010/main" val="2751970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a:xfrm>
            <a:off x="457200" y="1981200"/>
            <a:ext cx="8229600" cy="4423388"/>
          </a:xfrm>
        </p:spPr>
        <p:txBody>
          <a:bodyPr>
            <a:normAutofit/>
          </a:bodyPr>
          <a:lstStyle/>
          <a:p>
            <a:pPr marL="0" marR="0" lvl="1" indent="0" algn="ctr" defTabSz="914400" eaLnBrk="1" fontAlgn="auto" latinLnBrk="0" hangingPunct="1">
              <a:lnSpc>
                <a:spcPct val="100000"/>
              </a:lnSpc>
              <a:spcBef>
                <a:spcPts val="0"/>
              </a:spcBef>
              <a:spcAft>
                <a:spcPts val="0"/>
              </a:spcAft>
              <a:buClrTx/>
              <a:buSzTx/>
              <a:buFontTx/>
              <a:buNone/>
              <a:tabLst/>
              <a:defRPr/>
            </a:pPr>
            <a:r>
              <a:rPr lang="en-US" sz="2000"/>
              <a:t>This NSTEMI Process of Care was </a:t>
            </a:r>
            <a:r>
              <a:rPr lang="en-US" sz="2000" dirty="0"/>
              <a:t>generously shared by Dartmouth-Hitchcock Medical Center as part of their participation in LSL.  It is intended to serve as a starting point for conversations about how to improve in-house care processes, and should not be interpreted as an ACC-endorsed clinical guideline.  </a:t>
            </a:r>
          </a:p>
          <a:p>
            <a:pPr marL="0" marR="0" lvl="1" indent="0" algn="ctr" defTabSz="914400" eaLnBrk="1" fontAlgn="auto" latinLnBrk="0" hangingPunct="1">
              <a:lnSpc>
                <a:spcPct val="100000"/>
              </a:lnSpc>
              <a:spcBef>
                <a:spcPts val="0"/>
              </a:spcBef>
              <a:spcAft>
                <a:spcPts val="0"/>
              </a:spcAft>
              <a:buClrTx/>
              <a:buSzTx/>
              <a:buFontTx/>
              <a:buNone/>
              <a:tabLst/>
              <a:defRPr/>
            </a:pPr>
            <a:endParaRPr lang="en-US" sz="2000" dirty="0"/>
          </a:p>
          <a:p>
            <a:pPr marL="0" marR="0" lvl="1" indent="0" algn="ctr" defTabSz="914400" eaLnBrk="1" fontAlgn="auto" latinLnBrk="0" hangingPunct="1">
              <a:lnSpc>
                <a:spcPct val="100000"/>
              </a:lnSpc>
              <a:spcBef>
                <a:spcPts val="0"/>
              </a:spcBef>
              <a:spcAft>
                <a:spcPts val="0"/>
              </a:spcAft>
              <a:buClrTx/>
              <a:buSzTx/>
              <a:buFontTx/>
              <a:buNone/>
              <a:tabLst/>
              <a:defRPr/>
            </a:pPr>
            <a:r>
              <a:rPr lang="en-US" sz="2000" dirty="0"/>
              <a:t>We encourage your hospital team to adapt this approach </a:t>
            </a:r>
          </a:p>
          <a:p>
            <a:pPr marL="0" marR="0" lvl="1" indent="0" algn="ctr" defTabSz="914400" eaLnBrk="1" fontAlgn="auto" latinLnBrk="0" hangingPunct="1">
              <a:lnSpc>
                <a:spcPct val="100000"/>
              </a:lnSpc>
              <a:spcBef>
                <a:spcPts val="0"/>
              </a:spcBef>
              <a:spcAft>
                <a:spcPts val="0"/>
              </a:spcAft>
              <a:buClrTx/>
              <a:buSzTx/>
              <a:buFontTx/>
              <a:buNone/>
              <a:tabLst/>
              <a:defRPr/>
            </a:pPr>
            <a:r>
              <a:rPr lang="en-US" sz="2000" dirty="0"/>
              <a:t>to your own needs and local context.</a:t>
            </a:r>
          </a:p>
          <a:p>
            <a:pPr marL="0" marR="0" lvl="1" indent="0" algn="ctr" defTabSz="914400" eaLnBrk="1" fontAlgn="auto" latinLnBrk="0" hangingPunct="1">
              <a:lnSpc>
                <a:spcPct val="100000"/>
              </a:lnSpc>
              <a:spcBef>
                <a:spcPts val="0"/>
              </a:spcBef>
              <a:spcAft>
                <a:spcPts val="0"/>
              </a:spcAft>
              <a:buClrTx/>
              <a:buSzTx/>
              <a:buFontTx/>
              <a:buNone/>
              <a:tabLst/>
              <a:defRPr/>
            </a:pPr>
            <a:endParaRPr lang="en-US" sz="2000" dirty="0"/>
          </a:p>
          <a:p>
            <a:pPr marL="0" lvl="1" indent="0" algn="ctr" defTabSz="914400">
              <a:spcBef>
                <a:spcPts val="0"/>
              </a:spcBef>
              <a:buNone/>
            </a:pPr>
            <a:r>
              <a:rPr lang="en-US" sz="2000" dirty="0"/>
              <a:t>Thank you to the entire LSL Guiding Coalition at Dartmouth-Hitchcock Medical Center for their commitment to improving outcomes for patients with AMI. </a:t>
            </a:r>
          </a:p>
        </p:txBody>
      </p:sp>
    </p:spTree>
    <p:extLst>
      <p:ext uri="{BB962C8B-B14F-4D97-AF65-F5344CB8AC3E}">
        <p14:creationId xmlns:p14="http://schemas.microsoft.com/office/powerpoint/2010/main" val="798842314"/>
      </p:ext>
    </p:extLst>
  </p:cSld>
  <p:clrMapOvr>
    <a:masterClrMapping/>
  </p:clrMapOvr>
</p:sld>
</file>

<file path=ppt/theme/theme1.xml><?xml version="1.0" encoding="utf-8"?>
<a:theme xmlns:a="http://schemas.openxmlformats.org/drawingml/2006/main" name="LSL PP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2191</TotalTime>
  <Words>650</Words>
  <Application>Microsoft Office PowerPoint</Application>
  <PresentationFormat>On-screen Show (4:3)</PresentationFormat>
  <Paragraphs>52</Paragraphs>
  <Slides>6</Slides>
  <Notes>3</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Copperplate Gothic Light</vt:lpstr>
      <vt:lpstr>Courier New</vt:lpstr>
      <vt:lpstr>Tw Cen MT</vt:lpstr>
      <vt:lpstr>Wingdings</vt:lpstr>
      <vt:lpstr>LSL PPT Template</vt:lpstr>
      <vt:lpstr>Custom Design</vt:lpstr>
      <vt:lpstr>NSTEMI Process of Care Protocol</vt:lpstr>
      <vt:lpstr>Rationale for the approach</vt:lpstr>
      <vt:lpstr>Perspectives from the front line</vt:lpstr>
      <vt:lpstr>NSTEMI Process of Care Proposal</vt:lpstr>
      <vt:lpstr>PowerPoint Presentation</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Fosburgh</dc:creator>
  <cp:lastModifiedBy>Curry, Leslie</cp:lastModifiedBy>
  <cp:revision>100</cp:revision>
  <dcterms:created xsi:type="dcterms:W3CDTF">2014-06-15T23:42:27Z</dcterms:created>
  <dcterms:modified xsi:type="dcterms:W3CDTF">2017-11-20T15:56:42Z</dcterms:modified>
</cp:coreProperties>
</file>