
<file path=[Content_Types].xml><?xml version="1.0" encoding="utf-8"?>
<Types xmlns="http://schemas.openxmlformats.org/package/2006/content-types">
  <Default Extension="xml" ContentType="application/xml"/>
  <Default Extension="jpeg" ContentType="image/jpeg"/>
  <Default Extension="jpg" ContentType="image/jpeg"/>
  <Default Extension="emf" ContentType="image/x-emf"/>
  <Default Extension="xlsx" ContentType="application/vnd.openxmlformats-officedocument.spreadsheetml.sheet"/>
  <Default Extension="rels" ContentType="application/vnd.openxmlformats-package.relationships+xml"/>
  <Default Extension="vml" ContentType="application/vnd.openxmlformats-officedocument.vmlDrawing"/>
  <Default Extension="docx" ContentType="application/vnd.openxmlformats-officedocument.wordprocessingml.document"/>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 id="2147483684" r:id="rId2"/>
    <p:sldMasterId id="2147483696" r:id="rId3"/>
  </p:sldMasterIdLst>
  <p:notesMasterIdLst>
    <p:notesMasterId r:id="rId11"/>
  </p:notesMasterIdLst>
  <p:sldIdLst>
    <p:sldId id="333" r:id="rId4"/>
    <p:sldId id="334" r:id="rId5"/>
    <p:sldId id="337" r:id="rId6"/>
    <p:sldId id="340" r:id="rId7"/>
    <p:sldId id="341" r:id="rId8"/>
    <p:sldId id="339" r:id="rId9"/>
    <p:sldId id="336"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45">
          <p15:clr>
            <a:srgbClr val="A4A3A4"/>
          </p15:clr>
        </p15:guide>
        <p15:guide id="2" pos="575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1786D"/>
    <a:srgbClr val="174C8D"/>
    <a:srgbClr val="05264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6"/>
    <p:restoredTop sz="95865" autoAdjust="0"/>
  </p:normalViewPr>
  <p:slideViewPr>
    <p:cSldViewPr snapToObjects="1" showGuides="1">
      <p:cViewPr varScale="1">
        <p:scale>
          <a:sx n="108" d="100"/>
          <a:sy n="108" d="100"/>
        </p:scale>
        <p:origin x="1224" y="192"/>
      </p:cViewPr>
      <p:guideLst>
        <p:guide orient="horz" pos="2845"/>
        <p:guide pos="5759"/>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6" Type="http://schemas.microsoft.com/office/2015/10/relationships/revisionInfo" Target="revisionInfo.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2.xlsx"/><Relationship Id="rId2"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3.xlsx"/><Relationship Id="rId2" Type="http://schemas.openxmlformats.org/officeDocument/2006/relationships/chartUserShapes" Target="../drawings/drawing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latin typeface="Aharoni" panose="02010803020104030203" pitchFamily="2" charset="-79"/>
                <a:cs typeface="Aharoni" panose="02010803020104030203" pitchFamily="2" charset="-79"/>
              </a:rPr>
              <a:t>TIMI RISK INDEX</a:t>
            </a:r>
          </a:p>
        </c:rich>
      </c:tx>
      <c:layout>
        <c:manualLayout>
          <c:xMode val="edge"/>
          <c:yMode val="edge"/>
          <c:x val="0.197790119985002"/>
          <c:y val="0.0454545454545455"/>
        </c:manualLayout>
      </c:layout>
      <c:overlay val="0"/>
    </c:title>
    <c:autoTitleDeleted val="0"/>
    <c:plotArea>
      <c:layout/>
      <c:pieChart>
        <c:varyColors val="1"/>
        <c:dLbls>
          <c:showLegendKey val="0"/>
          <c:showVal val="0"/>
          <c:showCatName val="0"/>
          <c:showSerName val="0"/>
          <c:showPercent val="0"/>
          <c:showBubbleSize val="0"/>
          <c:showLeaderLines val="0"/>
        </c:dLbls>
        <c:firstSliceAng val="0"/>
      </c:pieChart>
      <c:spPr>
        <a:noFill/>
        <a:ln w="25383">
          <a:noFill/>
        </a:ln>
      </c:spPr>
    </c:plotArea>
    <c:legend>
      <c:legendPos val="r"/>
      <c:layout/>
      <c:overlay val="0"/>
    </c:legend>
    <c:plotVisOnly val="1"/>
    <c:dispBlanksAs val="gap"/>
    <c:showDLblsOverMax val="0"/>
  </c:chart>
  <c:txPr>
    <a:bodyPr/>
    <a:lstStyle/>
    <a:p>
      <a:pPr>
        <a:defRPr sz="1164"/>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a:defRPr/>
            </a:pPr>
            <a:r>
              <a:rPr lang="en-US" sz="1400" dirty="0">
                <a:latin typeface="Aharoni" panose="02010803020104030203" pitchFamily="2" charset="-79"/>
                <a:cs typeface="Aharoni" panose="02010803020104030203" pitchFamily="2" charset="-79"/>
              </a:rPr>
              <a:t>Cadillac AMI Mortality Risk Predictor</a:t>
            </a:r>
          </a:p>
        </c:rich>
      </c:tx>
      <c:layout>
        <c:manualLayout>
          <c:xMode val="edge"/>
          <c:yMode val="edge"/>
          <c:x val="0.0841439508283173"/>
          <c:y val="0.0367231087264534"/>
        </c:manualLayout>
      </c:layout>
      <c:overlay val="0"/>
    </c:title>
    <c:autoTitleDeleted val="0"/>
    <c:plotArea>
      <c:layout/>
      <c:pieChart>
        <c:varyColors val="1"/>
        <c:dLbls>
          <c:showLegendKey val="0"/>
          <c:showVal val="0"/>
          <c:showCatName val="0"/>
          <c:showSerName val="0"/>
          <c:showPercent val="0"/>
          <c:showBubbleSize val="0"/>
          <c:showLeaderLines val="0"/>
        </c:dLbls>
        <c:firstSliceAng val="0"/>
      </c:pieChart>
      <c:spPr>
        <a:noFill/>
        <a:ln w="25386">
          <a:noFill/>
        </a:ln>
      </c:spPr>
    </c:plotArea>
    <c:legend>
      <c:legendPos val="r"/>
      <c:layout>
        <c:manualLayout>
          <c:xMode val="edge"/>
          <c:yMode val="edge"/>
          <c:x val="0.729160771762652"/>
          <c:y val="0.440786317639499"/>
          <c:w val="0.232550781036897"/>
          <c:h val="0.216336763214333"/>
        </c:manualLayout>
      </c:layout>
      <c:overlay val="0"/>
    </c:legend>
    <c:plotVisOnly val="1"/>
    <c:dispBlanksAs val="gap"/>
    <c:showDLblsOverMax val="0"/>
  </c:chart>
  <c:txPr>
    <a:bodyPr/>
    <a:lstStyle/>
    <a:p>
      <a:pPr>
        <a:defRPr sz="1015"/>
      </a:pPr>
      <a:endParaRPr lang="en-US"/>
    </a:p>
  </c:txPr>
  <c:externalData r:id="rId1">
    <c:autoUpdate val="0"/>
  </c:externalData>
  <c:userShapes r:id="rId2"/>
</c:chartSpace>
</file>

<file path=ppt/drawings/_rels/drawing1.xml.rels><?xml version="1.0" encoding="UTF-8" standalone="yes"?>
<Relationships xmlns="http://schemas.openxmlformats.org/package/2006/relationships"><Relationship Id="rId1" Type="http://schemas.openxmlformats.org/officeDocument/2006/relationships/image" Target="../media/image9.png"/></Relationships>
</file>

<file path=ppt/drawings/_rels/drawing2.xml.rels><?xml version="1.0" encoding="UTF-8" standalone="yes"?>
<Relationships xmlns="http://schemas.openxmlformats.org/package/2006/relationships"><Relationship Id="rId1" Type="http://schemas.openxmlformats.org/officeDocument/2006/relationships/image" Target="../media/image10.png"/></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drawings/drawing1.xml><?xml version="1.0" encoding="utf-8"?>
<c:userShapes xmlns:c="http://schemas.openxmlformats.org/drawingml/2006/chart">
  <cdr:relSizeAnchor xmlns:cdr="http://schemas.openxmlformats.org/drawingml/2006/chartDrawing">
    <cdr:from>
      <cdr:x>0</cdr:x>
      <cdr:y>0</cdr:y>
    </cdr:from>
    <cdr:to>
      <cdr:x>1</cdr:x>
      <cdr:y>0.99135</cdr:y>
    </cdr:to>
    <cdr:pic>
      <cdr:nvPicPr>
        <cdr:cNvPr id="2" name="chart">
          <a:extLst xmlns:a="http://schemas.openxmlformats.org/drawingml/2006/main">
            <a:ext uri="{FF2B5EF4-FFF2-40B4-BE49-F238E27FC236}">
              <a16:creationId xmlns:a16="http://schemas.microsoft.com/office/drawing/2014/main" xmlns="" id="{C403DA4D-D941-4690-A5B9-40B6F490D3F4}"/>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0" y="0"/>
          <a:ext cx="4438096" cy="3323810"/>
        </a:xfrm>
        <a:prstGeom xmlns:a="http://schemas.openxmlformats.org/drawingml/2006/main" prst="rect">
          <a:avLst/>
        </a:prstGeom>
      </cdr:spPr>
    </cdr:pic>
  </cdr:relSizeAnchor>
</c:userShapes>
</file>

<file path=ppt/drawings/drawing2.xml><?xml version="1.0" encoding="utf-8"?>
<c:userShapes xmlns:c="http://schemas.openxmlformats.org/drawingml/2006/chart">
  <cdr:relSizeAnchor xmlns:cdr="http://schemas.openxmlformats.org/drawingml/2006/chartDrawing">
    <cdr:from>
      <cdr:x>0</cdr:x>
      <cdr:y>0</cdr:y>
    </cdr:from>
    <cdr:to>
      <cdr:x>1</cdr:x>
      <cdr:y>1</cdr:y>
    </cdr:to>
    <cdr:pic>
      <cdr:nvPicPr>
        <cdr:cNvPr id="2" name="chart">
          <a:extLst xmlns:a="http://schemas.openxmlformats.org/drawingml/2006/main">
            <a:ext uri="{FF2B5EF4-FFF2-40B4-BE49-F238E27FC236}">
              <a16:creationId xmlns:a16="http://schemas.microsoft.com/office/drawing/2014/main" xmlns="" id="{72F1781C-ED98-4706-86BE-7E8FEF220CC7}"/>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0" y="0"/>
          <a:ext cx="4447619" cy="3752381"/>
        </a:xfrm>
        <a:prstGeom xmlns:a="http://schemas.openxmlformats.org/drawingml/2006/main" prst="rect">
          <a:avLst/>
        </a:prstGeom>
      </cdr:spPr>
    </cdr:pic>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326A46-602B-2C4D-9DAE-95A479F007E9}" type="datetimeFigureOut">
              <a:rPr lang="en-US" smtClean="0"/>
              <a:t>11/27/17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AC4CA8-2F04-FF4B-83D2-8D8272E5755C}" type="slidenum">
              <a:rPr lang="en-US" smtClean="0"/>
              <a:t>‹#›</a:t>
            </a:fld>
            <a:endParaRPr lang="en-US" dirty="0"/>
          </a:p>
        </p:txBody>
      </p:sp>
    </p:spTree>
    <p:extLst>
      <p:ext uri="{BB962C8B-B14F-4D97-AF65-F5344CB8AC3E}">
        <p14:creationId xmlns:p14="http://schemas.microsoft.com/office/powerpoint/2010/main" val="43004894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BDFEAE-44F1-3E48-8460-69CABB322067}" type="slidenum">
              <a:rPr lang="en-US" smtClean="0"/>
              <a:t>1</a:t>
            </a:fld>
            <a:endParaRPr lang="en-US"/>
          </a:p>
        </p:txBody>
      </p:sp>
    </p:spTree>
    <p:extLst>
      <p:ext uri="{BB962C8B-B14F-4D97-AF65-F5344CB8AC3E}">
        <p14:creationId xmlns:p14="http://schemas.microsoft.com/office/powerpoint/2010/main" val="332516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AC4CA8-2F04-FF4B-83D2-8D8272E5755C}" type="slidenum">
              <a:rPr lang="en-US" smtClean="0"/>
              <a:t>2</a:t>
            </a:fld>
            <a:endParaRPr lang="en-US" dirty="0"/>
          </a:p>
        </p:txBody>
      </p:sp>
    </p:spTree>
    <p:extLst>
      <p:ext uri="{BB962C8B-B14F-4D97-AF65-F5344CB8AC3E}">
        <p14:creationId xmlns:p14="http://schemas.microsoft.com/office/powerpoint/2010/main" val="20674522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AC4CA8-2F04-FF4B-83D2-8D8272E5755C}" type="slidenum">
              <a:rPr lang="en-US" smtClean="0"/>
              <a:t>7</a:t>
            </a:fld>
            <a:endParaRPr lang="en-US" dirty="0"/>
          </a:p>
        </p:txBody>
      </p:sp>
    </p:spTree>
    <p:extLst>
      <p:ext uri="{BB962C8B-B14F-4D97-AF65-F5344CB8AC3E}">
        <p14:creationId xmlns:p14="http://schemas.microsoft.com/office/powerpoint/2010/main" val="750103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jpeg"/><Relationship Id="rId5" Type="http://schemas.openxmlformats.org/officeDocument/2006/relationships/image" Target="../media/image1.png"/><Relationship Id="rId6" Type="http://schemas.openxmlformats.org/officeDocument/2006/relationships/image" Target="../media/image2.jpg"/><Relationship Id="rId1" Type="http://schemas.openxmlformats.org/officeDocument/2006/relationships/slideMaster" Target="../slideMasters/slideMaster3.xml"/><Relationship Id="rId2"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7.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3600450"/>
          </a:xfrm>
          <a:solidFill>
            <a:srgbClr val="05264F"/>
          </a:solidFill>
        </p:spPr>
        <p:txBody>
          <a:bodyPr/>
          <a:lstStyle>
            <a:lvl1pPr>
              <a:defRPr>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8" name="Picture 7"/>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457199" y="6126163"/>
            <a:ext cx="581965" cy="595312"/>
          </a:xfrm>
          <a:prstGeom prst="rect">
            <a:avLst/>
          </a:prstGeom>
          <a:noFill/>
          <a:ln>
            <a:noFill/>
          </a:ln>
        </p:spPr>
      </p:pic>
      <p:pic>
        <p:nvPicPr>
          <p:cNvPr id="9" name="Picture 8" descr="logo.jpg"/>
          <p:cNvPicPr/>
          <p:nvPr userDrawn="1"/>
        </p:nvPicPr>
        <p:blipFill>
          <a:blip r:embed="rId3">
            <a:extLst>
              <a:ext uri="{28A0092B-C50C-407E-A947-70E740481C1C}">
                <a14:useLocalDpi xmlns:a14="http://schemas.microsoft.com/office/drawing/2010/main"/>
              </a:ext>
            </a:extLst>
          </a:blip>
          <a:stretch>
            <a:fillRect/>
          </a:stretch>
        </p:blipFill>
        <p:spPr>
          <a:xfrm>
            <a:off x="7774485" y="6147780"/>
            <a:ext cx="912315" cy="573695"/>
          </a:xfrm>
          <a:prstGeom prst="rect">
            <a:avLst/>
          </a:prstGeom>
        </p:spPr>
      </p:pic>
      <p:sp>
        <p:nvSpPr>
          <p:cNvPr id="10" name="Footer Placeholder 4"/>
          <p:cNvSpPr txBox="1">
            <a:spLocks/>
          </p:cNvSpPr>
          <p:nvPr userDrawn="1"/>
        </p:nvSpPr>
        <p:spPr>
          <a:xfrm>
            <a:off x="2899394" y="6260376"/>
            <a:ext cx="3271442" cy="365125"/>
          </a:xfrm>
          <a:prstGeom prst="rect">
            <a:avLst/>
          </a:prstGeom>
          <a:ln>
            <a:noFill/>
          </a:ln>
        </p:spPr>
        <p:txBody>
          <a:bodyPr vert="horz" lIns="91440" tIns="45720" rIns="91440" bIns="45720" rtlCol="0" anchor="ctr"/>
          <a:lstStyle>
            <a:defPPr>
              <a:defRPr lang="en-US"/>
            </a:defPPr>
            <a:lvl1pPr marL="0" algn="ctr" defTabSz="457200" rtl="0" eaLnBrk="1" latinLnBrk="0" hangingPunct="1">
              <a:defRPr lang="en-US" sz="1400" b="1" kern="1200" cap="small" smtClean="0">
                <a:solidFill>
                  <a:schemeClr val="tx1"/>
                </a:solidFill>
                <a:effectLst/>
                <a:latin typeface="Copperplate Gothic Light"/>
                <a:ea typeface="+mn-ea"/>
                <a:cs typeface="Copperplate Gothic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solidFill>
                  <a:srgbClr val="17375E"/>
                </a:solidFill>
              </a:rPr>
              <a:t>Leadership</a:t>
            </a:r>
            <a:r>
              <a:rPr lang="en-US" dirty="0"/>
              <a:t> </a:t>
            </a:r>
            <a:r>
              <a:rPr lang="en-US" dirty="0">
                <a:solidFill>
                  <a:schemeClr val="tx1">
                    <a:lumMod val="65000"/>
                    <a:lumOff val="35000"/>
                  </a:schemeClr>
                </a:solidFill>
              </a:rPr>
              <a:t>Saves</a:t>
            </a:r>
            <a:r>
              <a:rPr lang="en-US" dirty="0"/>
              <a:t> </a:t>
            </a:r>
            <a:r>
              <a:rPr lang="en-US" dirty="0">
                <a:solidFill>
                  <a:schemeClr val="tx2">
                    <a:lumMod val="75000"/>
                  </a:schemeClr>
                </a:solidFill>
              </a:rPr>
              <a:t>Lives</a:t>
            </a:r>
          </a:p>
        </p:txBody>
      </p:sp>
    </p:spTree>
    <p:extLst>
      <p:ext uri="{BB962C8B-B14F-4D97-AF65-F5344CB8AC3E}">
        <p14:creationId xmlns:p14="http://schemas.microsoft.com/office/powerpoint/2010/main" val="2886741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650F37-78FB-DF45-93CA-993D7C78C2C1}" type="datetimeFigureOut">
              <a:rPr lang="en-US" smtClean="0"/>
              <a:t>11/27/17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3620939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650F37-78FB-DF45-93CA-993D7C78C2C1}" type="datetimeFigureOut">
              <a:rPr lang="en-US" smtClean="0"/>
              <a:t>11/27/17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6792074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650F37-78FB-DF45-93CA-993D7C78C2C1}" type="datetimeFigureOut">
              <a:rPr lang="en-US" smtClean="0"/>
              <a:t>11/27/17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3832726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650F37-78FB-DF45-93CA-993D7C78C2C1}" type="datetimeFigureOut">
              <a:rPr lang="en-US" smtClean="0"/>
              <a:t>11/27/17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9427976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650F37-78FB-DF45-93CA-993D7C78C2C1}" type="datetimeFigureOut">
              <a:rPr lang="en-US" smtClean="0"/>
              <a:t>11/27/17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2313595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 name="Picture 6" descr="BHC_Logo-Reversed"/>
          <p:cNvPicPr>
            <a:picLocks noChangeAspect="1" noChangeArrowheads="1"/>
          </p:cNvPicPr>
          <p:nvPr userDrawn="1"/>
        </p:nvPicPr>
        <p:blipFill>
          <a:blip r:embed="rId2"/>
          <a:srcRect/>
          <a:stretch>
            <a:fillRect/>
          </a:stretch>
        </p:blipFill>
        <p:spPr bwMode="auto">
          <a:xfrm>
            <a:off x="7086600" y="6324600"/>
            <a:ext cx="1752600" cy="360363"/>
          </a:xfrm>
          <a:prstGeom prst="rect">
            <a:avLst/>
          </a:prstGeom>
          <a:noFill/>
          <a:ln w="9525">
            <a:noFill/>
            <a:miter lim="800000"/>
            <a:headEnd/>
            <a:tailEnd/>
          </a:ln>
        </p:spPr>
      </p:pic>
      <p:sp>
        <p:nvSpPr>
          <p:cNvPr id="4" name="Rectangle 7"/>
          <p:cNvSpPr>
            <a:spLocks noChangeArrowheads="1"/>
          </p:cNvSpPr>
          <p:nvPr userDrawn="1"/>
        </p:nvSpPr>
        <p:spPr bwMode="auto">
          <a:xfrm>
            <a:off x="0" y="1066800"/>
            <a:ext cx="9144000" cy="1143000"/>
          </a:xfrm>
          <a:prstGeom prst="rect">
            <a:avLst/>
          </a:prstGeom>
          <a:solidFill>
            <a:srgbClr val="0076C0"/>
          </a:solidFill>
          <a:ln>
            <a:noFill/>
          </a:ln>
          <a:effectLst/>
          <a:extLst/>
        </p:spPr>
        <p:txBody>
          <a:bodyPr anchor="ctr" anchorCtr="1"/>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defTabSz="914400" eaLnBrk="1" fontAlgn="base" hangingPunct="1">
              <a:spcBef>
                <a:spcPct val="20000"/>
              </a:spcBef>
              <a:spcAft>
                <a:spcPct val="0"/>
              </a:spcAft>
              <a:defRPr/>
            </a:pPr>
            <a:endParaRPr lang="en-US" altLang="en-US" sz="3200">
              <a:solidFill>
                <a:srgbClr val="000000"/>
              </a:solidFill>
              <a:latin typeface="Univers 45 Light" pitchFamily="34" charset="0"/>
            </a:endParaRPr>
          </a:p>
        </p:txBody>
      </p:sp>
      <p:pic>
        <p:nvPicPr>
          <p:cNvPr id="5" name="Picture 8" descr="BHC_Logo-Reversed"/>
          <p:cNvPicPr>
            <a:picLocks noChangeAspect="1" noChangeArrowheads="1"/>
          </p:cNvPicPr>
          <p:nvPr userDrawn="1"/>
        </p:nvPicPr>
        <p:blipFill>
          <a:blip r:embed="rId3"/>
          <a:srcRect/>
          <a:stretch>
            <a:fillRect/>
          </a:stretch>
        </p:blipFill>
        <p:spPr bwMode="auto">
          <a:xfrm>
            <a:off x="2895600" y="1308100"/>
            <a:ext cx="3276600" cy="673100"/>
          </a:xfrm>
          <a:prstGeom prst="rect">
            <a:avLst/>
          </a:prstGeom>
          <a:noFill/>
          <a:ln w="9525">
            <a:noFill/>
            <a:miter lim="800000"/>
            <a:headEnd/>
            <a:tailEnd/>
          </a:ln>
        </p:spPr>
      </p:pic>
      <p:pic>
        <p:nvPicPr>
          <p:cNvPr id="6" name="Picture 7"/>
          <p:cNvPicPr>
            <a:picLocks noChangeAspect="1"/>
          </p:cNvPicPr>
          <p:nvPr userDrawn="1"/>
        </p:nvPicPr>
        <p:blipFill>
          <a:blip r:embed="rId4"/>
          <a:srcRect/>
          <a:stretch>
            <a:fillRect/>
          </a:stretch>
        </p:blipFill>
        <p:spPr bwMode="auto">
          <a:xfrm>
            <a:off x="0" y="5943600"/>
            <a:ext cx="9144000" cy="942975"/>
          </a:xfrm>
          <a:prstGeom prst="rect">
            <a:avLst/>
          </a:prstGeom>
          <a:noFill/>
          <a:ln w="9525">
            <a:noFill/>
            <a:miter lim="800000"/>
            <a:headEnd/>
            <a:tailEnd/>
          </a:ln>
        </p:spPr>
      </p:pic>
      <p:pic>
        <p:nvPicPr>
          <p:cNvPr id="7" name="Picture 6"/>
          <p:cNvPicPr>
            <a:picLocks noChangeAspect="1" noChangeArrowheads="1"/>
          </p:cNvPicPr>
          <p:nvPr userDrawn="1"/>
        </p:nvPicPr>
        <p:blipFill>
          <a:blip r:embed="rId5"/>
          <a:srcRect/>
          <a:stretch>
            <a:fillRect/>
          </a:stretch>
        </p:blipFill>
        <p:spPr bwMode="auto">
          <a:xfrm>
            <a:off x="457200" y="5195888"/>
            <a:ext cx="582613" cy="595312"/>
          </a:xfrm>
          <a:prstGeom prst="rect">
            <a:avLst/>
          </a:prstGeom>
          <a:noFill/>
          <a:ln w="9525">
            <a:noFill/>
            <a:miter lim="800000"/>
            <a:headEnd/>
            <a:tailEnd/>
          </a:ln>
        </p:spPr>
      </p:pic>
      <p:pic>
        <p:nvPicPr>
          <p:cNvPr id="8" name="Picture 7" descr="logo.jpg"/>
          <p:cNvPicPr>
            <a:picLocks noChangeAspect="1" noChangeArrowheads="1"/>
          </p:cNvPicPr>
          <p:nvPr userDrawn="1"/>
        </p:nvPicPr>
        <p:blipFill>
          <a:blip r:embed="rId6"/>
          <a:srcRect/>
          <a:stretch>
            <a:fillRect/>
          </a:stretch>
        </p:blipFill>
        <p:spPr bwMode="auto">
          <a:xfrm>
            <a:off x="7773988" y="5257800"/>
            <a:ext cx="912812" cy="573088"/>
          </a:xfrm>
          <a:prstGeom prst="rect">
            <a:avLst/>
          </a:prstGeom>
          <a:noFill/>
          <a:ln w="9525">
            <a:noFill/>
            <a:miter lim="800000"/>
            <a:headEnd/>
            <a:tailEnd/>
          </a:ln>
        </p:spPr>
      </p:pic>
      <p:sp>
        <p:nvSpPr>
          <p:cNvPr id="9" name="Footer Placeholder 4"/>
          <p:cNvSpPr txBox="1">
            <a:spLocks/>
          </p:cNvSpPr>
          <p:nvPr userDrawn="1"/>
        </p:nvSpPr>
        <p:spPr>
          <a:xfrm>
            <a:off x="2898775" y="5426075"/>
            <a:ext cx="3271838" cy="365125"/>
          </a:xfrm>
          <a:prstGeom prst="rect">
            <a:avLst/>
          </a:prstGeom>
          <a:ln>
            <a:noFill/>
          </a:ln>
        </p:spPr>
        <p:txBody>
          <a:bodyPr anchor="ctr"/>
          <a:lstStyle>
            <a:defPPr>
              <a:defRPr lang="en-US"/>
            </a:defPPr>
            <a:lvl1pPr marL="0" algn="ctr" defTabSz="457200" rtl="0" eaLnBrk="1" latinLnBrk="0" hangingPunct="1">
              <a:defRPr lang="en-US" sz="1400" b="1" kern="1200" cap="small" smtClean="0">
                <a:solidFill>
                  <a:schemeClr val="tx1"/>
                </a:solidFill>
                <a:effectLst/>
                <a:latin typeface="Copperplate Gothic Light"/>
                <a:ea typeface="+mn-ea"/>
                <a:cs typeface="Copperplate Gothic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dirty="0">
                <a:solidFill>
                  <a:srgbClr val="17375E"/>
                </a:solidFill>
              </a:rPr>
              <a:t>Leadership</a:t>
            </a:r>
            <a:r>
              <a:rPr dirty="0">
                <a:solidFill>
                  <a:srgbClr val="000000"/>
                </a:solidFill>
              </a:rPr>
              <a:t> </a:t>
            </a:r>
            <a:r>
              <a:rPr dirty="0">
                <a:solidFill>
                  <a:srgbClr val="000000">
                    <a:lumMod val="65000"/>
                    <a:lumOff val="35000"/>
                  </a:srgbClr>
                </a:solidFill>
              </a:rPr>
              <a:t>Saves</a:t>
            </a:r>
            <a:r>
              <a:rPr dirty="0">
                <a:solidFill>
                  <a:srgbClr val="000000"/>
                </a:solidFill>
              </a:rPr>
              <a:t> </a:t>
            </a:r>
            <a:r>
              <a:rPr dirty="0">
                <a:solidFill>
                  <a:srgbClr val="000000">
                    <a:lumMod val="75000"/>
                  </a:srgbClr>
                </a:solidFill>
              </a:rPr>
              <a:t>Lives</a:t>
            </a:r>
          </a:p>
        </p:txBody>
      </p:sp>
      <p:sp>
        <p:nvSpPr>
          <p:cNvPr id="4098" name="Rectangle 2"/>
          <p:cNvSpPr>
            <a:spLocks noGrp="1" noChangeArrowheads="1"/>
          </p:cNvSpPr>
          <p:nvPr>
            <p:ph type="ctrTitle"/>
          </p:nvPr>
        </p:nvSpPr>
        <p:spPr bwMode="auto">
          <a:xfrm>
            <a:off x="685800" y="2743200"/>
            <a:ext cx="7772400" cy="1981200"/>
          </a:xfrm>
          <a:prstGeom prst="rect">
            <a:avLst/>
          </a:prstGeom>
          <a:noFill/>
          <a:extLst/>
        </p:spPr>
        <p:txBody>
          <a:bodyPr vert="horz" wrap="square" lIns="91440" tIns="45720" rIns="91440" bIns="45720" numCol="1" anchor="ctr" anchorCtr="0" compatLnSpc="1">
            <a:prstTxWarp prst="textNoShape">
              <a:avLst/>
            </a:prstTxWarp>
          </a:bodyPr>
          <a:lstStyle>
            <a:lvl1pPr>
              <a:defRPr sz="5500">
                <a:solidFill>
                  <a:schemeClr val="tx1"/>
                </a:solidFill>
              </a:defRPr>
            </a:lvl1pPr>
          </a:lstStyle>
          <a:p>
            <a:pPr lvl="0"/>
            <a:r>
              <a:rPr lang="en-US" noProof="0"/>
              <a:t>Click to edit Master title style</a:t>
            </a:r>
          </a:p>
        </p:txBody>
      </p:sp>
    </p:spTree>
    <p:extLst/>
  </p:cSld>
  <p:clrMapOvr>
    <a:masterClrMapping/>
  </p:clrMapOvr>
  <p:transition spd="med">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solidFill>
                  <a:schemeClr val="tx1"/>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cSld>
  <p:clrMapOvr>
    <a:masterClrMapping/>
  </p:clrMapOvr>
  <p:transition spd="med">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cSld>
  <p:clrMapOvr>
    <a:masterClrMapping/>
  </p:clrMapOvr>
  <p:transition spd="med">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solidFill>
                  <a:schemeClr val="tx1"/>
                </a:solidFill>
              </a:defRPr>
            </a:lvl1pPr>
          </a:lstStyle>
          <a:p>
            <a:r>
              <a:rPr lang="en-US"/>
              <a:t>Click to edit Master title style</a:t>
            </a:r>
          </a:p>
        </p:txBody>
      </p:sp>
      <p:sp>
        <p:nvSpPr>
          <p:cNvPr id="3" name="Content Placeholder 2"/>
          <p:cNvSpPr>
            <a:spLocks noGrp="1"/>
          </p:cNvSpPr>
          <p:nvPr>
            <p:ph sz="half" idx="1"/>
          </p:nvPr>
        </p:nvSpPr>
        <p:spPr>
          <a:xfrm>
            <a:off x="457200" y="1295400"/>
            <a:ext cx="40386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95400"/>
            <a:ext cx="40386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cSld>
  <p:clrMapOvr>
    <a:masterClrMapping/>
  </p:clrMapOvr>
  <p:transition spd="med">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solidFill>
                  <a:schemeClr val="tx1"/>
                </a:solidFill>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702775"/>
            <a:ext cx="8229600" cy="44233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809708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solidFill>
                  <a:schemeClr val="tx1"/>
                </a:solidFill>
              </a:defRPr>
            </a:lvl1pPr>
          </a:lstStyle>
          <a:p>
            <a:r>
              <a:rPr lang="en-US"/>
              <a:t>Click to edit Master title style</a:t>
            </a:r>
          </a:p>
        </p:txBody>
      </p:sp>
    </p:spTree>
    <p:extLst/>
  </p:cSld>
  <p:clrMapOvr>
    <a:masterClrMapping/>
  </p:clrMapOvr>
  <p:transition spd="med">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cSld>
  <p:clrMapOvr>
    <a:masterClrMapping/>
  </p:clrMapOvr>
  <p:transition spd="med">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cSld>
  <p:clrMapOvr>
    <a:masterClrMapping/>
  </p:clrMapOvr>
  <p:transition spd="med">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cSld>
  <p:clrMapOvr>
    <a:masterClrMapping/>
  </p:clrMapOvr>
  <p:transition spd="med">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cSld>
  <p:clrMapOvr>
    <a:masterClrMapping/>
  </p:clrMapOvr>
  <p:transition spd="med">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668962"/>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6689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cSld>
  <p:clrMapOvr>
    <a:masterClrMapping/>
  </p:clrMapOvr>
  <p:transition spd="med">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srcRect/>
          <a:stretch>
            <a:fillRect/>
          </a:stretch>
        </p:blipFill>
        <p:spPr bwMode="auto">
          <a:xfrm>
            <a:off x="0" y="5918200"/>
            <a:ext cx="9144000" cy="939800"/>
          </a:xfrm>
          <a:prstGeom prst="rect">
            <a:avLst/>
          </a:prstGeom>
          <a:noFill/>
          <a:ln w="9525">
            <a:noFill/>
            <a:miter lim="800000"/>
            <a:headEnd/>
            <a:tailEnd/>
          </a:ln>
        </p:spPr>
      </p:pic>
    </p:spTree>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1231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E650F37-78FB-DF45-93CA-993D7C78C2C1}" type="datetimeFigureOut">
              <a:rPr lang="en-US" smtClean="0"/>
              <a:t>11/27/17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310789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650F37-78FB-DF45-93CA-993D7C78C2C1}" type="datetimeFigureOut">
              <a:rPr lang="en-US" smtClean="0"/>
              <a:t>11/27/17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327954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650F37-78FB-DF45-93CA-993D7C78C2C1}" type="datetimeFigureOut">
              <a:rPr lang="en-US" smtClean="0"/>
              <a:t>11/27/17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030550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E650F37-78FB-DF45-93CA-993D7C78C2C1}" type="datetimeFigureOut">
              <a:rPr lang="en-US" smtClean="0"/>
              <a:t>11/27/17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243289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E650F37-78FB-DF45-93CA-993D7C78C2C1}" type="datetimeFigureOut">
              <a:rPr lang="en-US" smtClean="0"/>
              <a:t>11/27/17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35523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E650F37-78FB-DF45-93CA-993D7C78C2C1}" type="datetimeFigureOut">
              <a:rPr lang="en-US" smtClean="0"/>
              <a:t>11/27/17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2878393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14.xml"/><Relationship Id="rId12" Type="http://schemas.openxmlformats.org/officeDocument/2006/relationships/theme" Target="../theme/theme2.xml"/><Relationship Id="rId1" Type="http://schemas.openxmlformats.org/officeDocument/2006/relationships/slideLayout" Target="../slideLayouts/slideLayout4.xml"/><Relationship Id="rId2" Type="http://schemas.openxmlformats.org/officeDocument/2006/relationships/slideLayout" Target="../slideLayouts/slideLayout5.xml"/><Relationship Id="rId3" Type="http://schemas.openxmlformats.org/officeDocument/2006/relationships/slideLayout" Target="../slideLayouts/slideLayout6.xml"/><Relationship Id="rId4" Type="http://schemas.openxmlformats.org/officeDocument/2006/relationships/slideLayout" Target="../slideLayouts/slideLayout7.xml"/><Relationship Id="rId5" Type="http://schemas.openxmlformats.org/officeDocument/2006/relationships/slideLayout" Target="../slideLayouts/slideLayout8.xml"/><Relationship Id="rId6" Type="http://schemas.openxmlformats.org/officeDocument/2006/relationships/slideLayout" Target="../slideLayouts/slideLayout9.xml"/><Relationship Id="rId7" Type="http://schemas.openxmlformats.org/officeDocument/2006/relationships/slideLayout" Target="../slideLayouts/slideLayout10.xml"/><Relationship Id="rId8" Type="http://schemas.openxmlformats.org/officeDocument/2006/relationships/slideLayout" Target="../slideLayouts/slideLayout11.xml"/><Relationship Id="rId9" Type="http://schemas.openxmlformats.org/officeDocument/2006/relationships/slideLayout" Target="../slideLayouts/slideLayout12.xml"/><Relationship Id="rId10"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25.xml"/><Relationship Id="rId12" Type="http://schemas.openxmlformats.org/officeDocument/2006/relationships/slideLayout" Target="../slideLayouts/slideLayout26.xml"/><Relationship Id="rId13" Type="http://schemas.openxmlformats.org/officeDocument/2006/relationships/theme" Target="../theme/theme3.xml"/><Relationship Id="rId14" Type="http://schemas.openxmlformats.org/officeDocument/2006/relationships/image" Target="../media/image3.png"/><Relationship Id="rId15" Type="http://schemas.openxmlformats.org/officeDocument/2006/relationships/image" Target="../media/image4.jpeg"/><Relationship Id="rId1" Type="http://schemas.openxmlformats.org/officeDocument/2006/relationships/slideLayout" Target="../slideLayouts/slideLayout15.xml"/><Relationship Id="rId2" Type="http://schemas.openxmlformats.org/officeDocument/2006/relationships/slideLayout" Target="../slideLayouts/slideLayout16.xml"/><Relationship Id="rId3" Type="http://schemas.openxmlformats.org/officeDocument/2006/relationships/slideLayout" Target="../slideLayouts/slideLayout17.xml"/><Relationship Id="rId4" Type="http://schemas.openxmlformats.org/officeDocument/2006/relationships/slideLayout" Target="../slideLayouts/slideLayout18.xml"/><Relationship Id="rId5" Type="http://schemas.openxmlformats.org/officeDocument/2006/relationships/slideLayout" Target="../slideLayouts/slideLayout19.xml"/><Relationship Id="rId6" Type="http://schemas.openxmlformats.org/officeDocument/2006/relationships/slideLayout" Target="../slideLayouts/slideLayout20.xml"/><Relationship Id="rId7" Type="http://schemas.openxmlformats.org/officeDocument/2006/relationships/slideLayout" Target="../slideLayouts/slideLayout21.xml"/><Relationship Id="rId8" Type="http://schemas.openxmlformats.org/officeDocument/2006/relationships/slideLayout" Target="../slideLayouts/slideLayout22.xml"/><Relationship Id="rId9" Type="http://schemas.openxmlformats.org/officeDocument/2006/relationships/slideLayout" Target="../slideLayouts/slideLayout23.xml"/><Relationship Id="rId10"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000431"/>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0" y="1275069"/>
            <a:ext cx="1312911" cy="285137"/>
          </a:xfrm>
          <a:prstGeom prst="rect">
            <a:avLst/>
          </a:prstGeom>
          <a:solidFill>
            <a:srgbClr val="81786D"/>
          </a:solidFill>
          <a:ln>
            <a:solidFill>
              <a:srgbClr val="81786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p:cNvSpPr/>
          <p:nvPr userDrawn="1"/>
        </p:nvSpPr>
        <p:spPr>
          <a:xfrm>
            <a:off x="1512702" y="1275069"/>
            <a:ext cx="7631298" cy="285136"/>
          </a:xfrm>
          <a:prstGeom prst="rect">
            <a:avLst/>
          </a:prstGeom>
          <a:solidFill>
            <a:srgbClr val="05264F"/>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4874135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9" r:id="rId3"/>
  </p:sldLayoutIdLst>
  <p:txStyles>
    <p:titleStyle>
      <a:lvl1pPr algn="ctr" defTabSz="457200" rtl="0" eaLnBrk="1" latinLnBrk="0" hangingPunct="1">
        <a:spcBef>
          <a:spcPct val="0"/>
        </a:spcBef>
        <a:buNone/>
        <a:defRPr sz="4400" b="1" kern="1200">
          <a:solidFill>
            <a:schemeClr val="tx1"/>
          </a:solidFill>
          <a:latin typeface="Tw Cen MT"/>
          <a:ea typeface="+mj-ea"/>
          <a:cs typeface="Tw Cen MT"/>
        </a:defRPr>
      </a:lvl1pPr>
    </p:titleStyle>
    <p:bodyStyle>
      <a:lvl1pPr marL="342900" indent="-342900" algn="l" defTabSz="457200" rtl="0" eaLnBrk="1" latinLnBrk="0" hangingPunct="1">
        <a:spcBef>
          <a:spcPct val="20000"/>
        </a:spcBef>
        <a:buFont typeface="Wingdings" charset="2"/>
        <a:buChar char="§"/>
        <a:defRPr sz="3200" kern="1200">
          <a:solidFill>
            <a:schemeClr val="tx1"/>
          </a:solidFill>
          <a:latin typeface="Tw Cen MT"/>
          <a:ea typeface="+mn-ea"/>
          <a:cs typeface="Tw Cen MT"/>
        </a:defRPr>
      </a:lvl1pPr>
      <a:lvl2pPr marL="742950" indent="-285750" algn="l" defTabSz="457200" rtl="0" eaLnBrk="1" latinLnBrk="0" hangingPunct="1">
        <a:spcBef>
          <a:spcPct val="20000"/>
        </a:spcBef>
        <a:buFont typeface="Arial"/>
        <a:buChar char="•"/>
        <a:defRPr sz="3200" kern="1200">
          <a:solidFill>
            <a:schemeClr val="tx1"/>
          </a:solidFill>
          <a:latin typeface="Tw Cen MT"/>
          <a:ea typeface="+mn-ea"/>
          <a:cs typeface="Tw Cen MT"/>
        </a:defRPr>
      </a:lvl2pPr>
      <a:lvl3pPr marL="1143000" indent="-228600" algn="l" defTabSz="457200" rtl="0" eaLnBrk="1" latinLnBrk="0" hangingPunct="1">
        <a:spcBef>
          <a:spcPct val="20000"/>
        </a:spcBef>
        <a:buFont typeface="Courier New"/>
        <a:buChar char="o"/>
        <a:defRPr sz="3200" kern="1200">
          <a:solidFill>
            <a:schemeClr val="tx1"/>
          </a:solidFill>
          <a:latin typeface="Tw Cen MT"/>
          <a:ea typeface="+mn-ea"/>
          <a:cs typeface="Tw Cen MT"/>
        </a:defRPr>
      </a:lvl3pPr>
      <a:lvl4pPr marL="1600200" indent="-228600" algn="l" defTabSz="457200" rtl="0" eaLnBrk="1" latinLnBrk="0" hangingPunct="1">
        <a:spcBef>
          <a:spcPct val="20000"/>
        </a:spcBef>
        <a:buFont typeface="Arial"/>
        <a:buChar char="–"/>
        <a:defRPr sz="3200" kern="1200">
          <a:solidFill>
            <a:schemeClr val="tx1"/>
          </a:solidFill>
          <a:latin typeface="Tw Cen MT"/>
          <a:ea typeface="+mn-ea"/>
          <a:cs typeface="Tw Cen MT"/>
        </a:defRPr>
      </a:lvl4pPr>
      <a:lvl5pPr marL="2057400" indent="-228600" algn="l" defTabSz="457200" rtl="0" eaLnBrk="1" latinLnBrk="0" hangingPunct="1">
        <a:spcBef>
          <a:spcPct val="20000"/>
        </a:spcBef>
        <a:buFont typeface="Arial"/>
        <a:buChar char="»"/>
        <a:defRPr sz="3200" kern="1200">
          <a:solidFill>
            <a:schemeClr val="tx1"/>
          </a:solidFill>
          <a:latin typeface="Tw Cen MT"/>
          <a:ea typeface="+mn-ea"/>
          <a:cs typeface="Tw Cen M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650F37-78FB-DF45-93CA-993D7C78C2C1}" type="datetimeFigureOut">
              <a:rPr lang="en-US" smtClean="0"/>
              <a:t>11/27/17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31795B-1B8A-6647-A74D-E233D1B8BE5C}" type="slidenum">
              <a:rPr lang="en-US" smtClean="0"/>
              <a:t>‹#›</a:t>
            </a:fld>
            <a:endParaRPr lang="en-US" dirty="0"/>
          </a:p>
        </p:txBody>
      </p:sp>
    </p:spTree>
    <p:extLst>
      <p:ext uri="{BB962C8B-B14F-4D97-AF65-F5344CB8AC3E}">
        <p14:creationId xmlns:p14="http://schemas.microsoft.com/office/powerpoint/2010/main" val="187241445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295400"/>
            <a:ext cx="8229600" cy="464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7" name="Picture 12" descr="BHC_Logo-Reversed"/>
          <p:cNvPicPr>
            <a:picLocks noChangeAspect="1" noChangeArrowheads="1"/>
          </p:cNvPicPr>
          <p:nvPr userDrawn="1"/>
        </p:nvPicPr>
        <p:blipFill>
          <a:blip r:embed="rId14"/>
          <a:srcRect/>
          <a:stretch>
            <a:fillRect/>
          </a:stretch>
        </p:blipFill>
        <p:spPr bwMode="auto">
          <a:xfrm>
            <a:off x="7086600" y="6324600"/>
            <a:ext cx="1752600" cy="360363"/>
          </a:xfrm>
          <a:prstGeom prst="rect">
            <a:avLst/>
          </a:prstGeom>
          <a:noFill/>
          <a:ln w="9525">
            <a:noFill/>
            <a:miter lim="800000"/>
            <a:headEnd/>
            <a:tailEnd/>
          </a:ln>
        </p:spPr>
      </p:pic>
      <p:pic>
        <p:nvPicPr>
          <p:cNvPr id="1028" name="Picture 6"/>
          <p:cNvPicPr>
            <a:picLocks noChangeAspect="1"/>
          </p:cNvPicPr>
          <p:nvPr userDrawn="1"/>
        </p:nvPicPr>
        <p:blipFill>
          <a:blip r:embed="rId15"/>
          <a:srcRect/>
          <a:stretch>
            <a:fillRect/>
          </a:stretch>
        </p:blipFill>
        <p:spPr bwMode="auto">
          <a:xfrm>
            <a:off x="0" y="6019800"/>
            <a:ext cx="9144000" cy="838200"/>
          </a:xfrm>
          <a:prstGeom prst="rect">
            <a:avLst/>
          </a:prstGeom>
          <a:noFill/>
          <a:ln w="9525">
            <a:noFill/>
            <a:miter lim="800000"/>
            <a:headEnd/>
            <a:tailEnd/>
          </a:ln>
        </p:spPr>
      </p:pic>
    </p:spTree>
    <p:extLst>
      <p:ext uri="{BB962C8B-B14F-4D97-AF65-F5344CB8AC3E}">
        <p14:creationId xmlns:p14="http://schemas.microsoft.com/office/powerpoint/2010/main" val="118037887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transition spd="med">
    <p:fade/>
  </p:transition>
  <p:txStyles>
    <p:titleStyle>
      <a:lvl1pPr algn="ctr" rtl="0" eaLnBrk="0" fontAlgn="base" hangingPunct="0">
        <a:spcBef>
          <a:spcPct val="0"/>
        </a:spcBef>
        <a:spcAft>
          <a:spcPct val="0"/>
        </a:spcAft>
        <a:defRPr sz="5000">
          <a:solidFill>
            <a:schemeClr val="bg1"/>
          </a:solidFill>
          <a:latin typeface="+mj-lt"/>
          <a:ea typeface="+mj-ea"/>
          <a:cs typeface="+mj-cs"/>
        </a:defRPr>
      </a:lvl1pPr>
      <a:lvl2pPr algn="ctr" rtl="0" eaLnBrk="0" fontAlgn="base" hangingPunct="0">
        <a:spcBef>
          <a:spcPct val="0"/>
        </a:spcBef>
        <a:spcAft>
          <a:spcPct val="0"/>
        </a:spcAft>
        <a:defRPr sz="5000">
          <a:solidFill>
            <a:schemeClr val="bg1"/>
          </a:solidFill>
          <a:latin typeface="Calibri" pitchFamily="34" charset="0"/>
        </a:defRPr>
      </a:lvl2pPr>
      <a:lvl3pPr algn="ctr" rtl="0" eaLnBrk="0" fontAlgn="base" hangingPunct="0">
        <a:spcBef>
          <a:spcPct val="0"/>
        </a:spcBef>
        <a:spcAft>
          <a:spcPct val="0"/>
        </a:spcAft>
        <a:defRPr sz="5000">
          <a:solidFill>
            <a:schemeClr val="bg1"/>
          </a:solidFill>
          <a:latin typeface="Calibri" pitchFamily="34" charset="0"/>
        </a:defRPr>
      </a:lvl3pPr>
      <a:lvl4pPr algn="ctr" rtl="0" eaLnBrk="0" fontAlgn="base" hangingPunct="0">
        <a:spcBef>
          <a:spcPct val="0"/>
        </a:spcBef>
        <a:spcAft>
          <a:spcPct val="0"/>
        </a:spcAft>
        <a:defRPr sz="5000">
          <a:solidFill>
            <a:schemeClr val="bg1"/>
          </a:solidFill>
          <a:latin typeface="Calibri" pitchFamily="34" charset="0"/>
        </a:defRPr>
      </a:lvl4pPr>
      <a:lvl5pPr algn="ctr" rtl="0" eaLnBrk="0" fontAlgn="base" hangingPunct="0">
        <a:spcBef>
          <a:spcPct val="0"/>
        </a:spcBef>
        <a:spcAft>
          <a:spcPct val="0"/>
        </a:spcAft>
        <a:defRPr sz="5000">
          <a:solidFill>
            <a:schemeClr val="bg1"/>
          </a:solidFill>
          <a:latin typeface="Calibri" pitchFamily="34" charset="0"/>
        </a:defRPr>
      </a:lvl5pPr>
      <a:lvl6pPr marL="457200" algn="ctr" rtl="0" fontAlgn="base">
        <a:spcBef>
          <a:spcPct val="0"/>
        </a:spcBef>
        <a:spcAft>
          <a:spcPct val="0"/>
        </a:spcAft>
        <a:defRPr sz="5000">
          <a:solidFill>
            <a:schemeClr val="bg1"/>
          </a:solidFill>
          <a:latin typeface="Gotham Condensed Book" pitchFamily="50" charset="0"/>
        </a:defRPr>
      </a:lvl6pPr>
      <a:lvl7pPr marL="914400" algn="ctr" rtl="0" fontAlgn="base">
        <a:spcBef>
          <a:spcPct val="0"/>
        </a:spcBef>
        <a:spcAft>
          <a:spcPct val="0"/>
        </a:spcAft>
        <a:defRPr sz="5000">
          <a:solidFill>
            <a:schemeClr val="bg1"/>
          </a:solidFill>
          <a:latin typeface="Gotham Condensed Book" pitchFamily="50" charset="0"/>
        </a:defRPr>
      </a:lvl7pPr>
      <a:lvl8pPr marL="1371600" algn="ctr" rtl="0" fontAlgn="base">
        <a:spcBef>
          <a:spcPct val="0"/>
        </a:spcBef>
        <a:spcAft>
          <a:spcPct val="0"/>
        </a:spcAft>
        <a:defRPr sz="5000">
          <a:solidFill>
            <a:schemeClr val="bg1"/>
          </a:solidFill>
          <a:latin typeface="Gotham Condensed Book" pitchFamily="50" charset="0"/>
        </a:defRPr>
      </a:lvl8pPr>
      <a:lvl9pPr marL="1828800" algn="ctr" rtl="0" fontAlgn="base">
        <a:spcBef>
          <a:spcPct val="0"/>
        </a:spcBef>
        <a:spcAft>
          <a:spcPct val="0"/>
        </a:spcAft>
        <a:defRPr sz="5000">
          <a:solidFill>
            <a:schemeClr val="bg1"/>
          </a:solidFill>
          <a:latin typeface="Gotham Condensed Book" pitchFamily="50"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package" Target="../embeddings/Microsoft_Word_Document1.docx"/><Relationship Id="rId4" Type="http://schemas.openxmlformats.org/officeDocument/2006/relationships/image" Target="../media/image8.emf"/><Relationship Id="rId1" Type="http://schemas.openxmlformats.org/officeDocument/2006/relationships/vmlDrawing" Target="../drawings/vmlDrawing1.vml"/><Relationship Id="rId2"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chart" Target="../charts/chart1.xml"/><Relationship Id="rId3" Type="http://schemas.openxmlformats.org/officeDocument/2006/relationships/chart" Target="../charts/char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091" y="14270"/>
            <a:ext cx="9144000" cy="3886199"/>
          </a:xfrm>
          <a:solidFill>
            <a:srgbClr val="05264F"/>
          </a:solidFill>
        </p:spPr>
        <p:txBody>
          <a:bodyPr/>
          <a:lstStyle/>
          <a:p>
            <a:r>
              <a:rPr lang="en-US" dirty="0"/>
              <a:t>AMI Risk Stratification Tool</a:t>
            </a:r>
            <a:endParaRPr lang="en-US" sz="3000" dirty="0">
              <a:solidFill>
                <a:schemeClr val="bg1"/>
              </a:solidFill>
              <a:latin typeface="Tw Cen MT"/>
              <a:cs typeface="Tw Cen MT"/>
            </a:endParaRPr>
          </a:p>
        </p:txBody>
      </p:sp>
      <p:pic>
        <p:nvPicPr>
          <p:cNvPr id="4" name="Picture 3"/>
          <p:cNvPicPr/>
          <p:nvPr/>
        </p:nvPicPr>
        <p:blipFill>
          <a:blip r:embed="rId3" cstate="print">
            <a:extLst>
              <a:ext uri="{28A0092B-C50C-407E-A947-70E740481C1C}">
                <a14:useLocalDpi xmlns:a14="http://schemas.microsoft.com/office/drawing/2010/main"/>
              </a:ext>
            </a:extLst>
          </a:blip>
          <a:srcRect/>
          <a:stretch>
            <a:fillRect/>
          </a:stretch>
        </p:blipFill>
        <p:spPr bwMode="auto">
          <a:xfrm>
            <a:off x="457199" y="6126163"/>
            <a:ext cx="581965" cy="595312"/>
          </a:xfrm>
          <a:prstGeom prst="rect">
            <a:avLst/>
          </a:prstGeom>
          <a:noFill/>
          <a:ln>
            <a:noFill/>
          </a:ln>
        </p:spPr>
      </p:pic>
      <p:pic>
        <p:nvPicPr>
          <p:cNvPr id="5" name="Picture 4" descr="logo.jpg"/>
          <p:cNvPicPr/>
          <p:nvPr/>
        </p:nvPicPr>
        <p:blipFill>
          <a:blip r:embed="rId4">
            <a:extLst>
              <a:ext uri="{28A0092B-C50C-407E-A947-70E740481C1C}">
                <a14:useLocalDpi xmlns:a14="http://schemas.microsoft.com/office/drawing/2010/main"/>
              </a:ext>
            </a:extLst>
          </a:blip>
          <a:stretch>
            <a:fillRect/>
          </a:stretch>
        </p:blipFill>
        <p:spPr>
          <a:xfrm>
            <a:off x="7774485" y="6147780"/>
            <a:ext cx="912315" cy="573695"/>
          </a:xfrm>
          <a:prstGeom prst="rect">
            <a:avLst/>
          </a:prstGeom>
        </p:spPr>
      </p:pic>
      <p:sp>
        <p:nvSpPr>
          <p:cNvPr id="6" name="Footer Placeholder 4"/>
          <p:cNvSpPr txBox="1">
            <a:spLocks/>
          </p:cNvSpPr>
          <p:nvPr/>
        </p:nvSpPr>
        <p:spPr>
          <a:xfrm>
            <a:off x="2899394" y="6260376"/>
            <a:ext cx="3271442" cy="365125"/>
          </a:xfrm>
          <a:prstGeom prst="rect">
            <a:avLst/>
          </a:prstGeom>
          <a:ln>
            <a:noFill/>
          </a:ln>
        </p:spPr>
        <p:txBody>
          <a:bodyPr vert="horz" lIns="91440" tIns="45720" rIns="91440" bIns="45720" rtlCol="0" anchor="ctr"/>
          <a:lstStyle>
            <a:defPPr>
              <a:defRPr lang="en-US"/>
            </a:defPPr>
            <a:lvl1pPr marL="0" algn="ctr" defTabSz="457200" rtl="0" eaLnBrk="1" latinLnBrk="0" hangingPunct="1">
              <a:defRPr lang="en-US" sz="1400" b="1" kern="1200" cap="small" smtClean="0">
                <a:solidFill>
                  <a:schemeClr val="tx1"/>
                </a:solidFill>
                <a:effectLst/>
                <a:latin typeface="Copperplate Gothic Light"/>
                <a:ea typeface="+mn-ea"/>
                <a:cs typeface="Copperplate Gothic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solidFill>
                  <a:srgbClr val="17375E"/>
                </a:solidFill>
              </a:rPr>
              <a:t>Leadership</a:t>
            </a:r>
            <a:r>
              <a:rPr lang="en-US" dirty="0"/>
              <a:t> </a:t>
            </a:r>
            <a:r>
              <a:rPr lang="en-US" dirty="0">
                <a:solidFill>
                  <a:schemeClr val="tx1">
                    <a:lumMod val="65000"/>
                    <a:lumOff val="35000"/>
                  </a:schemeClr>
                </a:solidFill>
              </a:rPr>
              <a:t>Saves</a:t>
            </a:r>
            <a:r>
              <a:rPr lang="en-US" dirty="0"/>
              <a:t> </a:t>
            </a:r>
            <a:r>
              <a:rPr lang="en-US" dirty="0">
                <a:solidFill>
                  <a:schemeClr val="tx2">
                    <a:lumMod val="75000"/>
                  </a:schemeClr>
                </a:solidFill>
              </a:rPr>
              <a:t>Lives</a:t>
            </a:r>
          </a:p>
        </p:txBody>
      </p:sp>
    </p:spTree>
    <p:extLst>
      <p:ext uri="{BB962C8B-B14F-4D97-AF65-F5344CB8AC3E}">
        <p14:creationId xmlns:p14="http://schemas.microsoft.com/office/powerpoint/2010/main" val="15270369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Rationale for the approach</a:t>
            </a:r>
          </a:p>
        </p:txBody>
      </p:sp>
      <p:sp>
        <p:nvSpPr>
          <p:cNvPr id="3" name="Content Placeholder 2"/>
          <p:cNvSpPr>
            <a:spLocks noGrp="1"/>
          </p:cNvSpPr>
          <p:nvPr>
            <p:ph idx="1"/>
          </p:nvPr>
        </p:nvSpPr>
        <p:spPr>
          <a:xfrm>
            <a:off x="609600" y="1905000"/>
            <a:ext cx="8229600" cy="4423388"/>
          </a:xfrm>
        </p:spPr>
        <p:txBody>
          <a:bodyPr>
            <a:normAutofit/>
          </a:bodyPr>
          <a:lstStyle/>
          <a:p>
            <a:pPr marL="0" marR="0" lvl="1" indent="0" defTabSz="914400" eaLnBrk="1" fontAlgn="auto" latinLnBrk="0" hangingPunct="1">
              <a:lnSpc>
                <a:spcPct val="100000"/>
              </a:lnSpc>
              <a:spcBef>
                <a:spcPts val="0"/>
              </a:spcBef>
              <a:spcAft>
                <a:spcPts val="0"/>
              </a:spcAft>
              <a:buClrTx/>
              <a:buSzTx/>
              <a:buFontTx/>
              <a:buNone/>
              <a:tabLst/>
              <a:defRPr/>
            </a:pPr>
            <a:r>
              <a:rPr lang="en-US" sz="2800" dirty="0"/>
              <a:t>As part of their root cause analysis, some LSL hospitals identified the need for reliable classification of the most at risk AMI patients for proactive and multidisciplinary follow-up.</a:t>
            </a:r>
          </a:p>
          <a:p>
            <a:pPr marL="0" marR="0" lvl="1" indent="0" defTabSz="914400" eaLnBrk="1" fontAlgn="auto" latinLnBrk="0" hangingPunct="1">
              <a:lnSpc>
                <a:spcPct val="100000"/>
              </a:lnSpc>
              <a:spcBef>
                <a:spcPts val="0"/>
              </a:spcBef>
              <a:spcAft>
                <a:spcPts val="0"/>
              </a:spcAft>
              <a:buClrTx/>
              <a:buSzTx/>
              <a:buFontTx/>
              <a:buNone/>
              <a:tabLst/>
              <a:defRPr/>
            </a:pPr>
            <a:endParaRPr lang="en-US" sz="2800" dirty="0"/>
          </a:p>
          <a:p>
            <a:pPr marL="0" marR="0" lvl="1" indent="0" defTabSz="914400" eaLnBrk="1" fontAlgn="auto" latinLnBrk="0" hangingPunct="1">
              <a:lnSpc>
                <a:spcPct val="100000"/>
              </a:lnSpc>
              <a:spcBef>
                <a:spcPts val="0"/>
              </a:spcBef>
              <a:spcAft>
                <a:spcPts val="0"/>
              </a:spcAft>
              <a:buClrTx/>
              <a:buSzTx/>
              <a:buFontTx/>
              <a:buNone/>
              <a:tabLst/>
              <a:defRPr/>
            </a:pPr>
            <a:r>
              <a:rPr lang="en-US" sz="2800" dirty="0"/>
              <a:t>One approach was to compare use of the TIMI and Cadillac scores.  </a:t>
            </a:r>
          </a:p>
        </p:txBody>
      </p:sp>
    </p:spTree>
    <p:extLst>
      <p:ext uri="{BB962C8B-B14F-4D97-AF65-F5344CB8AC3E}">
        <p14:creationId xmlns:p14="http://schemas.microsoft.com/office/powerpoint/2010/main" val="850197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Perspectives from the front line</a:t>
            </a:r>
          </a:p>
        </p:txBody>
      </p:sp>
      <p:sp>
        <p:nvSpPr>
          <p:cNvPr id="3" name="Content Placeholder 2"/>
          <p:cNvSpPr>
            <a:spLocks noGrp="1"/>
          </p:cNvSpPr>
          <p:nvPr>
            <p:ph idx="1"/>
          </p:nvPr>
        </p:nvSpPr>
        <p:spPr>
          <a:xfrm>
            <a:off x="381000" y="2057400"/>
            <a:ext cx="8305800" cy="2564425"/>
          </a:xfrm>
        </p:spPr>
        <p:txBody>
          <a:bodyPr>
            <a:normAutofit fontScale="62500" lnSpcReduction="20000"/>
          </a:bodyPr>
          <a:lstStyle/>
          <a:p>
            <a:pPr marL="0" indent="0" algn="ctr">
              <a:buNone/>
            </a:pPr>
            <a:r>
              <a:rPr lang="en-US" sz="4000" i="1" dirty="0"/>
              <a:t>“We really focused on identifying areas that we could work on. We implemented an acuity tool for our critical care areas. Then through that process, we really identified that we weren't capturing all of our non-STEMIs. That's when I really dove into finding objective measures for our STEMIs and our non-STEMIs. I implemented the TIMI risk versus the CADILLAC scoring. I score every single one of those patients.”</a:t>
            </a:r>
            <a:endParaRPr lang="en-US" dirty="0"/>
          </a:p>
          <a:p>
            <a:endParaRPr lang="en-US" dirty="0"/>
          </a:p>
        </p:txBody>
      </p:sp>
    </p:spTree>
    <p:extLst>
      <p:ext uri="{BB962C8B-B14F-4D97-AF65-F5344CB8AC3E}">
        <p14:creationId xmlns:p14="http://schemas.microsoft.com/office/powerpoint/2010/main" val="1562295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extLst>
              <p:ext uri="{D42A27DB-BD31-4B8C-83A1-F6EECF244321}">
                <p14:modId xmlns:p14="http://schemas.microsoft.com/office/powerpoint/2010/main" val="1711856728"/>
              </p:ext>
            </p:extLst>
          </p:nvPr>
        </p:nvGraphicFramePr>
        <p:xfrm>
          <a:off x="2133600" y="152400"/>
          <a:ext cx="5105400" cy="6590934"/>
        </p:xfrm>
        <a:graphic>
          <a:graphicData uri="http://schemas.openxmlformats.org/presentationml/2006/ole">
            <mc:AlternateContent xmlns:mc="http://schemas.openxmlformats.org/markup-compatibility/2006">
              <mc:Choice xmlns:v="urn:schemas-microsoft-com:vml" Requires="v">
                <p:oleObj spid="_x0000_s1025" name="Document" r:id="rId3" imgW="7467600" imgH="9639300" progId="Word.Document.12">
                  <p:embed/>
                </p:oleObj>
              </mc:Choice>
              <mc:Fallback>
                <p:oleObj name="Document" r:id="rId3" imgW="7467600" imgH="9639300" progId="Word.Document.12">
                  <p:embed/>
                  <p:pic>
                    <p:nvPicPr>
                      <p:cNvPr id="0" name=""/>
                      <p:cNvPicPr/>
                      <p:nvPr/>
                    </p:nvPicPr>
                    <p:blipFill>
                      <a:blip r:embed="rId4"/>
                      <a:stretch>
                        <a:fillRect/>
                      </a:stretch>
                    </p:blipFill>
                    <p:spPr>
                      <a:xfrm>
                        <a:off x="2133600" y="152400"/>
                        <a:ext cx="5105400" cy="6590934"/>
                      </a:xfrm>
                      <a:prstGeom prst="rect">
                        <a:avLst/>
                      </a:prstGeom>
                      <a:ln>
                        <a:solidFill>
                          <a:schemeClr val="tx1"/>
                        </a:solidFill>
                      </a:ln>
                    </p:spPr>
                  </p:pic>
                </p:oleObj>
              </mc:Fallback>
            </mc:AlternateContent>
          </a:graphicData>
        </a:graphic>
      </p:graphicFrame>
    </p:spTree>
    <p:extLst>
      <p:ext uri="{BB962C8B-B14F-4D97-AF65-F5344CB8AC3E}">
        <p14:creationId xmlns:p14="http://schemas.microsoft.com/office/powerpoint/2010/main" val="7798669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457200" y="274638"/>
            <a:ext cx="8229600" cy="792162"/>
          </a:xfrm>
        </p:spPr>
        <p:txBody>
          <a:bodyPr/>
          <a:lstStyle/>
          <a:p>
            <a:r>
              <a:rPr lang="en-US" altLang="en-US" dirty="0">
                <a:solidFill>
                  <a:schemeClr val="tx1"/>
                </a:solidFill>
              </a:rPr>
              <a:t>LSL:  AMI Risk Scores</a:t>
            </a:r>
          </a:p>
        </p:txBody>
      </p:sp>
      <p:sp>
        <p:nvSpPr>
          <p:cNvPr id="2051" name="Content Placeholder 2"/>
          <p:cNvSpPr>
            <a:spLocks noGrp="1"/>
          </p:cNvSpPr>
          <p:nvPr>
            <p:ph idx="1"/>
          </p:nvPr>
        </p:nvSpPr>
        <p:spPr>
          <a:xfrm>
            <a:off x="533400" y="1295400"/>
            <a:ext cx="8153400" cy="4830763"/>
          </a:xfrm>
        </p:spPr>
        <p:txBody>
          <a:bodyPr/>
          <a:lstStyle/>
          <a:p>
            <a:pPr marL="0" indent="0" algn="ctr">
              <a:buFontTx/>
              <a:buNone/>
            </a:pPr>
            <a:r>
              <a:rPr lang="en-US" altLang="en-US" b="1" dirty="0">
                <a:solidFill>
                  <a:srgbClr val="0000CC"/>
                </a:solidFill>
                <a:latin typeface="Times New Roman" panose="02020603050405020304" pitchFamily="18" charset="0"/>
                <a:cs typeface="Times New Roman" panose="02020603050405020304" pitchFamily="18" charset="0"/>
              </a:rPr>
              <a:t>TIMI Risk Score verses Cadillac Score</a:t>
            </a:r>
          </a:p>
          <a:p>
            <a:pPr marL="0" indent="0" algn="ctr">
              <a:buFontTx/>
              <a:buNone/>
            </a:pPr>
            <a:r>
              <a:rPr lang="en-US" altLang="en-US" b="1" dirty="0">
                <a:solidFill>
                  <a:srgbClr val="0000CC"/>
                </a:solidFill>
                <a:latin typeface="Times New Roman" panose="02020603050405020304" pitchFamily="18" charset="0"/>
                <a:cs typeface="Times New Roman" panose="02020603050405020304" pitchFamily="18" charset="0"/>
              </a:rPr>
              <a:t>May 2015 – May 2016</a:t>
            </a:r>
          </a:p>
        </p:txBody>
      </p:sp>
      <p:graphicFrame>
        <p:nvGraphicFramePr>
          <p:cNvPr id="3" name="Object 1"/>
          <p:cNvGraphicFramePr>
            <a:graphicFrameLocks/>
          </p:cNvGraphicFramePr>
          <p:nvPr>
            <p:extLst/>
          </p:nvPr>
        </p:nvGraphicFramePr>
        <p:xfrm>
          <a:off x="457200" y="2667000"/>
          <a:ext cx="4267200" cy="3352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 name="Object 2"/>
          <p:cNvGraphicFramePr>
            <a:graphicFrameLocks/>
          </p:cNvGraphicFramePr>
          <p:nvPr>
            <p:extLst/>
          </p:nvPr>
        </p:nvGraphicFramePr>
        <p:xfrm>
          <a:off x="4648200" y="2667000"/>
          <a:ext cx="4114800" cy="3225800"/>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7"/>
          <p:cNvSpPr/>
          <p:nvPr/>
        </p:nvSpPr>
        <p:spPr>
          <a:xfrm>
            <a:off x="3657600" y="5479529"/>
            <a:ext cx="1143000" cy="461665"/>
          </a:xfrm>
          <a:prstGeom prst="rect">
            <a:avLst/>
          </a:prstGeom>
          <a:noFill/>
        </p:spPr>
        <p:txBody>
          <a:bodyPr wrap="square" lIns="91440" tIns="45720" rIns="91440" bIns="4572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2400" b="1" cap="all" dirty="0">
                <a:ln w="9000" cmpd="sng">
                  <a:solidFill>
                    <a:srgbClr val="000000">
                      <a:shade val="50000"/>
                      <a:satMod val="120000"/>
                    </a:srgbClr>
                  </a:solidFill>
                  <a:prstDash val="solid"/>
                </a:ln>
                <a:solidFill>
                  <a:srgbClr val="0000CC"/>
                </a:solidFill>
              </a:rPr>
              <a:t>P = 405</a:t>
            </a:r>
          </a:p>
        </p:txBody>
      </p:sp>
    </p:spTree>
    <p:extLst>
      <p:ext uri="{BB962C8B-B14F-4D97-AF65-F5344CB8AC3E}">
        <p14:creationId xmlns:p14="http://schemas.microsoft.com/office/powerpoint/2010/main" val="173871560"/>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Implementation Experience</a:t>
            </a:r>
          </a:p>
        </p:txBody>
      </p:sp>
      <p:sp>
        <p:nvSpPr>
          <p:cNvPr id="3" name="Content Placeholder 2"/>
          <p:cNvSpPr>
            <a:spLocks noGrp="1"/>
          </p:cNvSpPr>
          <p:nvPr>
            <p:ph idx="1"/>
          </p:nvPr>
        </p:nvSpPr>
        <p:spPr>
          <a:xfrm>
            <a:off x="457200" y="2133600"/>
            <a:ext cx="8229600" cy="3763963"/>
          </a:xfrm>
        </p:spPr>
        <p:txBody>
          <a:bodyPr>
            <a:normAutofit lnSpcReduction="10000"/>
          </a:bodyPr>
          <a:lstStyle/>
          <a:p>
            <a:pPr marL="0" lvl="1" indent="0" algn="ctr">
              <a:buNone/>
            </a:pPr>
            <a:r>
              <a:rPr lang="en-US" sz="2800" i="1" dirty="0"/>
              <a:t>“This completed form with this gets faxed to cardiology consultants' scheduling team for AMI as well as their nurse director, and their nurse leader, as well as the two nurse practitioners that run AMI clinic, as well as our pharmacy, our CV patient educators. They have an idea of how critical this patient was in the </a:t>
            </a:r>
            <a:r>
              <a:rPr lang="en-US" sz="2800" i="1" dirty="0" err="1"/>
              <a:t>cath</a:t>
            </a:r>
            <a:r>
              <a:rPr lang="en-US" sz="2800" i="1" dirty="0"/>
              <a:t> lab setting or the pre-</a:t>
            </a:r>
            <a:r>
              <a:rPr lang="en-US" sz="2800" i="1" dirty="0" err="1"/>
              <a:t>cath</a:t>
            </a:r>
            <a:r>
              <a:rPr lang="en-US" sz="2800" i="1" dirty="0"/>
              <a:t> lab setting. Then it also goes to the case management and all of the discharge charge nurses on the unit. It gets disbursed to a large population.”</a:t>
            </a:r>
          </a:p>
          <a:p>
            <a:endParaRPr lang="en-US" dirty="0"/>
          </a:p>
        </p:txBody>
      </p:sp>
    </p:spTree>
    <p:extLst>
      <p:ext uri="{BB962C8B-B14F-4D97-AF65-F5344CB8AC3E}">
        <p14:creationId xmlns:p14="http://schemas.microsoft.com/office/powerpoint/2010/main" val="17073773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a:xfrm>
            <a:off x="457200" y="1981200"/>
            <a:ext cx="8229600" cy="4423388"/>
          </a:xfrm>
        </p:spPr>
        <p:txBody>
          <a:bodyPr>
            <a:normAutofit/>
          </a:bodyPr>
          <a:lstStyle/>
          <a:p>
            <a:pPr marL="0" marR="0" lvl="1" indent="0" algn="ctr" defTabSz="914400" eaLnBrk="1" fontAlgn="auto" latinLnBrk="0" hangingPunct="1">
              <a:lnSpc>
                <a:spcPct val="100000"/>
              </a:lnSpc>
              <a:spcBef>
                <a:spcPts val="0"/>
              </a:spcBef>
              <a:spcAft>
                <a:spcPts val="0"/>
              </a:spcAft>
              <a:buClrTx/>
              <a:buSzTx/>
              <a:buFontTx/>
              <a:buNone/>
              <a:tabLst/>
              <a:defRPr/>
            </a:pPr>
            <a:r>
              <a:rPr lang="en-US" sz="2000" dirty="0"/>
              <a:t>This Risk Stratification Form was generously shared by Baptist Health Care as part of their participation in LSL.  It is intended to serve as a starting point for conversations about how to improve in-house care processes, and should not be interpreted as an ACC-endorsed clinical guideline.  </a:t>
            </a:r>
          </a:p>
          <a:p>
            <a:pPr marL="0" marR="0" lvl="1" indent="0" algn="ctr" defTabSz="914400" eaLnBrk="1" fontAlgn="auto" latinLnBrk="0" hangingPunct="1">
              <a:lnSpc>
                <a:spcPct val="100000"/>
              </a:lnSpc>
              <a:spcBef>
                <a:spcPts val="0"/>
              </a:spcBef>
              <a:spcAft>
                <a:spcPts val="0"/>
              </a:spcAft>
              <a:buClrTx/>
              <a:buSzTx/>
              <a:buFontTx/>
              <a:buNone/>
              <a:tabLst/>
              <a:defRPr/>
            </a:pPr>
            <a:endParaRPr lang="en-US" sz="2000" dirty="0"/>
          </a:p>
          <a:p>
            <a:pPr marL="0" marR="0" lvl="1" indent="0" algn="ctr" defTabSz="914400" eaLnBrk="1" fontAlgn="auto" latinLnBrk="0" hangingPunct="1">
              <a:lnSpc>
                <a:spcPct val="100000"/>
              </a:lnSpc>
              <a:spcBef>
                <a:spcPts val="0"/>
              </a:spcBef>
              <a:spcAft>
                <a:spcPts val="0"/>
              </a:spcAft>
              <a:buClrTx/>
              <a:buSzTx/>
              <a:buFontTx/>
              <a:buNone/>
              <a:tabLst/>
              <a:defRPr/>
            </a:pPr>
            <a:r>
              <a:rPr lang="en-US" sz="2000" dirty="0"/>
              <a:t>We encourage your hospital team to adapt this approach </a:t>
            </a:r>
          </a:p>
          <a:p>
            <a:pPr marL="0" marR="0" lvl="1" indent="0" algn="ctr" defTabSz="914400" eaLnBrk="1" fontAlgn="auto" latinLnBrk="0" hangingPunct="1">
              <a:lnSpc>
                <a:spcPct val="100000"/>
              </a:lnSpc>
              <a:spcBef>
                <a:spcPts val="0"/>
              </a:spcBef>
              <a:spcAft>
                <a:spcPts val="0"/>
              </a:spcAft>
              <a:buClrTx/>
              <a:buSzTx/>
              <a:buFontTx/>
              <a:buNone/>
              <a:tabLst/>
              <a:defRPr/>
            </a:pPr>
            <a:r>
              <a:rPr lang="en-US" sz="2000" dirty="0"/>
              <a:t>to your own needs and local context.</a:t>
            </a:r>
          </a:p>
          <a:p>
            <a:pPr marL="0" marR="0" lvl="1" indent="0" algn="ctr" defTabSz="914400" eaLnBrk="1" fontAlgn="auto" latinLnBrk="0" hangingPunct="1">
              <a:lnSpc>
                <a:spcPct val="100000"/>
              </a:lnSpc>
              <a:spcBef>
                <a:spcPts val="0"/>
              </a:spcBef>
              <a:spcAft>
                <a:spcPts val="0"/>
              </a:spcAft>
              <a:buClrTx/>
              <a:buSzTx/>
              <a:buFontTx/>
              <a:buNone/>
              <a:tabLst/>
              <a:defRPr/>
            </a:pPr>
            <a:endParaRPr lang="en-US" sz="2000" dirty="0"/>
          </a:p>
          <a:p>
            <a:pPr marL="0" lvl="1" indent="0" algn="ctr" defTabSz="914400">
              <a:spcBef>
                <a:spcPts val="0"/>
              </a:spcBef>
              <a:buNone/>
            </a:pPr>
            <a:r>
              <a:rPr lang="en-US" sz="2000" dirty="0"/>
              <a:t>Thank you to the entire LSL Guiding Coalition at Baptist Hospital for their commitment to improving outcomes for patients with AMI. </a:t>
            </a:r>
          </a:p>
        </p:txBody>
      </p:sp>
    </p:spTree>
    <p:extLst>
      <p:ext uri="{BB962C8B-B14F-4D97-AF65-F5344CB8AC3E}">
        <p14:creationId xmlns:p14="http://schemas.microsoft.com/office/powerpoint/2010/main" val="798842314"/>
      </p:ext>
    </p:extLst>
  </p:cSld>
  <p:clrMapOvr>
    <a:masterClrMapping/>
  </p:clrMapOvr>
</p:sld>
</file>

<file path=ppt/theme/theme1.xml><?xml version="1.0" encoding="utf-8"?>
<a:theme xmlns:a="http://schemas.openxmlformats.org/drawingml/2006/main" name="LSL PP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2213</TotalTime>
  <Words>355</Words>
  <Application>Microsoft Macintosh PowerPoint</Application>
  <PresentationFormat>On-screen Show (4:3)</PresentationFormat>
  <Paragraphs>26</Paragraphs>
  <Slides>7</Slides>
  <Notes>3</Notes>
  <HiddenSlides>0</HiddenSlides>
  <MMClips>0</MMClips>
  <ScaleCrop>false</ScaleCrop>
  <HeadingPairs>
    <vt:vector size="8" baseType="variant">
      <vt:variant>
        <vt:lpstr>Fonts Used</vt:lpstr>
      </vt:variant>
      <vt:variant>
        <vt:i4>10</vt:i4>
      </vt:variant>
      <vt:variant>
        <vt:lpstr>Theme</vt:lpstr>
      </vt:variant>
      <vt:variant>
        <vt:i4>3</vt:i4>
      </vt:variant>
      <vt:variant>
        <vt:lpstr>Embedded OLE Servers</vt:lpstr>
      </vt:variant>
      <vt:variant>
        <vt:i4>1</vt:i4>
      </vt:variant>
      <vt:variant>
        <vt:lpstr>Slide Titles</vt:lpstr>
      </vt:variant>
      <vt:variant>
        <vt:i4>7</vt:i4>
      </vt:variant>
    </vt:vector>
  </HeadingPairs>
  <TitlesOfParts>
    <vt:vector size="21" baseType="lpstr">
      <vt:lpstr>Aharoni</vt:lpstr>
      <vt:lpstr>Calibri</vt:lpstr>
      <vt:lpstr>Copperplate Gothic Light</vt:lpstr>
      <vt:lpstr>Courier New</vt:lpstr>
      <vt:lpstr>Gotham Condensed Book</vt:lpstr>
      <vt:lpstr>Times New Roman</vt:lpstr>
      <vt:lpstr>Tw Cen MT</vt:lpstr>
      <vt:lpstr>Univers 45 Light</vt:lpstr>
      <vt:lpstr>Wingdings</vt:lpstr>
      <vt:lpstr>Arial</vt:lpstr>
      <vt:lpstr>LSL PPT Template</vt:lpstr>
      <vt:lpstr>Custom Design</vt:lpstr>
      <vt:lpstr>1_Default Design</vt:lpstr>
      <vt:lpstr>Microsoft Word Document</vt:lpstr>
      <vt:lpstr>AMI Risk Stratification Tool</vt:lpstr>
      <vt:lpstr>Rationale for the approach</vt:lpstr>
      <vt:lpstr>Perspectives from the front line</vt:lpstr>
      <vt:lpstr>PowerPoint Presentation</vt:lpstr>
      <vt:lpstr>LSL:  AMI Risk Scores</vt:lpstr>
      <vt:lpstr>Implementation Experience</vt:lpstr>
      <vt:lpstr>Disclaimer</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Fosburgh</dc:creator>
  <cp:lastModifiedBy>Erika Linnander</cp:lastModifiedBy>
  <cp:revision>100</cp:revision>
  <dcterms:created xsi:type="dcterms:W3CDTF">2014-06-15T23:42:27Z</dcterms:created>
  <dcterms:modified xsi:type="dcterms:W3CDTF">2017-11-27T20:33:11Z</dcterms:modified>
</cp:coreProperties>
</file>