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4" r:id="rId2"/>
  </p:sldMasterIdLst>
  <p:notesMasterIdLst>
    <p:notesMasterId r:id="rId21"/>
  </p:notesMasterIdLst>
  <p:sldIdLst>
    <p:sldId id="374" r:id="rId3"/>
    <p:sldId id="405" r:id="rId4"/>
    <p:sldId id="404" r:id="rId5"/>
    <p:sldId id="400" r:id="rId6"/>
    <p:sldId id="402" r:id="rId7"/>
    <p:sldId id="401" r:id="rId8"/>
    <p:sldId id="403" r:id="rId9"/>
    <p:sldId id="406" r:id="rId10"/>
    <p:sldId id="407" r:id="rId11"/>
    <p:sldId id="408" r:id="rId12"/>
    <p:sldId id="409" r:id="rId13"/>
    <p:sldId id="410" r:id="rId14"/>
    <p:sldId id="411" r:id="rId15"/>
    <p:sldId id="412" r:id="rId16"/>
    <p:sldId id="413" r:id="rId17"/>
    <p:sldId id="414" r:id="rId18"/>
    <p:sldId id="415" r:id="rId19"/>
    <p:sldId id="41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16"/>
    <p:restoredTop sz="86524" autoAdjust="0"/>
  </p:normalViewPr>
  <p:slideViewPr>
    <p:cSldViewPr snapToGrid="0" snapToObjects="1">
      <p:cViewPr varScale="1">
        <p:scale>
          <a:sx n="79" d="100"/>
          <a:sy n="79" d="100"/>
        </p:scale>
        <p:origin x="-158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1371A0-5D4E-3C43-A1BA-F16302CD717A}" type="datetimeFigureOut">
              <a:rPr lang="en-US" smtClean="0"/>
              <a:t>12/19/2017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BDFEAE-44F1-3E48-8460-69CABB322067}" type="slidenum">
              <a:rPr lang="en-US" smtClean="0"/>
              <a:t>‹#›</a:t>
            </a:fld>
            <a:endParaRPr lang="en-US" dirty="0"/>
          </a:p>
        </p:txBody>
      </p:sp>
    </p:spTree>
    <p:extLst>
      <p:ext uri="{BB962C8B-B14F-4D97-AF65-F5344CB8AC3E}">
        <p14:creationId xmlns:p14="http://schemas.microsoft.com/office/powerpoint/2010/main" val="32686826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dirty="0"/>
          </a:p>
        </p:txBody>
      </p:sp>
    </p:spTree>
    <p:extLst>
      <p:ext uri="{BB962C8B-B14F-4D97-AF65-F5344CB8AC3E}">
        <p14:creationId xmlns:p14="http://schemas.microsoft.com/office/powerpoint/2010/main" val="3713675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8</a:t>
            </a:fld>
            <a:endParaRPr lang="en-US" dirty="0"/>
          </a:p>
        </p:txBody>
      </p:sp>
    </p:spTree>
    <p:extLst>
      <p:ext uri="{BB962C8B-B14F-4D97-AF65-F5344CB8AC3E}">
        <p14:creationId xmlns:p14="http://schemas.microsoft.com/office/powerpoint/2010/main" val="667488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12</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1394778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13</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1487057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14</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1841232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15</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973767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sz="1200" kern="1200" dirty="0">
              <a:solidFill>
                <a:schemeClr val="tx1"/>
              </a:solidFill>
              <a:effectLst/>
              <a:latin typeface="+mn-lt"/>
              <a:ea typeface="+mn-ea"/>
              <a:cs typeface="+mn-cs"/>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16</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1688451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a:ln/>
        </p:spPr>
      </p:sp>
      <p:sp>
        <p:nvSpPr>
          <p:cNvPr id="604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a typeface="ＭＳ Ｐゴシック" charset="0"/>
              <a:cs typeface="ＭＳ Ｐゴシック" charset="0"/>
            </a:endParaRPr>
          </a:p>
        </p:txBody>
      </p:sp>
      <p:sp>
        <p:nvSpPr>
          <p:cNvPr id="604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52B1C36-5D6B-5B46-A103-BEB4F9F28FE2}" type="slidenum">
              <a:rPr lang="en-US" sz="1200">
                <a:solidFill>
                  <a:prstClr val="black"/>
                </a:solidFill>
                <a:latin typeface="Times New Roman" charset="0"/>
              </a:rPr>
              <a:pPr eaLnBrk="1" hangingPunct="1"/>
              <a:t>17</a:t>
            </a:fld>
            <a:endParaRPr lang="en-US" sz="1200" dirty="0">
              <a:solidFill>
                <a:prstClr val="black"/>
              </a:solidFill>
              <a:latin typeface="Times New Roman" charset="0"/>
            </a:endParaRPr>
          </a:p>
        </p:txBody>
      </p:sp>
    </p:spTree>
    <p:extLst>
      <p:ext uri="{BB962C8B-B14F-4D97-AF65-F5344CB8AC3E}">
        <p14:creationId xmlns:p14="http://schemas.microsoft.com/office/powerpoint/2010/main" val="1309130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2123215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123029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3318044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dirty="0">
                <a:solidFill>
                  <a:srgbClr val="17375E"/>
                </a:solidFill>
              </a:rPr>
              <a:t>Leadership</a:t>
            </a:r>
            <a:r>
              <a:rPr dirty="0">
                <a:solidFill>
                  <a:prstClr val="black"/>
                </a:solidFill>
              </a:rPr>
              <a:t> </a:t>
            </a:r>
            <a:r>
              <a:rPr dirty="0">
                <a:solidFill>
                  <a:prstClr val="black">
                    <a:lumMod val="65000"/>
                    <a:lumOff val="35000"/>
                  </a:prstClr>
                </a:solidFill>
              </a:rPr>
              <a:t>Saves</a:t>
            </a:r>
            <a:r>
              <a:rPr dirty="0">
                <a:solidFill>
                  <a:prstClr val="black"/>
                </a:solidFill>
              </a:rPr>
              <a:t> </a:t>
            </a:r>
            <a:r>
              <a:rPr dirty="0">
                <a:solidFill>
                  <a:srgbClr val="1F497D">
                    <a:lumMod val="75000"/>
                  </a:srgbClr>
                </a:solidFill>
              </a:rPr>
              <a:t>Lives</a:t>
            </a:r>
          </a:p>
        </p:txBody>
      </p:sp>
    </p:spTree>
    <p:extLst>
      <p:ext uri="{BB962C8B-B14F-4D97-AF65-F5344CB8AC3E}">
        <p14:creationId xmlns:p14="http://schemas.microsoft.com/office/powerpoint/2010/main" val="1435489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76677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285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defTabSz="914400" fontAlgn="base">
              <a:spcBef>
                <a:spcPct val="0"/>
              </a:spcBef>
              <a:spcAft>
                <a:spcPct val="0"/>
              </a:spcAft>
              <a:defRPr>
                <a:ea typeface="ＭＳ Ｐゴシック" charset="0"/>
                <a:cs typeface="ＭＳ Ｐゴシック" charset="0"/>
              </a:defRPr>
            </a:lvl1pPr>
          </a:lstStyle>
          <a:p>
            <a:pPr>
              <a:defRPr/>
            </a:pPr>
            <a:fld id="{63354A45-315E-CD4D-9164-D69055E50187}" type="datetime1">
              <a:rPr lang="en-US">
                <a:solidFill>
                  <a:prstClr val="black"/>
                </a:solidFill>
                <a:latin typeface="Calibri"/>
              </a:rPr>
              <a:pPr>
                <a:defRPr/>
              </a:pPr>
              <a:t>12/19/2017</a:t>
            </a:fld>
            <a:endParaRPr lang="en-US" dirty="0">
              <a:solidFill>
                <a:prstClr val="black"/>
              </a:solidFill>
              <a:latin typeface="Calibri"/>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dirty="0">
              <a:solidFill>
                <a:prstClr val="black"/>
              </a:solidFill>
              <a:latin typeface="Calibri"/>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defTabSz="914400" fontAlgn="base">
              <a:spcBef>
                <a:spcPct val="0"/>
              </a:spcBef>
              <a:spcAft>
                <a:spcPct val="0"/>
              </a:spcAft>
              <a:defRPr>
                <a:ea typeface="ＭＳ Ｐゴシック" charset="0"/>
                <a:cs typeface="ＭＳ Ｐゴシック" charset="0"/>
              </a:defRPr>
            </a:lvl1pPr>
          </a:lstStyle>
          <a:p>
            <a:pPr>
              <a:defRPr/>
            </a:pPr>
            <a:fld id="{D8CE193C-DBFA-B543-922B-9BC56CF9E04A}" type="slidenum">
              <a:rPr lang="en-US">
                <a:solidFill>
                  <a:prstClr val="black"/>
                </a:solidFill>
                <a:latin typeface="Calibri"/>
              </a:rPr>
              <a:pPr>
                <a:defRPr/>
              </a:pPr>
              <a:t>‹#›</a:t>
            </a:fld>
            <a:endParaRPr lang="en-US" dirty="0">
              <a:solidFill>
                <a:prstClr val="black"/>
              </a:solidFill>
              <a:latin typeface="Calibri"/>
            </a:endParaRPr>
          </a:p>
        </p:txBody>
      </p:sp>
    </p:spTree>
    <p:extLst>
      <p:ext uri="{BB962C8B-B14F-4D97-AF65-F5344CB8AC3E}">
        <p14:creationId xmlns:p14="http://schemas.microsoft.com/office/powerpoint/2010/main" val="335904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solidFill>
                <a:prstClr val="black"/>
              </a:solidFill>
              <a:latin typeface="Calibri"/>
            </a:endParaRPr>
          </a:p>
        </p:txBody>
      </p:sp>
      <p:sp>
        <p:nvSpPr>
          <p:cNvPr id="6"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endParaRPr lang="en-US" dirty="0">
              <a:solidFill>
                <a:prstClr val="black"/>
              </a:solidFill>
              <a:latin typeface="Calibri"/>
            </a:endParaRPr>
          </a:p>
        </p:txBody>
      </p:sp>
      <p:sp>
        <p:nvSpPr>
          <p:cNvPr id="7" name="Slide Number Placeholder 22"/>
          <p:cNvSpPr>
            <a:spLocks noGrp="1"/>
          </p:cNvSpPr>
          <p:nvPr>
            <p:ph type="sldNum" sz="quarter" idx="12"/>
          </p:nvPr>
        </p:nvSpPr>
        <p:spPr>
          <a:xfrm>
            <a:off x="0" y="1271588"/>
            <a:ext cx="533400" cy="244475"/>
          </a:xfrm>
          <a:prstGeom prst="rect">
            <a:avLst/>
          </a:prstGeom>
        </p:spPr>
        <p:txBody>
          <a:bodyPr/>
          <a:lstStyle>
            <a:lvl1pPr>
              <a:defRPr/>
            </a:lvl1pPr>
          </a:lstStyle>
          <a:p>
            <a:pPr>
              <a:defRPr/>
            </a:pPr>
            <a:endParaRPr lang="en-US" dirty="0">
              <a:solidFill>
                <a:prstClr val="black"/>
              </a:solidFill>
              <a:latin typeface="Calibri"/>
            </a:endParaRPr>
          </a:p>
        </p:txBody>
      </p:sp>
    </p:spTree>
    <p:extLst>
      <p:ext uri="{BB962C8B-B14F-4D97-AF65-F5344CB8AC3E}">
        <p14:creationId xmlns:p14="http://schemas.microsoft.com/office/powerpoint/2010/main" val="65514809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4172241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2979522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136593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2919844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467210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3577240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4112056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9F6967-8C20-0442-AE89-32434C2FB67E}" type="datetimeFigureOut">
              <a:rPr lang="en-US" smtClean="0"/>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ABF262-A14F-6640-892E-C42AF53EDBE0}" type="slidenum">
              <a:rPr lang="en-US" smtClean="0"/>
              <a:t>‹#›</a:t>
            </a:fld>
            <a:endParaRPr lang="en-US" dirty="0"/>
          </a:p>
        </p:txBody>
      </p:sp>
    </p:spTree>
    <p:extLst>
      <p:ext uri="{BB962C8B-B14F-4D97-AF65-F5344CB8AC3E}">
        <p14:creationId xmlns:p14="http://schemas.microsoft.com/office/powerpoint/2010/main" val="2687452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F6967-8C20-0442-AE89-32434C2FB67E}" type="datetimeFigureOut">
              <a:rPr lang="en-US" smtClean="0"/>
              <a:t>12/19/2017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ABF262-A14F-6640-892E-C42AF53EDBE0}" type="slidenum">
              <a:rPr lang="en-US" smtClean="0"/>
              <a:t>‹#›</a:t>
            </a:fld>
            <a:endParaRPr lang="en-US" dirty="0"/>
          </a:p>
        </p:txBody>
      </p:sp>
    </p:spTree>
    <p:extLst>
      <p:ext uri="{BB962C8B-B14F-4D97-AF65-F5344CB8AC3E}">
        <p14:creationId xmlns:p14="http://schemas.microsoft.com/office/powerpoint/2010/main" val="2089882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2800" kern="1200">
          <a:solidFill>
            <a:schemeClr val="tx1"/>
          </a:solidFill>
          <a:latin typeface="Tw Cen MT"/>
          <a:ea typeface="+mn-ea"/>
          <a:cs typeface="Tw Cen MT"/>
        </a:defRPr>
      </a:lvl2pPr>
      <a:lvl3pPr marL="1143000" indent="-228600" algn="l" defTabSz="457200" rtl="0" eaLnBrk="1" latinLnBrk="0" hangingPunct="1">
        <a:spcBef>
          <a:spcPct val="20000"/>
        </a:spcBef>
        <a:buFont typeface="Arial"/>
        <a:buChar char="•"/>
        <a:defRPr sz="24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20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20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Calibri"/>
            </a:endParaRPr>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Calibri"/>
            </a:endParaRPr>
          </a:p>
        </p:txBody>
      </p:sp>
    </p:spTree>
    <p:extLst>
      <p:ext uri="{BB962C8B-B14F-4D97-AF65-F5344CB8AC3E}">
        <p14:creationId xmlns:p14="http://schemas.microsoft.com/office/powerpoint/2010/main" val="1878808603"/>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2" Type="http://schemas.openxmlformats.org/officeDocument/2006/relationships/hyperlink" Target="http://bit.ly/2CFDbcO"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sz="4000" b="1" dirty="0">
                <a:solidFill>
                  <a:prstClr val="white"/>
                </a:solidFill>
              </a:rPr>
              <a:t>Essential Task #3: </a:t>
            </a:r>
            <a:br>
              <a:rPr lang="en-US" sz="4000" b="1" dirty="0">
                <a:solidFill>
                  <a:prstClr val="white"/>
                </a:solidFill>
              </a:rPr>
            </a:br>
            <a:r>
              <a:rPr lang="en-US" sz="4000" b="1" dirty="0">
                <a:solidFill>
                  <a:prstClr val="white"/>
                </a:solidFill>
              </a:rPr>
              <a:t>Manage conflict, fatigue, and motivation</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286043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Tw Cen MT" charset="0"/>
                <a:ea typeface="MS PGothic" charset="0"/>
              </a:rPr>
              <a:t>Case Example</a:t>
            </a:r>
            <a:endParaRPr lang="en-US" sz="4000" dirty="0"/>
          </a:p>
        </p:txBody>
      </p:sp>
      <p:sp>
        <p:nvSpPr>
          <p:cNvPr id="3" name="Content Placeholder 2"/>
          <p:cNvSpPr>
            <a:spLocks noGrp="1"/>
          </p:cNvSpPr>
          <p:nvPr>
            <p:ph idx="1"/>
          </p:nvPr>
        </p:nvSpPr>
        <p:spPr>
          <a:xfrm>
            <a:off x="212035" y="1702774"/>
            <a:ext cx="8693426" cy="4817295"/>
          </a:xfrm>
        </p:spPr>
        <p:txBody>
          <a:bodyPr>
            <a:noAutofit/>
          </a:bodyPr>
          <a:lstStyle/>
          <a:p>
            <a:pPr marL="0" indent="0">
              <a:buNone/>
            </a:pPr>
            <a:r>
              <a:rPr lang="en-US" sz="1800" dirty="0"/>
              <a:t>A newly appointed guiding coalition chair calls the meeting to order. There are seven other members present. The chair is about to update the group on a variety of proposed changes in policy and practice to improve care for patients with AMI. </a:t>
            </a:r>
          </a:p>
          <a:p>
            <a:pPr marL="0" indent="0">
              <a:buNone/>
            </a:pPr>
            <a:r>
              <a:rPr lang="en-US" sz="1800" dirty="0"/>
              <a:t> </a:t>
            </a:r>
          </a:p>
          <a:p>
            <a:pPr marL="0" indent="0">
              <a:buNone/>
            </a:pPr>
            <a:r>
              <a:rPr lang="en-US" sz="1800" dirty="0"/>
              <a:t>During the meeting, John, a physician slightly older than the rest of the team (2 women and 5 men), starts to ask “nit-picking” questions that you think are more annoying than enlightening. He is also making snide comments and jokes during the meeting that elicit giggles and guffaws from the rest of the team members. The meeting seems unproductive and combative. </a:t>
            </a:r>
          </a:p>
          <a:p>
            <a:pPr marL="0" indent="0">
              <a:buNone/>
            </a:pPr>
            <a:r>
              <a:rPr lang="en-US" sz="1800" dirty="0"/>
              <a:t> </a:t>
            </a:r>
          </a:p>
          <a:p>
            <a:pPr marL="0" indent="0">
              <a:buNone/>
            </a:pPr>
            <a:r>
              <a:rPr lang="en-US" sz="1800" dirty="0"/>
              <a:t>The chair approaches you at the end of the meeting and says, “What the heck was going on in there?” You imagine her next question to be “And what should I do about it?” How would you explain what happened during the meeting?</a:t>
            </a:r>
          </a:p>
          <a:p>
            <a:endParaRPr lang="en-US" sz="1800" dirty="0"/>
          </a:p>
          <a:p>
            <a:r>
              <a:rPr lang="en-US" sz="1800" dirty="0"/>
              <a:t>What is your best guess of what’s going on? </a:t>
            </a:r>
          </a:p>
          <a:p>
            <a:r>
              <a:rPr lang="en-US" sz="1800" dirty="0"/>
              <a:t>What led you to that conclusion?  </a:t>
            </a:r>
          </a:p>
          <a:p>
            <a:r>
              <a:rPr lang="en-US" sz="1800" dirty="0"/>
              <a:t>What assumptions did you need to fill in to come to that conclusion? </a:t>
            </a:r>
          </a:p>
        </p:txBody>
      </p:sp>
    </p:spTree>
    <p:extLst>
      <p:ext uri="{BB962C8B-B14F-4D97-AF65-F5344CB8AC3E}">
        <p14:creationId xmlns:p14="http://schemas.microsoft.com/office/powerpoint/2010/main" val="203084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28" y="259565"/>
            <a:ext cx="9071572" cy="1000431"/>
          </a:xfrm>
        </p:spPr>
        <p:txBody>
          <a:bodyPr>
            <a:noAutofit/>
          </a:bodyPr>
          <a:lstStyle/>
          <a:p>
            <a:r>
              <a:rPr lang="en-US" sz="4000" dirty="0">
                <a:latin typeface="Tw Cen MT" charset="0"/>
                <a:ea typeface="MS PGothic" charset="0"/>
              </a:rPr>
              <a:t>Why consider multiple levels of analysis? </a:t>
            </a:r>
            <a:endParaRPr lang="en-US" sz="4000" dirty="0"/>
          </a:p>
        </p:txBody>
      </p:sp>
      <p:sp>
        <p:nvSpPr>
          <p:cNvPr id="3" name="Content Placeholder 2"/>
          <p:cNvSpPr>
            <a:spLocks noGrp="1"/>
          </p:cNvSpPr>
          <p:nvPr>
            <p:ph idx="1"/>
          </p:nvPr>
        </p:nvSpPr>
        <p:spPr/>
        <p:txBody>
          <a:bodyPr>
            <a:normAutofit/>
          </a:bodyPr>
          <a:lstStyle/>
          <a:p>
            <a:r>
              <a:rPr lang="en-US" sz="2800" dirty="0"/>
              <a:t>Intervention to address organizational friction or conflict requires correct diagnosis.</a:t>
            </a:r>
          </a:p>
          <a:p>
            <a:endParaRPr lang="en-US" sz="2800" dirty="0"/>
          </a:p>
          <a:p>
            <a:r>
              <a:rPr lang="en-US" sz="2800" dirty="0"/>
              <a:t>There is rarely a single explanation for events in organizations. </a:t>
            </a:r>
          </a:p>
          <a:p>
            <a:endParaRPr lang="en-US" sz="2800" dirty="0"/>
          </a:p>
          <a:p>
            <a:r>
              <a:rPr lang="en-US" sz="2800" dirty="0"/>
              <a:t>We each tend to favor one level of analysis over the others, which can lead to misdiagnosis and erroneous or incomplete response.</a:t>
            </a:r>
          </a:p>
          <a:p>
            <a:endParaRPr lang="en-US" dirty="0"/>
          </a:p>
        </p:txBody>
      </p:sp>
    </p:spTree>
    <p:extLst>
      <p:ext uri="{BB962C8B-B14F-4D97-AF65-F5344CB8AC3E}">
        <p14:creationId xmlns:p14="http://schemas.microsoft.com/office/powerpoint/2010/main" val="887709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775" y="228600"/>
            <a:ext cx="8153400" cy="990600"/>
          </a:xfrm>
        </p:spPr>
        <p:txBody>
          <a:bodyPr>
            <a:normAutofit/>
          </a:bodyPr>
          <a:lstStyle/>
          <a:p>
            <a:r>
              <a:rPr lang="en-US" sz="4000" dirty="0">
                <a:latin typeface="Tw Cen MT" charset="0"/>
                <a:ea typeface="MS PGothic" charset="0"/>
              </a:rPr>
              <a:t>Levels of analysis: Individual</a:t>
            </a:r>
          </a:p>
        </p:txBody>
      </p:sp>
      <p:sp>
        <p:nvSpPr>
          <p:cNvPr id="6" name="Content Placeholder 4"/>
          <p:cNvSpPr txBox="1">
            <a:spLocks/>
          </p:cNvSpPr>
          <p:nvPr/>
        </p:nvSpPr>
        <p:spPr>
          <a:xfrm>
            <a:off x="5292891" y="2529843"/>
            <a:ext cx="2447067" cy="2394940"/>
          </a:xfrm>
          <a:prstGeom prst="rect">
            <a:avLst/>
          </a:prstGeom>
        </p:spPr>
        <p:txBody>
          <a:bodyPr/>
          <a:lst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a:t>Remove</a:t>
            </a:r>
            <a:endParaRPr lang="en-US" dirty="0"/>
          </a:p>
          <a:p>
            <a:r>
              <a:rPr lang="en-GB" dirty="0"/>
              <a:t>Coach</a:t>
            </a:r>
            <a:endParaRPr lang="en-US" dirty="0"/>
          </a:p>
          <a:p>
            <a:r>
              <a:rPr lang="en-GB" dirty="0"/>
              <a:t>Educate</a:t>
            </a:r>
            <a:endParaRPr lang="en-US" dirty="0"/>
          </a:p>
          <a:p>
            <a:r>
              <a:rPr lang="en-GB" dirty="0"/>
              <a:t>Counsel</a:t>
            </a:r>
            <a:r>
              <a:rPr lang="en-US" dirty="0"/>
              <a:t> </a:t>
            </a:r>
          </a:p>
        </p:txBody>
      </p:sp>
      <p:grpSp>
        <p:nvGrpSpPr>
          <p:cNvPr id="7" name="Group 6"/>
          <p:cNvGrpSpPr/>
          <p:nvPr/>
        </p:nvGrpSpPr>
        <p:grpSpPr>
          <a:xfrm>
            <a:off x="2049848" y="2438177"/>
            <a:ext cx="1191114" cy="1182103"/>
            <a:chOff x="3915624" y="3129882"/>
            <a:chExt cx="571500" cy="571500"/>
          </a:xfrm>
        </p:grpSpPr>
        <p:sp>
          <p:nvSpPr>
            <p:cNvPr id="8" name="Oval 7"/>
            <p:cNvSpPr/>
            <p:nvPr/>
          </p:nvSpPr>
          <p:spPr>
            <a:xfrm>
              <a:off x="3915624" y="3129882"/>
              <a:ext cx="571500" cy="5715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9" name="Straight Arrow Connector 8"/>
            <p:cNvCxnSpPr/>
            <p:nvPr/>
          </p:nvCxnSpPr>
          <p:spPr>
            <a:xfrm flipV="1">
              <a:off x="4241478" y="3257550"/>
              <a:ext cx="114300" cy="114300"/>
            </a:xfrm>
            <a:prstGeom prst="straightConnector1">
              <a:avLst/>
            </a:prstGeom>
            <a:ln w="1905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rot="5400000" flipV="1">
              <a:off x="4241478" y="3486150"/>
              <a:ext cx="114300" cy="114300"/>
            </a:xfrm>
            <a:prstGeom prst="straightConnector1">
              <a:avLst/>
            </a:prstGeom>
            <a:ln w="1905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rot="10800000" flipV="1">
              <a:off x="4012878" y="3486150"/>
              <a:ext cx="114300" cy="114300"/>
            </a:xfrm>
            <a:prstGeom prst="straightConnector1">
              <a:avLst/>
            </a:prstGeom>
            <a:ln w="1905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rot="16200000" flipV="1">
              <a:off x="4012878" y="3257550"/>
              <a:ext cx="114300" cy="114300"/>
            </a:xfrm>
            <a:prstGeom prst="straightConnector1">
              <a:avLst/>
            </a:prstGeom>
            <a:ln w="19050">
              <a:solidFill>
                <a:schemeClr val="tx1"/>
              </a:solidFill>
              <a:headEnd type="none"/>
              <a:tailEnd type="triangle"/>
            </a:ln>
            <a:effectLst/>
          </p:spPr>
          <p:style>
            <a:lnRef idx="2">
              <a:schemeClr val="accent1"/>
            </a:lnRef>
            <a:fillRef idx="0">
              <a:schemeClr val="accent1"/>
            </a:fillRef>
            <a:effectRef idx="1">
              <a:schemeClr val="accent1"/>
            </a:effectRef>
            <a:fontRef idx="minor">
              <a:schemeClr val="tx1"/>
            </a:fontRef>
          </p:style>
        </p:cxnSp>
      </p:grpSp>
      <p:sp>
        <p:nvSpPr>
          <p:cNvPr id="13" name="Right Arrow 12"/>
          <p:cNvSpPr/>
          <p:nvPr/>
        </p:nvSpPr>
        <p:spPr>
          <a:xfrm>
            <a:off x="3974948" y="2911018"/>
            <a:ext cx="962526" cy="709262"/>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Rectangle 1"/>
          <p:cNvSpPr/>
          <p:nvPr/>
        </p:nvSpPr>
        <p:spPr>
          <a:xfrm>
            <a:off x="778599" y="3791903"/>
            <a:ext cx="3660714" cy="2308324"/>
          </a:xfrm>
          <a:prstGeom prst="rect">
            <a:avLst/>
          </a:prstGeom>
        </p:spPr>
        <p:txBody>
          <a:bodyPr wrap="square">
            <a:spAutoFit/>
          </a:bodyPr>
          <a:lstStyle/>
          <a:p>
            <a:pPr algn="ctr"/>
            <a:r>
              <a:rPr lang="en-US" sz="2400" dirty="0">
                <a:solidFill>
                  <a:srgbClr val="2D2829"/>
                </a:solidFill>
                <a:latin typeface="Tw Cen MT" charset="0"/>
                <a:ea typeface="Tw Cen MT" charset="0"/>
                <a:cs typeface="Tw Cen MT" charset="0"/>
              </a:rPr>
              <a:t>Explains group and organizational events in terms of a single person’s traits or behaviors – uses words such as “style” or “personality” or “nature”</a:t>
            </a:r>
            <a:endParaRPr lang="en-US" sz="2400" dirty="0">
              <a:solidFill>
                <a:srgbClr val="2D2829"/>
              </a:solidFill>
              <a:effectLst/>
              <a:latin typeface="Tw Cen MT" charset="0"/>
              <a:ea typeface="Tw Cen MT" charset="0"/>
              <a:cs typeface="Tw Cen MT" charset="0"/>
            </a:endParaRPr>
          </a:p>
        </p:txBody>
      </p:sp>
      <p:sp>
        <p:nvSpPr>
          <p:cNvPr id="14" name="Rectangle 13"/>
          <p:cNvSpPr/>
          <p:nvPr/>
        </p:nvSpPr>
        <p:spPr>
          <a:xfrm>
            <a:off x="4439313" y="1873479"/>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Response</a:t>
            </a:r>
            <a:endParaRPr lang="en-US" sz="2400" b="1" dirty="0">
              <a:solidFill>
                <a:srgbClr val="2D2829"/>
              </a:solidFill>
              <a:effectLst/>
              <a:latin typeface="Tw Cen MT" charset="0"/>
              <a:ea typeface="Tw Cen MT" charset="0"/>
              <a:cs typeface="Tw Cen MT" charset="0"/>
            </a:endParaRPr>
          </a:p>
        </p:txBody>
      </p:sp>
      <p:sp>
        <p:nvSpPr>
          <p:cNvPr id="15" name="Rectangle 14"/>
          <p:cNvSpPr/>
          <p:nvPr/>
        </p:nvSpPr>
        <p:spPr>
          <a:xfrm>
            <a:off x="1182627" y="1848367"/>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Diagnosis</a:t>
            </a:r>
            <a:endParaRPr lang="en-US" sz="2400" b="1" dirty="0">
              <a:solidFill>
                <a:srgbClr val="2D2829"/>
              </a:solidFill>
              <a:effectLst/>
              <a:latin typeface="Tw Cen MT" charset="0"/>
              <a:ea typeface="Tw Cen MT" charset="0"/>
              <a:cs typeface="Tw Cen MT" charset="0"/>
            </a:endParaRPr>
          </a:p>
        </p:txBody>
      </p:sp>
    </p:spTree>
    <p:extLst>
      <p:ext uri="{BB962C8B-B14F-4D97-AF65-F5344CB8AC3E}">
        <p14:creationId xmlns:p14="http://schemas.microsoft.com/office/powerpoint/2010/main" val="117304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775" y="228600"/>
            <a:ext cx="8153400" cy="990600"/>
          </a:xfrm>
        </p:spPr>
        <p:txBody>
          <a:bodyPr>
            <a:normAutofit/>
          </a:bodyPr>
          <a:lstStyle/>
          <a:p>
            <a:r>
              <a:rPr lang="en-US" sz="4000" dirty="0">
                <a:latin typeface="Tw Cen MT" charset="0"/>
                <a:ea typeface="MS PGothic" charset="0"/>
              </a:rPr>
              <a:t>Levels of analysis: Interpersonal</a:t>
            </a:r>
          </a:p>
        </p:txBody>
      </p:sp>
      <p:sp>
        <p:nvSpPr>
          <p:cNvPr id="14" name="Content Placeholder 4"/>
          <p:cNvSpPr>
            <a:spLocks noGrp="1"/>
          </p:cNvSpPr>
          <p:nvPr>
            <p:ph sz="half" idx="4294967295"/>
          </p:nvPr>
        </p:nvSpPr>
        <p:spPr>
          <a:xfrm>
            <a:off x="5116073" y="2524494"/>
            <a:ext cx="3898506" cy="1698149"/>
          </a:xfrm>
          <a:prstGeom prst="rect">
            <a:avLst/>
          </a:prstGeom>
        </p:spPr>
        <p:txBody>
          <a:bodyPr>
            <a:normAutofit lnSpcReduction="10000"/>
          </a:bodyPr>
          <a:lstStyle/>
          <a:p>
            <a:pPr lvl="0"/>
            <a:r>
              <a:rPr lang="en-GB" dirty="0"/>
              <a:t>Separate</a:t>
            </a:r>
            <a:endParaRPr lang="en-US" dirty="0"/>
          </a:p>
          <a:p>
            <a:pPr lvl="0"/>
            <a:r>
              <a:rPr lang="en-GB" dirty="0"/>
              <a:t>Isolate until resolved</a:t>
            </a:r>
            <a:endParaRPr lang="en-US" dirty="0"/>
          </a:p>
          <a:p>
            <a:r>
              <a:rPr lang="en-GB" dirty="0"/>
              <a:t>Mediate</a:t>
            </a:r>
            <a:r>
              <a:rPr lang="en-US" dirty="0"/>
              <a:t> </a:t>
            </a:r>
          </a:p>
        </p:txBody>
      </p:sp>
      <p:sp>
        <p:nvSpPr>
          <p:cNvPr id="15" name="Right Arrow 14"/>
          <p:cNvSpPr/>
          <p:nvPr/>
        </p:nvSpPr>
        <p:spPr>
          <a:xfrm>
            <a:off x="3903559" y="2964490"/>
            <a:ext cx="962526" cy="709262"/>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nvGrpSpPr>
          <p:cNvPr id="16" name="Group 15"/>
          <p:cNvGrpSpPr/>
          <p:nvPr/>
        </p:nvGrpSpPr>
        <p:grpSpPr>
          <a:xfrm>
            <a:off x="890339" y="2869565"/>
            <a:ext cx="2572084" cy="967172"/>
            <a:chOff x="3657600" y="3143250"/>
            <a:chExt cx="1828800" cy="571500"/>
          </a:xfrm>
        </p:grpSpPr>
        <p:sp>
          <p:nvSpPr>
            <p:cNvPr id="17" name="Oval 16"/>
            <p:cNvSpPr/>
            <p:nvPr/>
          </p:nvSpPr>
          <p:spPr>
            <a:xfrm>
              <a:off x="3657600" y="3143250"/>
              <a:ext cx="571500" cy="5715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8" name="Oval 17"/>
            <p:cNvSpPr/>
            <p:nvPr/>
          </p:nvSpPr>
          <p:spPr>
            <a:xfrm>
              <a:off x="4914900" y="3143250"/>
              <a:ext cx="571500" cy="5715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19" name="Straight Arrow Connector 18"/>
            <p:cNvCxnSpPr/>
            <p:nvPr/>
          </p:nvCxnSpPr>
          <p:spPr>
            <a:xfrm flipH="1">
              <a:off x="4229100" y="3441065"/>
              <a:ext cx="685800" cy="0"/>
            </a:xfrm>
            <a:prstGeom prst="straightConnector1">
              <a:avLst/>
            </a:prstGeom>
            <a:ln>
              <a:solidFill>
                <a:schemeClr val="tx1"/>
              </a:solidFill>
              <a:headEnd type="triangle"/>
              <a:tailEnd type="triangle"/>
            </a:ln>
            <a:effectLst/>
          </p:spPr>
          <p:style>
            <a:lnRef idx="2">
              <a:schemeClr val="accent1"/>
            </a:lnRef>
            <a:fillRef idx="0">
              <a:schemeClr val="accent1"/>
            </a:fillRef>
            <a:effectRef idx="1">
              <a:schemeClr val="accent1"/>
            </a:effectRef>
            <a:fontRef idx="minor">
              <a:schemeClr val="tx1"/>
            </a:fontRef>
          </p:style>
        </p:cxnSp>
      </p:grpSp>
      <p:sp>
        <p:nvSpPr>
          <p:cNvPr id="9" name="Rectangle 8"/>
          <p:cNvSpPr/>
          <p:nvPr/>
        </p:nvSpPr>
        <p:spPr>
          <a:xfrm>
            <a:off x="4439313" y="1873479"/>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Response</a:t>
            </a:r>
            <a:endParaRPr lang="en-US" sz="2400" b="1" dirty="0">
              <a:solidFill>
                <a:srgbClr val="2D2829"/>
              </a:solidFill>
              <a:effectLst/>
              <a:latin typeface="Tw Cen MT" charset="0"/>
              <a:ea typeface="Tw Cen MT" charset="0"/>
              <a:cs typeface="Tw Cen MT" charset="0"/>
            </a:endParaRPr>
          </a:p>
        </p:txBody>
      </p:sp>
      <p:sp>
        <p:nvSpPr>
          <p:cNvPr id="10" name="Rectangle 9"/>
          <p:cNvSpPr/>
          <p:nvPr/>
        </p:nvSpPr>
        <p:spPr>
          <a:xfrm>
            <a:off x="713603" y="1873479"/>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Diagnosis</a:t>
            </a:r>
            <a:endParaRPr lang="en-US" sz="2400" b="1" dirty="0">
              <a:solidFill>
                <a:srgbClr val="2D2829"/>
              </a:solidFill>
              <a:effectLst/>
              <a:latin typeface="Tw Cen MT" charset="0"/>
              <a:ea typeface="Tw Cen MT" charset="0"/>
              <a:cs typeface="Tw Cen MT" charset="0"/>
            </a:endParaRPr>
          </a:p>
        </p:txBody>
      </p:sp>
      <p:sp>
        <p:nvSpPr>
          <p:cNvPr id="2" name="Rectangle 1"/>
          <p:cNvSpPr/>
          <p:nvPr/>
        </p:nvSpPr>
        <p:spPr>
          <a:xfrm>
            <a:off x="890340" y="4042070"/>
            <a:ext cx="2748818" cy="1938992"/>
          </a:xfrm>
          <a:prstGeom prst="rect">
            <a:avLst/>
          </a:prstGeom>
        </p:spPr>
        <p:txBody>
          <a:bodyPr wrap="square">
            <a:spAutoFit/>
          </a:bodyPr>
          <a:lstStyle/>
          <a:p>
            <a:pPr algn="ctr"/>
            <a:r>
              <a:rPr lang="en-US" sz="2400" dirty="0">
                <a:solidFill>
                  <a:srgbClr val="2D2829"/>
                </a:solidFill>
                <a:latin typeface="Tw Cen MT" charset="0"/>
                <a:ea typeface="Tw Cen MT" charset="0"/>
                <a:cs typeface="Tw Cen MT" charset="0"/>
              </a:rPr>
              <a:t>Explains an organizational event as rooted in the relationship between two specific people</a:t>
            </a:r>
            <a:r>
              <a:rPr lang="en-US" sz="2000" dirty="0">
                <a:solidFill>
                  <a:srgbClr val="2D2829"/>
                </a:solidFill>
                <a:latin typeface="Tw Cen MT" charset="0"/>
                <a:ea typeface="Tw Cen MT" charset="0"/>
                <a:cs typeface="Tw Cen MT" charset="0"/>
              </a:rPr>
              <a:t> </a:t>
            </a:r>
            <a:endParaRPr lang="en-US" sz="2000" dirty="0">
              <a:solidFill>
                <a:srgbClr val="2D2829"/>
              </a:solidFill>
              <a:effectLst/>
              <a:latin typeface="Tw Cen MT" charset="0"/>
              <a:ea typeface="Tw Cen MT" charset="0"/>
              <a:cs typeface="Tw Cen MT" charset="0"/>
            </a:endParaRPr>
          </a:p>
        </p:txBody>
      </p:sp>
    </p:spTree>
    <p:extLst>
      <p:ext uri="{BB962C8B-B14F-4D97-AF65-F5344CB8AC3E}">
        <p14:creationId xmlns:p14="http://schemas.microsoft.com/office/powerpoint/2010/main" val="117128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775" y="228600"/>
            <a:ext cx="8153400" cy="990600"/>
          </a:xfrm>
        </p:spPr>
        <p:txBody>
          <a:bodyPr>
            <a:normAutofit/>
          </a:bodyPr>
          <a:lstStyle/>
          <a:p>
            <a:r>
              <a:rPr lang="en-US" sz="4000" dirty="0">
                <a:latin typeface="Tw Cen MT" charset="0"/>
                <a:ea typeface="MS PGothic" charset="0"/>
              </a:rPr>
              <a:t>Levels of analysis: Group</a:t>
            </a:r>
          </a:p>
        </p:txBody>
      </p:sp>
      <p:sp>
        <p:nvSpPr>
          <p:cNvPr id="9" name="Content Placeholder 4"/>
          <p:cNvSpPr>
            <a:spLocks noGrp="1"/>
          </p:cNvSpPr>
          <p:nvPr>
            <p:ph sz="half" idx="4294967295"/>
          </p:nvPr>
        </p:nvSpPr>
        <p:spPr>
          <a:xfrm>
            <a:off x="5116073" y="2184477"/>
            <a:ext cx="4038600" cy="3876241"/>
          </a:xfrm>
          <a:prstGeom prst="rect">
            <a:avLst/>
          </a:prstGeom>
        </p:spPr>
        <p:txBody>
          <a:bodyPr>
            <a:noAutofit/>
          </a:bodyPr>
          <a:lstStyle/>
          <a:p>
            <a:pPr lvl="0"/>
            <a:r>
              <a:rPr lang="en-GB" dirty="0"/>
              <a:t>Group diagnosis and intervention</a:t>
            </a:r>
            <a:endParaRPr lang="en-US" dirty="0"/>
          </a:p>
          <a:p>
            <a:pPr lvl="0"/>
            <a:r>
              <a:rPr lang="en-GB" dirty="0"/>
              <a:t>Process consultation</a:t>
            </a:r>
            <a:endParaRPr lang="en-US" dirty="0"/>
          </a:p>
          <a:p>
            <a:pPr lvl="0"/>
            <a:r>
              <a:rPr lang="en-GB" dirty="0"/>
              <a:t>“Team Building”</a:t>
            </a:r>
            <a:endParaRPr lang="en-US" dirty="0"/>
          </a:p>
          <a:p>
            <a:r>
              <a:rPr lang="en-GB" dirty="0"/>
              <a:t>Use authority to solicit issues of shared concern</a:t>
            </a:r>
            <a:r>
              <a:rPr lang="en-US" dirty="0"/>
              <a:t> </a:t>
            </a:r>
          </a:p>
        </p:txBody>
      </p:sp>
      <p:sp>
        <p:nvSpPr>
          <p:cNvPr id="10" name="Right Arrow 9"/>
          <p:cNvSpPr/>
          <p:nvPr/>
        </p:nvSpPr>
        <p:spPr>
          <a:xfrm>
            <a:off x="3903559" y="2964490"/>
            <a:ext cx="962526" cy="709262"/>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nvGrpSpPr>
          <p:cNvPr id="11" name="Group 10"/>
          <p:cNvGrpSpPr/>
          <p:nvPr/>
        </p:nvGrpSpPr>
        <p:grpSpPr>
          <a:xfrm>
            <a:off x="990444" y="2184478"/>
            <a:ext cx="2507582" cy="2488532"/>
            <a:chOff x="3829050" y="2686050"/>
            <a:chExt cx="1485900" cy="1485900"/>
          </a:xfrm>
        </p:grpSpPr>
        <p:sp>
          <p:nvSpPr>
            <p:cNvPr id="12" name="Oval 11"/>
            <p:cNvSpPr/>
            <p:nvPr/>
          </p:nvSpPr>
          <p:spPr>
            <a:xfrm>
              <a:off x="3829050" y="2686050"/>
              <a:ext cx="1485900" cy="14859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3" name="Oval 12"/>
            <p:cNvSpPr/>
            <p:nvPr/>
          </p:nvSpPr>
          <p:spPr>
            <a:xfrm>
              <a:off x="4505960" y="278257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0" name="Oval 19"/>
            <p:cNvSpPr/>
            <p:nvPr/>
          </p:nvSpPr>
          <p:spPr>
            <a:xfrm>
              <a:off x="4839970" y="363347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1" name="Oval 20"/>
            <p:cNvSpPr/>
            <p:nvPr/>
          </p:nvSpPr>
          <p:spPr>
            <a:xfrm>
              <a:off x="4459605" y="3836035"/>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2" name="Oval 21"/>
            <p:cNvSpPr/>
            <p:nvPr/>
          </p:nvSpPr>
          <p:spPr>
            <a:xfrm>
              <a:off x="4074160" y="366649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3" name="Oval 22"/>
            <p:cNvSpPr/>
            <p:nvPr/>
          </p:nvSpPr>
          <p:spPr>
            <a:xfrm>
              <a:off x="3943350" y="325755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4" name="Oval 23"/>
            <p:cNvSpPr/>
            <p:nvPr/>
          </p:nvSpPr>
          <p:spPr>
            <a:xfrm>
              <a:off x="4171950" y="291465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5" name="Oval 24"/>
            <p:cNvSpPr/>
            <p:nvPr/>
          </p:nvSpPr>
          <p:spPr>
            <a:xfrm>
              <a:off x="4826000" y="2939415"/>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6" name="Oval 25"/>
            <p:cNvSpPr/>
            <p:nvPr/>
          </p:nvSpPr>
          <p:spPr>
            <a:xfrm>
              <a:off x="4972050" y="3257550"/>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27" name="Straight Arrow Connector 26"/>
            <p:cNvCxnSpPr/>
            <p:nvPr/>
          </p:nvCxnSpPr>
          <p:spPr>
            <a:xfrm flipH="1">
              <a:off x="4277360" y="3430905"/>
              <a:ext cx="715645" cy="304165"/>
            </a:xfrm>
            <a:prstGeom prst="straightConnector1">
              <a:avLst/>
            </a:prstGeom>
            <a:ln w="12700">
              <a:solidFill>
                <a:schemeClr val="tx1"/>
              </a:solidFill>
              <a:headEnd type="triangle" w="med" len="sm"/>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H="1">
              <a:off x="4226560" y="3100705"/>
              <a:ext cx="634365" cy="558165"/>
            </a:xfrm>
            <a:prstGeom prst="straightConnector1">
              <a:avLst/>
            </a:prstGeom>
            <a:ln w="12700">
              <a:solidFill>
                <a:schemeClr val="tx1"/>
              </a:solidFill>
              <a:headEnd type="triangle" w="med" len="sm"/>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flipH="1" flipV="1">
              <a:off x="4599305" y="3023870"/>
              <a:ext cx="15240" cy="797560"/>
            </a:xfrm>
            <a:prstGeom prst="straightConnector1">
              <a:avLst/>
            </a:prstGeom>
            <a:ln w="12700">
              <a:solidFill>
                <a:schemeClr val="tx1"/>
              </a:solidFill>
              <a:headEnd type="triangle" w="med" len="sm"/>
              <a:tailEnd type="triangle" w="med" len="sm"/>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flipH="1">
              <a:off x="4086225" y="3100705"/>
              <a:ext cx="123825" cy="160655"/>
            </a:xfrm>
            <a:prstGeom prst="straightConnector1">
              <a:avLst/>
            </a:prstGeom>
            <a:ln w="12700">
              <a:solidFill>
                <a:schemeClr val="tx1"/>
              </a:solidFill>
              <a:headEnd type="triangle" w="med" len="sm"/>
              <a:tailEnd type="triangle" w="med" len="sm"/>
            </a:ln>
            <a:effectLst/>
          </p:spPr>
          <p:style>
            <a:lnRef idx="2">
              <a:schemeClr val="accent1"/>
            </a:lnRef>
            <a:fillRef idx="0">
              <a:schemeClr val="accent1"/>
            </a:fillRef>
            <a:effectRef idx="1">
              <a:schemeClr val="accent1"/>
            </a:effectRef>
            <a:fontRef idx="minor">
              <a:schemeClr val="tx1"/>
            </a:fontRef>
          </p:style>
        </p:cxnSp>
      </p:grpSp>
      <p:sp>
        <p:nvSpPr>
          <p:cNvPr id="19" name="Rectangle 18"/>
          <p:cNvSpPr/>
          <p:nvPr/>
        </p:nvSpPr>
        <p:spPr>
          <a:xfrm>
            <a:off x="4439313" y="1595187"/>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Response</a:t>
            </a:r>
            <a:endParaRPr lang="en-US" sz="2400" b="1" dirty="0">
              <a:solidFill>
                <a:srgbClr val="2D2829"/>
              </a:solidFill>
              <a:effectLst/>
              <a:latin typeface="Tw Cen MT" charset="0"/>
              <a:ea typeface="Tw Cen MT" charset="0"/>
              <a:cs typeface="Tw Cen MT" charset="0"/>
            </a:endParaRPr>
          </a:p>
        </p:txBody>
      </p:sp>
      <p:sp>
        <p:nvSpPr>
          <p:cNvPr id="31" name="Rectangle 30"/>
          <p:cNvSpPr/>
          <p:nvPr/>
        </p:nvSpPr>
        <p:spPr>
          <a:xfrm>
            <a:off x="781457" y="1553720"/>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Diagnosis</a:t>
            </a:r>
            <a:endParaRPr lang="en-US" sz="2400" b="1" dirty="0">
              <a:solidFill>
                <a:srgbClr val="2D2829"/>
              </a:solidFill>
              <a:effectLst/>
              <a:latin typeface="Tw Cen MT" charset="0"/>
              <a:ea typeface="Tw Cen MT" charset="0"/>
              <a:cs typeface="Tw Cen MT" charset="0"/>
            </a:endParaRPr>
          </a:p>
        </p:txBody>
      </p:sp>
      <p:sp>
        <p:nvSpPr>
          <p:cNvPr id="2" name="Rectangle 1"/>
          <p:cNvSpPr/>
          <p:nvPr/>
        </p:nvSpPr>
        <p:spPr>
          <a:xfrm>
            <a:off x="631704" y="4842103"/>
            <a:ext cx="3387947" cy="1938992"/>
          </a:xfrm>
          <a:prstGeom prst="rect">
            <a:avLst/>
          </a:prstGeom>
        </p:spPr>
        <p:txBody>
          <a:bodyPr wrap="square">
            <a:spAutoFit/>
          </a:bodyPr>
          <a:lstStyle/>
          <a:p>
            <a:pPr algn="ctr"/>
            <a:r>
              <a:rPr lang="en-US" sz="2400" dirty="0">
                <a:solidFill>
                  <a:srgbClr val="2D2829"/>
                </a:solidFill>
                <a:latin typeface="Tw Cen MT" charset="0"/>
                <a:ea typeface="Tw Cen MT" charset="0"/>
                <a:cs typeface="Tw Cen MT" charset="0"/>
              </a:rPr>
              <a:t>explains organizational events as originating primarily in the shared concerns or issues existing in a group of people</a:t>
            </a:r>
            <a:endParaRPr lang="en-US" sz="2400" dirty="0">
              <a:solidFill>
                <a:srgbClr val="2D2829"/>
              </a:solidFill>
              <a:effectLst/>
              <a:latin typeface="Tw Cen MT" charset="0"/>
              <a:ea typeface="Tw Cen MT" charset="0"/>
              <a:cs typeface="Tw Cen MT" charset="0"/>
            </a:endParaRPr>
          </a:p>
        </p:txBody>
      </p:sp>
    </p:spTree>
    <p:extLst>
      <p:ext uri="{BB962C8B-B14F-4D97-AF65-F5344CB8AC3E}">
        <p14:creationId xmlns:p14="http://schemas.microsoft.com/office/powerpoint/2010/main" val="55323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12775" y="228600"/>
            <a:ext cx="8153400" cy="990600"/>
          </a:xfrm>
        </p:spPr>
        <p:txBody>
          <a:bodyPr>
            <a:normAutofit/>
          </a:bodyPr>
          <a:lstStyle/>
          <a:p>
            <a:r>
              <a:rPr lang="en-US" sz="4000" dirty="0">
                <a:latin typeface="Tw Cen MT" charset="0"/>
                <a:ea typeface="MS PGothic" charset="0"/>
              </a:rPr>
              <a:t>Levels of analysis: Inter-group</a:t>
            </a:r>
          </a:p>
        </p:txBody>
      </p:sp>
      <p:sp>
        <p:nvSpPr>
          <p:cNvPr id="19" name="Content Placeholder 4"/>
          <p:cNvSpPr>
            <a:spLocks noGrp="1"/>
          </p:cNvSpPr>
          <p:nvPr>
            <p:ph sz="half" idx="4294967295"/>
          </p:nvPr>
        </p:nvSpPr>
        <p:spPr>
          <a:xfrm>
            <a:off x="5116073" y="2491942"/>
            <a:ext cx="4038600" cy="2943190"/>
          </a:xfrm>
          <a:prstGeom prst="rect">
            <a:avLst/>
          </a:prstGeom>
        </p:spPr>
        <p:txBody>
          <a:bodyPr>
            <a:normAutofit/>
          </a:bodyPr>
          <a:lstStyle/>
          <a:p>
            <a:pPr lvl="0"/>
            <a:r>
              <a:rPr lang="en-GB" dirty="0"/>
              <a:t>Convene the groups</a:t>
            </a:r>
            <a:endParaRPr lang="en-US" dirty="0"/>
          </a:p>
          <a:p>
            <a:pPr lvl="0"/>
            <a:r>
              <a:rPr lang="en-GB" dirty="0"/>
              <a:t>Intergroup mirroring</a:t>
            </a:r>
            <a:endParaRPr lang="en-US" dirty="0"/>
          </a:p>
          <a:p>
            <a:pPr lvl="0"/>
            <a:r>
              <a:rPr lang="en-GB" dirty="0"/>
              <a:t>Microcosm work</a:t>
            </a:r>
            <a:endParaRPr lang="en-US" dirty="0"/>
          </a:p>
          <a:p>
            <a:r>
              <a:rPr lang="en-GB" dirty="0"/>
              <a:t>Explore history</a:t>
            </a:r>
            <a:r>
              <a:rPr lang="en-US" dirty="0"/>
              <a:t> </a:t>
            </a:r>
          </a:p>
        </p:txBody>
      </p:sp>
      <p:sp>
        <p:nvSpPr>
          <p:cNvPr id="31" name="Right Arrow 30"/>
          <p:cNvSpPr/>
          <p:nvPr/>
        </p:nvSpPr>
        <p:spPr>
          <a:xfrm>
            <a:off x="4050607" y="2964490"/>
            <a:ext cx="962526" cy="709262"/>
          </a:xfrm>
          <a:prstGeom prst="rightArrow">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grpSp>
        <p:nvGrpSpPr>
          <p:cNvPr id="32" name="Group 31"/>
          <p:cNvGrpSpPr/>
          <p:nvPr/>
        </p:nvGrpSpPr>
        <p:grpSpPr>
          <a:xfrm>
            <a:off x="284376" y="2505075"/>
            <a:ext cx="3646905" cy="2066925"/>
            <a:chOff x="2930525" y="2681288"/>
            <a:chExt cx="3282950" cy="1495425"/>
          </a:xfrm>
        </p:grpSpPr>
        <p:sp>
          <p:nvSpPr>
            <p:cNvPr id="33" name="Oval 32"/>
            <p:cNvSpPr/>
            <p:nvPr/>
          </p:nvSpPr>
          <p:spPr>
            <a:xfrm>
              <a:off x="3831590" y="3142933"/>
              <a:ext cx="1464310" cy="465455"/>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cxnSp>
          <p:nvCxnSpPr>
            <p:cNvPr id="34" name="Straight Arrow Connector 33"/>
            <p:cNvCxnSpPr/>
            <p:nvPr/>
          </p:nvCxnSpPr>
          <p:spPr>
            <a:xfrm flipH="1" flipV="1">
              <a:off x="4274820" y="3367723"/>
              <a:ext cx="591185" cy="0"/>
            </a:xfrm>
            <a:prstGeom prst="straightConnector1">
              <a:avLst/>
            </a:prstGeom>
            <a:ln>
              <a:solidFill>
                <a:schemeClr val="tx1"/>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35" name="Oval 34"/>
            <p:cNvSpPr/>
            <p:nvPr/>
          </p:nvSpPr>
          <p:spPr>
            <a:xfrm>
              <a:off x="2930525" y="2690813"/>
              <a:ext cx="1485900" cy="14859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6" name="Oval 35"/>
            <p:cNvSpPr/>
            <p:nvPr/>
          </p:nvSpPr>
          <p:spPr>
            <a:xfrm>
              <a:off x="4727575" y="2681288"/>
              <a:ext cx="1485900" cy="14859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7" name="Oval 36"/>
            <p:cNvSpPr/>
            <p:nvPr/>
          </p:nvSpPr>
          <p:spPr>
            <a:xfrm>
              <a:off x="5404485" y="2777808"/>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8" name="Oval 37"/>
            <p:cNvSpPr/>
            <p:nvPr/>
          </p:nvSpPr>
          <p:spPr>
            <a:xfrm>
              <a:off x="5752465" y="367506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9" name="Oval 38"/>
            <p:cNvSpPr/>
            <p:nvPr/>
          </p:nvSpPr>
          <p:spPr>
            <a:xfrm>
              <a:off x="5374640" y="381603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0" name="Oval 39"/>
            <p:cNvSpPr/>
            <p:nvPr/>
          </p:nvSpPr>
          <p:spPr>
            <a:xfrm>
              <a:off x="5022215" y="3661728"/>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1" name="Oval 40"/>
            <p:cNvSpPr/>
            <p:nvPr/>
          </p:nvSpPr>
          <p:spPr>
            <a:xfrm>
              <a:off x="4883150" y="3252788"/>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2" name="Oval 41"/>
            <p:cNvSpPr/>
            <p:nvPr/>
          </p:nvSpPr>
          <p:spPr>
            <a:xfrm>
              <a:off x="5070475" y="2909888"/>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3" name="Oval 42"/>
            <p:cNvSpPr/>
            <p:nvPr/>
          </p:nvSpPr>
          <p:spPr>
            <a:xfrm>
              <a:off x="5724525" y="293465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4" name="Oval 43"/>
            <p:cNvSpPr/>
            <p:nvPr/>
          </p:nvSpPr>
          <p:spPr>
            <a:xfrm>
              <a:off x="5878830" y="329660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5" name="Oval 44"/>
            <p:cNvSpPr/>
            <p:nvPr/>
          </p:nvSpPr>
          <p:spPr>
            <a:xfrm>
              <a:off x="3572510" y="277971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6" name="Oval 45"/>
            <p:cNvSpPr/>
            <p:nvPr/>
          </p:nvSpPr>
          <p:spPr>
            <a:xfrm>
              <a:off x="3906520" y="3654108"/>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7" name="Oval 46"/>
            <p:cNvSpPr/>
            <p:nvPr/>
          </p:nvSpPr>
          <p:spPr>
            <a:xfrm>
              <a:off x="3552825" y="381730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8" name="Oval 47"/>
            <p:cNvSpPr/>
            <p:nvPr/>
          </p:nvSpPr>
          <p:spPr>
            <a:xfrm>
              <a:off x="3167380" y="3646488"/>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9" name="Oval 48"/>
            <p:cNvSpPr/>
            <p:nvPr/>
          </p:nvSpPr>
          <p:spPr>
            <a:xfrm>
              <a:off x="3036570" y="329533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0" name="Oval 49"/>
            <p:cNvSpPr/>
            <p:nvPr/>
          </p:nvSpPr>
          <p:spPr>
            <a:xfrm>
              <a:off x="3229610" y="291941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1" name="Oval 50"/>
            <p:cNvSpPr/>
            <p:nvPr/>
          </p:nvSpPr>
          <p:spPr>
            <a:xfrm>
              <a:off x="3900170" y="2918143"/>
              <a:ext cx="228600" cy="228600"/>
            </a:xfrm>
            <a:prstGeom prst="ellipse">
              <a:avLst/>
            </a:pr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52" name="Oval 51"/>
            <p:cNvSpPr/>
            <p:nvPr/>
          </p:nvSpPr>
          <p:spPr>
            <a:xfrm>
              <a:off x="4029710" y="3254058"/>
              <a:ext cx="228600" cy="228600"/>
            </a:xfrm>
            <a:prstGeom prst="ellipse">
              <a:avLst/>
            </a:prstGeom>
            <a:solidFill>
              <a:schemeClr val="bg1">
                <a:lumMod val="85000"/>
              </a:schemeClr>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sp>
        <p:nvSpPr>
          <p:cNvPr id="2" name="Rectangle 1"/>
          <p:cNvSpPr/>
          <p:nvPr/>
        </p:nvSpPr>
        <p:spPr>
          <a:xfrm>
            <a:off x="363154" y="4756312"/>
            <a:ext cx="3756173" cy="1938992"/>
          </a:xfrm>
          <a:prstGeom prst="rect">
            <a:avLst/>
          </a:prstGeom>
        </p:spPr>
        <p:txBody>
          <a:bodyPr wrap="square">
            <a:spAutoFit/>
          </a:bodyPr>
          <a:lstStyle/>
          <a:p>
            <a:pPr algn="ctr"/>
            <a:r>
              <a:rPr lang="en-US" sz="2400" dirty="0">
                <a:solidFill>
                  <a:srgbClr val="2D2829"/>
                </a:solidFill>
                <a:latin typeface="Tw Cen MT" charset="0"/>
                <a:ea typeface="Tw Cen MT" charset="0"/>
                <a:cs typeface="Tw Cen MT" charset="0"/>
              </a:rPr>
              <a:t>explains organizational events in terms of the current or historical relationship between groups or their representatives </a:t>
            </a:r>
            <a:endParaRPr lang="en-US" sz="2400" dirty="0">
              <a:solidFill>
                <a:srgbClr val="2D2829"/>
              </a:solidFill>
              <a:effectLst/>
              <a:latin typeface="Tw Cen MT" charset="0"/>
              <a:ea typeface="Tw Cen MT" charset="0"/>
              <a:cs typeface="Tw Cen MT" charset="0"/>
            </a:endParaRPr>
          </a:p>
        </p:txBody>
      </p:sp>
      <p:sp>
        <p:nvSpPr>
          <p:cNvPr id="27" name="Rectangle 26"/>
          <p:cNvSpPr/>
          <p:nvPr/>
        </p:nvSpPr>
        <p:spPr>
          <a:xfrm>
            <a:off x="4378902" y="1767052"/>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Response</a:t>
            </a:r>
            <a:endParaRPr lang="en-US" sz="2400" b="1" dirty="0">
              <a:solidFill>
                <a:srgbClr val="2D2829"/>
              </a:solidFill>
              <a:effectLst/>
              <a:latin typeface="Tw Cen MT" charset="0"/>
              <a:ea typeface="Tw Cen MT" charset="0"/>
              <a:cs typeface="Tw Cen MT" charset="0"/>
            </a:endParaRPr>
          </a:p>
        </p:txBody>
      </p:sp>
      <p:sp>
        <p:nvSpPr>
          <p:cNvPr id="28" name="Rectangle 27"/>
          <p:cNvSpPr/>
          <p:nvPr/>
        </p:nvSpPr>
        <p:spPr>
          <a:xfrm>
            <a:off x="684439" y="1767052"/>
            <a:ext cx="2925555" cy="461665"/>
          </a:xfrm>
          <a:prstGeom prst="rect">
            <a:avLst/>
          </a:prstGeom>
        </p:spPr>
        <p:txBody>
          <a:bodyPr wrap="square">
            <a:spAutoFit/>
          </a:bodyPr>
          <a:lstStyle/>
          <a:p>
            <a:pPr algn="ctr"/>
            <a:r>
              <a:rPr lang="en-US" sz="2400" b="1" dirty="0">
                <a:solidFill>
                  <a:srgbClr val="2D2829"/>
                </a:solidFill>
                <a:latin typeface="Tw Cen MT" charset="0"/>
                <a:ea typeface="Tw Cen MT" charset="0"/>
                <a:cs typeface="Tw Cen MT" charset="0"/>
              </a:rPr>
              <a:t>Diagnosis</a:t>
            </a:r>
            <a:endParaRPr lang="en-US" sz="2400" b="1" dirty="0">
              <a:solidFill>
                <a:srgbClr val="2D2829"/>
              </a:solidFill>
              <a:effectLst/>
              <a:latin typeface="Tw Cen MT" charset="0"/>
              <a:ea typeface="Tw Cen MT" charset="0"/>
              <a:cs typeface="Tw Cen MT" charset="0"/>
            </a:endParaRPr>
          </a:p>
        </p:txBody>
      </p:sp>
    </p:spTree>
    <p:extLst>
      <p:ext uri="{BB962C8B-B14F-4D97-AF65-F5344CB8AC3E}">
        <p14:creationId xmlns:p14="http://schemas.microsoft.com/office/powerpoint/2010/main" val="35577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3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r>
              <a:rPr lang="en-US" sz="4000" dirty="0">
                <a:latin typeface="Tw Cen MT" charset="0"/>
                <a:ea typeface="MS PGothic" charset="0"/>
              </a:rPr>
              <a:t>Exercise: Self-diagnosis</a:t>
            </a:r>
          </a:p>
        </p:txBody>
      </p:sp>
      <p:sp>
        <p:nvSpPr>
          <p:cNvPr id="119811" name="Content Placeholder 2"/>
          <p:cNvSpPr>
            <a:spLocks noGrp="1"/>
          </p:cNvSpPr>
          <p:nvPr>
            <p:ph idx="1"/>
          </p:nvPr>
        </p:nvSpPr>
        <p:spPr/>
        <p:txBody>
          <a:bodyPr>
            <a:normAutofit/>
          </a:bodyPr>
          <a:lstStyle/>
          <a:p>
            <a:pPr marL="0" indent="0">
              <a:buNone/>
            </a:pPr>
            <a:r>
              <a:rPr lang="en-US" sz="2800" dirty="0"/>
              <a:t>Identify an organizational event that you have struggled to understand (Better if it arises from the experience of the coalition or was shared by many members!)</a:t>
            </a:r>
          </a:p>
          <a:p>
            <a:pPr marL="0" indent="0">
              <a:buNone/>
            </a:pPr>
            <a:endParaRPr lang="en-US" dirty="0"/>
          </a:p>
          <a:p>
            <a:r>
              <a:rPr lang="en-US" sz="2800" dirty="0"/>
              <a:t>What explanation does each level of analysis offer? </a:t>
            </a:r>
          </a:p>
          <a:p>
            <a:r>
              <a:rPr lang="en-US" sz="2800" dirty="0"/>
              <a:t>Which levels of analysis does the coalition favor? </a:t>
            </a:r>
          </a:p>
          <a:p>
            <a:r>
              <a:rPr lang="en-US" sz="2800" dirty="0"/>
              <a:t>Looking back, what alternative responses may have been more helpful, if any? </a:t>
            </a:r>
          </a:p>
        </p:txBody>
      </p:sp>
    </p:spTree>
    <p:extLst>
      <p:ext uri="{BB962C8B-B14F-4D97-AF65-F5344CB8AC3E}">
        <p14:creationId xmlns:p14="http://schemas.microsoft.com/office/powerpoint/2010/main" val="14307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98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98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98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r>
              <a:rPr lang="en-US" sz="4000" dirty="0">
                <a:latin typeface="Tw Cen MT" charset="0"/>
                <a:ea typeface="MS PGothic" charset="0"/>
              </a:rPr>
              <a:t>So what?</a:t>
            </a:r>
          </a:p>
        </p:txBody>
      </p:sp>
      <p:sp>
        <p:nvSpPr>
          <p:cNvPr id="119811" name="Content Placeholder 2"/>
          <p:cNvSpPr>
            <a:spLocks noGrp="1"/>
          </p:cNvSpPr>
          <p:nvPr>
            <p:ph idx="1"/>
          </p:nvPr>
        </p:nvSpPr>
        <p:spPr>
          <a:xfrm>
            <a:off x="520574" y="2055860"/>
            <a:ext cx="8229600" cy="4423388"/>
          </a:xfrm>
        </p:spPr>
        <p:txBody>
          <a:bodyPr>
            <a:noAutofit/>
          </a:bodyPr>
          <a:lstStyle/>
          <a:p>
            <a:pPr marL="0" indent="0" algn="ctr">
              <a:buNone/>
            </a:pPr>
            <a:r>
              <a:rPr lang="en-US" sz="2800" dirty="0"/>
              <a:t>The diagnosis determines the treatment. Consider multiple levels of analysis to understand and treat organizational symptoms</a:t>
            </a:r>
            <a:r>
              <a:rPr lang="en-US" dirty="0"/>
              <a:t>.</a:t>
            </a:r>
          </a:p>
        </p:txBody>
      </p:sp>
      <p:sp>
        <p:nvSpPr>
          <p:cNvPr id="2" name="Rectangle 1"/>
          <p:cNvSpPr/>
          <p:nvPr/>
        </p:nvSpPr>
        <p:spPr>
          <a:xfrm>
            <a:off x="457200" y="4915404"/>
            <a:ext cx="8229600"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400" dirty="0">
                <a:latin typeface="Tw Cen MT" charset="0"/>
                <a:ea typeface="Tw Cen MT" charset="0"/>
                <a:cs typeface="Tw Cen MT" charset="0"/>
              </a:rPr>
              <a:t> Source: LEVELS OF ANALYSIS: DIAGNOSIS &amp; INTERVENTION </a:t>
            </a:r>
          </a:p>
          <a:p>
            <a:pPr algn="ctr"/>
            <a:r>
              <a:rPr lang="en-US" sz="2400" dirty="0">
                <a:latin typeface="Tw Cen MT" charset="0"/>
                <a:ea typeface="Tw Cen MT" charset="0"/>
                <a:cs typeface="Tw Cen MT" charset="0"/>
              </a:rPr>
              <a:t>by David N. Berg, Yale School of </a:t>
            </a:r>
            <a:r>
              <a:rPr lang="en-US" sz="2400" dirty="0" smtClean="0">
                <a:latin typeface="Tw Cen MT" charset="0"/>
                <a:ea typeface="Tw Cen MT" charset="0"/>
                <a:cs typeface="Tw Cen MT" charset="0"/>
              </a:rPr>
              <a:t>Medicine</a:t>
            </a:r>
          </a:p>
          <a:p>
            <a:pPr algn="ctr"/>
            <a:r>
              <a:rPr lang="en-US" sz="2400" smtClean="0">
                <a:latin typeface="Tw Cen MT" charset="0"/>
                <a:ea typeface="Tw Cen MT" charset="0"/>
                <a:cs typeface="Tw Cen MT" charset="0"/>
              </a:rPr>
              <a:t>Available online at __________</a:t>
            </a:r>
            <a:endParaRPr lang="en-US" sz="2400" dirty="0">
              <a:latin typeface="Tw Cen MT" charset="0"/>
              <a:ea typeface="Tw Cen MT" charset="0"/>
              <a:cs typeface="Tw Cen MT" charset="0"/>
            </a:endParaRPr>
          </a:p>
        </p:txBody>
      </p:sp>
    </p:spTree>
    <p:extLst>
      <p:ext uri="{BB962C8B-B14F-4D97-AF65-F5344CB8AC3E}">
        <p14:creationId xmlns:p14="http://schemas.microsoft.com/office/powerpoint/2010/main" val="948154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Thank you</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79425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000" dirty="0"/>
              <a:t>Managing the Work</a:t>
            </a:r>
          </a:p>
        </p:txBody>
      </p:sp>
      <p:sp>
        <p:nvSpPr>
          <p:cNvPr id="7" name="Content Placeholder 6"/>
          <p:cNvSpPr>
            <a:spLocks noGrp="1"/>
          </p:cNvSpPr>
          <p:nvPr>
            <p:ph idx="1"/>
          </p:nvPr>
        </p:nvSpPr>
        <p:spPr/>
        <p:txBody>
          <a:bodyPr>
            <a:normAutofit fontScale="55000" lnSpcReduction="20000"/>
          </a:bodyPr>
          <a:lstStyle/>
          <a:p>
            <a:pPr marL="0" indent="0">
              <a:buNone/>
            </a:pPr>
            <a:r>
              <a:rPr lang="en-US" dirty="0"/>
              <a:t>Successful coalitions explicitly organized the work, recognizing that work across the full coalition group was often slow and cumbersome.  Examples of coalition structures that emerged: </a:t>
            </a:r>
          </a:p>
          <a:p>
            <a:pPr lvl="0"/>
            <a:endParaRPr lang="en-US" b="1" dirty="0"/>
          </a:p>
          <a:p>
            <a:pPr lvl="0"/>
            <a:r>
              <a:rPr lang="en-US" b="1" dirty="0"/>
              <a:t>Workgroup structure:</a:t>
            </a:r>
            <a:r>
              <a:rPr lang="en-US" dirty="0"/>
              <a:t> coalitions were divided into ad-hoc workgroups of 4-5 people to tackle specific root causes of priority areas identified by the larger group.</a:t>
            </a:r>
          </a:p>
          <a:p>
            <a:pPr lvl="0"/>
            <a:endParaRPr lang="en-US" b="1" dirty="0"/>
          </a:p>
          <a:p>
            <a:pPr lvl="0"/>
            <a:r>
              <a:rPr lang="en-US" b="1" dirty="0"/>
              <a:t>Core structure (or hub and spoke structure</a:t>
            </a:r>
            <a:r>
              <a:rPr lang="en-US" dirty="0"/>
              <a:t>): A core group of 3-5 members drove the majority of the coalitions work, proactively seeking the advice, input, and implementation support of other coalition members as appropriate.</a:t>
            </a:r>
            <a:r>
              <a:rPr lang="en-US" i="1" dirty="0"/>
              <a:t>  </a:t>
            </a:r>
            <a:endParaRPr lang="en-US" dirty="0"/>
          </a:p>
          <a:p>
            <a:pPr marL="0" indent="0">
              <a:buNone/>
            </a:pPr>
            <a:endParaRPr lang="en-US" dirty="0"/>
          </a:p>
          <a:p>
            <a:pPr marL="0" indent="0">
              <a:buNone/>
            </a:pPr>
            <a:r>
              <a:rPr lang="en-US" dirty="0"/>
              <a:t>No one structure was proven to be more effective than others; instead the marker of success was how clearly the structure was defined and communicated by coalition members. </a:t>
            </a:r>
          </a:p>
          <a:p>
            <a:pPr marL="0" indent="0">
              <a:buNone/>
            </a:pPr>
            <a:endParaRPr lang="en-US" dirty="0"/>
          </a:p>
          <a:p>
            <a:pPr marL="0" indent="0">
              <a:buNone/>
            </a:pPr>
            <a:r>
              <a:rPr lang="en-US" dirty="0"/>
              <a:t>Staff reported that revisiting of the larger goal of improving AMI outcomes helped align and reinvigorate staff when they became distracted or overburdened.</a:t>
            </a:r>
          </a:p>
        </p:txBody>
      </p:sp>
    </p:spTree>
    <p:extLst>
      <p:ext uri="{BB962C8B-B14F-4D97-AF65-F5344CB8AC3E}">
        <p14:creationId xmlns:p14="http://schemas.microsoft.com/office/powerpoint/2010/main" val="1257288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Facilitator Materials:</a:t>
            </a:r>
            <a:br>
              <a:rPr lang="en-US" dirty="0"/>
            </a:br>
            <a:r>
              <a:rPr lang="en-US" dirty="0"/>
              <a:t>Productive Conflict</a:t>
            </a:r>
          </a:p>
        </p:txBody>
      </p:sp>
      <p:sp>
        <p:nvSpPr>
          <p:cNvPr id="5" name="Subtitle 4"/>
          <p:cNvSpPr>
            <a:spLocks noGrp="1"/>
          </p:cNvSpPr>
          <p:nvPr>
            <p:ph type="subTitle" idx="1"/>
          </p:nvPr>
        </p:nvSpPr>
        <p:spPr/>
        <p:txBody>
          <a:bodyPr>
            <a:normAutofit fontScale="77500" lnSpcReduction="20000"/>
          </a:bodyPr>
          <a:lstStyle/>
          <a:p>
            <a:r>
              <a:rPr lang="en-US" i="1" dirty="0">
                <a:latin typeface="Tw Cen MT" charset="0"/>
                <a:ea typeface="Tw Cen MT" charset="0"/>
                <a:cs typeface="Tw Cen MT" charset="0"/>
              </a:rPr>
              <a:t>“Sometimes we’re just so nice we won’t talk about the hard things. So what I have seen lately is we’re still very nice but we’re becoming a little more up front in our communication. That to me has been super exciting to see”</a:t>
            </a:r>
          </a:p>
        </p:txBody>
      </p:sp>
    </p:spTree>
    <p:extLst>
      <p:ext uri="{BB962C8B-B14F-4D97-AF65-F5344CB8AC3E}">
        <p14:creationId xmlns:p14="http://schemas.microsoft.com/office/powerpoint/2010/main" val="1945804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Individual and team reflection</a:t>
            </a:r>
          </a:p>
        </p:txBody>
      </p:sp>
      <p:sp>
        <p:nvSpPr>
          <p:cNvPr id="3" name="Content Placeholder 2"/>
          <p:cNvSpPr>
            <a:spLocks noGrp="1"/>
          </p:cNvSpPr>
          <p:nvPr>
            <p:ph idx="1"/>
          </p:nvPr>
        </p:nvSpPr>
        <p:spPr>
          <a:xfrm>
            <a:off x="637082" y="1786611"/>
            <a:ext cx="7922302" cy="2573353"/>
          </a:xfrm>
        </p:spPr>
        <p:txBody>
          <a:bodyPr>
            <a:normAutofit fontScale="92500" lnSpcReduction="10000"/>
          </a:bodyPr>
          <a:lstStyle/>
          <a:p>
            <a:r>
              <a:rPr lang="en-US" sz="3000" dirty="0"/>
              <a:t>Think about a time when you experienced conflict within a group/team.  What was the nature of the conflict? How was it managed?</a:t>
            </a:r>
          </a:p>
          <a:p>
            <a:endParaRPr lang="en-US" sz="3000" dirty="0"/>
          </a:p>
          <a:p>
            <a:r>
              <a:rPr lang="en-US" sz="3000" dirty="0"/>
              <a:t>What images or feelings arise when you think about the word “conflict”?</a:t>
            </a:r>
          </a:p>
        </p:txBody>
      </p:sp>
      <p:sp>
        <p:nvSpPr>
          <p:cNvPr id="7" name="Rectangle 6"/>
          <p:cNvSpPr/>
          <p:nvPr/>
        </p:nvSpPr>
        <p:spPr>
          <a:xfrm>
            <a:off x="221917" y="4683214"/>
            <a:ext cx="8752631" cy="18919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Tw Cen MT" charset="0"/>
                <a:ea typeface="Tw Cen MT" charset="0"/>
                <a:cs typeface="Tw Cen MT" charset="0"/>
              </a:rPr>
              <a:t>Common view: Conflict is something to be managed and eliminated; successful teams “get along” and are conflict-free</a:t>
            </a:r>
          </a:p>
          <a:p>
            <a:pPr algn="ctr"/>
            <a:endParaRPr lang="en-US" sz="2400" dirty="0">
              <a:latin typeface="Tw Cen MT" charset="0"/>
              <a:ea typeface="Tw Cen MT" charset="0"/>
              <a:cs typeface="Tw Cen MT" charset="0"/>
            </a:endParaRPr>
          </a:p>
          <a:p>
            <a:pPr algn="ctr"/>
            <a:r>
              <a:rPr lang="en-US" sz="2400" dirty="0">
                <a:latin typeface="Tw Cen MT" charset="0"/>
                <a:ea typeface="Tw Cen MT" charset="0"/>
                <a:cs typeface="Tw Cen MT" charset="0"/>
              </a:rPr>
              <a:t>New view: Conflict is a signal that diverse team members are </a:t>
            </a:r>
          </a:p>
          <a:p>
            <a:pPr algn="ctr"/>
            <a:r>
              <a:rPr lang="en-US" sz="2400" dirty="0">
                <a:latin typeface="Tw Cen MT" charset="0"/>
                <a:ea typeface="Tw Cen MT" charset="0"/>
                <a:cs typeface="Tw Cen MT" charset="0"/>
              </a:rPr>
              <a:t>fully engaged in addressing complex challenges </a:t>
            </a:r>
          </a:p>
        </p:txBody>
      </p:sp>
    </p:spTree>
    <p:extLst>
      <p:ext uri="{BB962C8B-B14F-4D97-AF65-F5344CB8AC3E}">
        <p14:creationId xmlns:p14="http://schemas.microsoft.com/office/powerpoint/2010/main" val="2509900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Unproductive conflict</a:t>
            </a:r>
          </a:p>
        </p:txBody>
      </p:sp>
      <p:sp>
        <p:nvSpPr>
          <p:cNvPr id="3" name="Content Placeholder 2"/>
          <p:cNvSpPr>
            <a:spLocks noGrp="1"/>
          </p:cNvSpPr>
          <p:nvPr>
            <p:ph idx="1"/>
          </p:nvPr>
        </p:nvSpPr>
        <p:spPr>
          <a:xfrm>
            <a:off x="457200" y="1927627"/>
            <a:ext cx="8432156" cy="4787966"/>
          </a:xfrm>
        </p:spPr>
        <p:txBody>
          <a:bodyPr>
            <a:normAutofit/>
          </a:bodyPr>
          <a:lstStyle/>
          <a:p>
            <a:r>
              <a:rPr lang="en-US" sz="2800" dirty="0"/>
              <a:t>Avoid, ignore, laugh away, smooth over, keep peace</a:t>
            </a:r>
            <a:br>
              <a:rPr lang="en-US" sz="2800" dirty="0"/>
            </a:br>
            <a:endParaRPr lang="en-US" sz="2800" dirty="0"/>
          </a:p>
          <a:p>
            <a:r>
              <a:rPr lang="en-US" sz="2800" dirty="0"/>
              <a:t>Frame differences in terms of right and wrong</a:t>
            </a:r>
            <a:br>
              <a:rPr lang="en-US" sz="2800" dirty="0"/>
            </a:br>
            <a:endParaRPr lang="en-US" sz="2800" dirty="0"/>
          </a:p>
          <a:p>
            <a:r>
              <a:rPr lang="en-US" sz="2800" dirty="0"/>
              <a:t>Personalize opinions</a:t>
            </a:r>
            <a:br>
              <a:rPr lang="en-US" sz="2800" dirty="0"/>
            </a:br>
            <a:endParaRPr lang="en-US" sz="2800" dirty="0"/>
          </a:p>
          <a:p>
            <a:r>
              <a:rPr lang="en-US" sz="2800" dirty="0"/>
              <a:t>Blame someone or something outside the team</a:t>
            </a:r>
          </a:p>
          <a:p>
            <a:endParaRPr lang="en-US" sz="3000" dirty="0"/>
          </a:p>
        </p:txBody>
      </p:sp>
    </p:spTree>
    <p:extLst>
      <p:ext uri="{BB962C8B-B14F-4D97-AF65-F5344CB8AC3E}">
        <p14:creationId xmlns:p14="http://schemas.microsoft.com/office/powerpoint/2010/main" val="408270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Productive conflict</a:t>
            </a:r>
          </a:p>
        </p:txBody>
      </p:sp>
      <p:sp>
        <p:nvSpPr>
          <p:cNvPr id="6" name="Content Placeholder 2"/>
          <p:cNvSpPr>
            <a:spLocks noGrp="1"/>
          </p:cNvSpPr>
          <p:nvPr>
            <p:ph idx="1"/>
          </p:nvPr>
        </p:nvSpPr>
        <p:spPr>
          <a:xfrm>
            <a:off x="457200" y="1942618"/>
            <a:ext cx="8229600" cy="4423388"/>
          </a:xfrm>
        </p:spPr>
        <p:txBody>
          <a:bodyPr>
            <a:normAutofit/>
          </a:bodyPr>
          <a:lstStyle/>
          <a:p>
            <a:r>
              <a:rPr lang="en-US" sz="2800" dirty="0"/>
              <a:t>Remember shared goals</a:t>
            </a:r>
            <a:br>
              <a:rPr lang="en-US" sz="2800" dirty="0"/>
            </a:br>
            <a:endParaRPr lang="en-US" sz="2800" dirty="0"/>
          </a:p>
          <a:p>
            <a:r>
              <a:rPr lang="en-US" sz="2800" dirty="0"/>
              <a:t>Surface differences and embrace them as opportunities for learning and creativity</a:t>
            </a:r>
            <a:br>
              <a:rPr lang="en-US" sz="2800" dirty="0"/>
            </a:br>
            <a:endParaRPr lang="en-US" sz="2800" dirty="0"/>
          </a:p>
          <a:p>
            <a:r>
              <a:rPr lang="en-US" sz="2800" dirty="0"/>
              <a:t>Use data to evaluate alternatives and choose</a:t>
            </a:r>
            <a:br>
              <a:rPr lang="en-US" sz="2800" dirty="0"/>
            </a:br>
            <a:endParaRPr lang="en-US" sz="2800" dirty="0"/>
          </a:p>
          <a:p>
            <a:r>
              <a:rPr lang="en-US" sz="2800" dirty="0"/>
              <a:t>Keep perspective (respect, humor)</a:t>
            </a:r>
          </a:p>
          <a:p>
            <a:endParaRPr lang="en-US" sz="3000" dirty="0"/>
          </a:p>
        </p:txBody>
      </p:sp>
    </p:spTree>
    <p:extLst>
      <p:ext uri="{BB962C8B-B14F-4D97-AF65-F5344CB8AC3E}">
        <p14:creationId xmlns:p14="http://schemas.microsoft.com/office/powerpoint/2010/main" val="265643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Team reflection</a:t>
            </a:r>
          </a:p>
        </p:txBody>
      </p:sp>
      <p:sp>
        <p:nvSpPr>
          <p:cNvPr id="6" name="Content Placeholder 2"/>
          <p:cNvSpPr>
            <a:spLocks noGrp="1"/>
          </p:cNvSpPr>
          <p:nvPr>
            <p:ph idx="1"/>
          </p:nvPr>
        </p:nvSpPr>
        <p:spPr>
          <a:xfrm>
            <a:off x="647639" y="1987588"/>
            <a:ext cx="8229600" cy="4423388"/>
          </a:xfrm>
        </p:spPr>
        <p:txBody>
          <a:bodyPr>
            <a:normAutofit/>
          </a:bodyPr>
          <a:lstStyle/>
          <a:p>
            <a:r>
              <a:rPr lang="en-US" sz="2800" dirty="0"/>
              <a:t>How well is the coalition engaging in conflict? </a:t>
            </a:r>
          </a:p>
          <a:p>
            <a:r>
              <a:rPr lang="en-US" sz="2800" dirty="0"/>
              <a:t>What can the coalition do better? </a:t>
            </a:r>
          </a:p>
        </p:txBody>
      </p:sp>
      <p:sp>
        <p:nvSpPr>
          <p:cNvPr id="4" name="Rectangle 3"/>
          <p:cNvSpPr/>
          <p:nvPr/>
        </p:nvSpPr>
        <p:spPr>
          <a:xfrm>
            <a:off x="647639" y="3819645"/>
            <a:ext cx="7848722" cy="168357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sz="2400" dirty="0">
                <a:latin typeface="Tw Cen MT" charset="0"/>
                <a:ea typeface="Tw Cen MT" charset="0"/>
                <a:cs typeface="Tw Cen MT" charset="0"/>
              </a:rPr>
              <a:t>If team members, report that there is no conflict, ask yourself: </a:t>
            </a:r>
          </a:p>
          <a:p>
            <a:pPr marL="342900" indent="-342900">
              <a:buFont typeface="Arial" charset="0"/>
              <a:buChar char="•"/>
            </a:pPr>
            <a:r>
              <a:rPr lang="en-US" sz="2400" dirty="0">
                <a:latin typeface="Tw Cen MT" charset="0"/>
                <a:ea typeface="Tw Cen MT" charset="0"/>
                <a:cs typeface="Tw Cen MT" charset="0"/>
              </a:rPr>
              <a:t>Are members fully engaged or just “going along”?</a:t>
            </a:r>
          </a:p>
          <a:p>
            <a:pPr marL="342900" indent="-342900">
              <a:buFont typeface="Arial" charset="0"/>
              <a:buChar char="•"/>
            </a:pPr>
            <a:r>
              <a:rPr lang="en-US" sz="2400" dirty="0">
                <a:latin typeface="Tw Cen MT" charset="0"/>
                <a:ea typeface="Tw Cen MT" charset="0"/>
                <a:cs typeface="Tw Cen MT" charset="0"/>
              </a:rPr>
              <a:t>Are members safe to speak up?</a:t>
            </a:r>
          </a:p>
          <a:p>
            <a:pPr marL="342900" indent="-342900">
              <a:buFont typeface="Arial" charset="0"/>
              <a:buChar char="•"/>
            </a:pPr>
            <a:r>
              <a:rPr lang="en-US" sz="2400" dirty="0">
                <a:latin typeface="Tw Cen MT" charset="0"/>
                <a:ea typeface="Tw Cen MT" charset="0"/>
                <a:cs typeface="Tw Cen MT" charset="0"/>
              </a:rPr>
              <a:t>Are diverse views and roles adequately represented? </a:t>
            </a:r>
          </a:p>
        </p:txBody>
      </p:sp>
    </p:spTree>
    <p:extLst>
      <p:ext uri="{BB962C8B-B14F-4D97-AF65-F5344CB8AC3E}">
        <p14:creationId xmlns:p14="http://schemas.microsoft.com/office/powerpoint/2010/main" val="138288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b="1" dirty="0">
                <a:solidFill>
                  <a:prstClr val="white"/>
                </a:solidFill>
              </a:rPr>
              <a:t>Facilitator Materials:</a:t>
            </a:r>
            <a:br>
              <a:rPr lang="en-US" b="1" dirty="0">
                <a:solidFill>
                  <a:prstClr val="white"/>
                </a:solidFill>
              </a:rPr>
            </a:br>
            <a:r>
              <a:rPr lang="en-US" dirty="0">
                <a:solidFill>
                  <a:schemeClr val="bg1"/>
                </a:solidFill>
              </a:rPr>
              <a:t>Diagnosing organizational events</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1548536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000" dirty="0"/>
              <a:t>Facilitator Notes</a:t>
            </a:r>
          </a:p>
        </p:txBody>
      </p:sp>
      <p:sp>
        <p:nvSpPr>
          <p:cNvPr id="14" name="Content Placeholder 13"/>
          <p:cNvSpPr>
            <a:spLocks noGrp="1"/>
          </p:cNvSpPr>
          <p:nvPr>
            <p:ph idx="1"/>
          </p:nvPr>
        </p:nvSpPr>
        <p:spPr>
          <a:xfrm>
            <a:off x="184731" y="1667435"/>
            <a:ext cx="8770583" cy="4065708"/>
          </a:xfrm>
        </p:spPr>
        <p:txBody>
          <a:bodyPr>
            <a:normAutofit fontScale="92500"/>
          </a:bodyPr>
          <a:lstStyle/>
          <a:p>
            <a:pPr marL="0" lvl="0" indent="0" defTabSz="914400" eaLnBrk="0" fontAlgn="base" hangingPunct="0">
              <a:spcBef>
                <a:spcPct val="0"/>
              </a:spcBef>
              <a:spcAft>
                <a:spcPct val="0"/>
              </a:spcAft>
              <a:buNone/>
            </a:pPr>
            <a:r>
              <a:rPr lang="x-none" altLang="x-none" sz="1400" b="1" dirty="0">
                <a:latin typeface="Tw Cen MT" charset="0"/>
                <a:ea typeface="Tw Cen MT" charset="0"/>
                <a:cs typeface="Tw Cen MT" charset="0"/>
              </a:rPr>
              <a:t>90 Minute Session: Case-based learning and application to understand the role of levels of analysis in diagnosing and addressing events within an organization.  </a:t>
            </a:r>
            <a:endParaRPr lang="en-US" altLang="x-none" sz="1400" b="1" dirty="0">
              <a:latin typeface="Tw Cen MT" charset="0"/>
              <a:ea typeface="Tw Cen MT" charset="0"/>
              <a:cs typeface="Tw Cen MT" charset="0"/>
            </a:endParaRPr>
          </a:p>
          <a:p>
            <a:pPr marL="0" lvl="0" indent="0" defTabSz="914400" eaLnBrk="0" fontAlgn="base" hangingPunct="0">
              <a:spcBef>
                <a:spcPct val="0"/>
              </a:spcBef>
              <a:spcAft>
                <a:spcPct val="0"/>
              </a:spcAft>
              <a:buNone/>
            </a:pPr>
            <a:endParaRPr lang="en-US" altLang="x-none" sz="1400" dirty="0">
              <a:latin typeface="Tw Cen MT" charset="0"/>
              <a:ea typeface="Tw Cen MT" charset="0"/>
              <a:cs typeface="Tw Cen MT" charset="0"/>
            </a:endParaRPr>
          </a:p>
          <a:p>
            <a:pPr marL="0" lvl="0" indent="0" defTabSz="914400" eaLnBrk="0" fontAlgn="base" hangingPunct="0">
              <a:spcBef>
                <a:spcPct val="0"/>
              </a:spcBef>
              <a:spcAft>
                <a:spcPct val="0"/>
              </a:spcAft>
              <a:buNone/>
            </a:pPr>
            <a:r>
              <a:rPr lang="x-none" altLang="x-none" sz="1400" b="1" dirty="0">
                <a:latin typeface="Tw Cen MT" charset="0"/>
                <a:ea typeface="Tw Cen MT" charset="0"/>
                <a:cs typeface="Tw Cen MT" charset="0"/>
              </a:rPr>
              <a:t>Materials: </a:t>
            </a:r>
            <a:r>
              <a:rPr lang="en-US" altLang="x-none" sz="1400" dirty="0">
                <a:latin typeface="Tw Cen MT" charset="0"/>
                <a:ea typeface="Tw Cen MT" charset="0"/>
                <a:cs typeface="Tw Cen MT" charset="0"/>
              </a:rPr>
              <a:t>Manuscript </a:t>
            </a:r>
            <a:r>
              <a:rPr lang="en-US" altLang="x-none" sz="1400" dirty="0" smtClean="0">
                <a:latin typeface="Tw Cen MT" charset="0"/>
                <a:ea typeface="Tw Cen MT" charset="0"/>
                <a:cs typeface="Tw Cen MT" charset="0"/>
              </a:rPr>
              <a:t>for </a:t>
            </a:r>
            <a:r>
              <a:rPr lang="x-none" altLang="x-none" sz="1400" dirty="0" smtClean="0">
                <a:latin typeface="Tw Cen MT" charset="0"/>
                <a:ea typeface="Tw Cen MT" charset="0"/>
                <a:cs typeface="Tw Cen MT" charset="0"/>
              </a:rPr>
              <a:t>facilitator </a:t>
            </a:r>
            <a:r>
              <a:rPr lang="x-none" altLang="x-none" sz="1400" dirty="0">
                <a:latin typeface="Tw Cen MT" charset="0"/>
                <a:ea typeface="Tw Cen MT" charset="0"/>
                <a:cs typeface="Tw Cen MT" charset="0"/>
              </a:rPr>
              <a:t>prep and for </a:t>
            </a:r>
            <a:r>
              <a:rPr lang="en-US" altLang="x-none" sz="1400" dirty="0">
                <a:latin typeface="Tw Cen MT" charset="0"/>
                <a:ea typeface="Tw Cen MT" charset="0"/>
                <a:cs typeface="Tw Cen MT" charset="0"/>
              </a:rPr>
              <a:t>distribution to </a:t>
            </a:r>
            <a:r>
              <a:rPr lang="x-none" altLang="x-none" sz="1400" dirty="0">
                <a:latin typeface="Tw Cen MT" charset="0"/>
                <a:ea typeface="Tw Cen MT" charset="0"/>
                <a:cs typeface="Tw Cen MT" charset="0"/>
              </a:rPr>
              <a:t>participants after the session; flipchart for facilitation/debrief. </a:t>
            </a:r>
            <a:endParaRPr lang="en-US" altLang="x-none" sz="1400" dirty="0">
              <a:latin typeface="Tw Cen MT" charset="0"/>
              <a:ea typeface="Tw Cen MT" charset="0"/>
              <a:cs typeface="Tw Cen MT" charset="0"/>
            </a:endParaRPr>
          </a:p>
          <a:p>
            <a:pPr marL="0" lvl="0" indent="0" defTabSz="914400" eaLnBrk="0" fontAlgn="base" hangingPunct="0">
              <a:spcBef>
                <a:spcPct val="0"/>
              </a:spcBef>
              <a:spcAft>
                <a:spcPct val="0"/>
              </a:spcAft>
              <a:buNone/>
            </a:pPr>
            <a:endParaRPr lang="en-US" altLang="x-none" sz="1400" b="1" dirty="0">
              <a:latin typeface="Tw Cen MT" charset="0"/>
              <a:ea typeface="Tw Cen MT" charset="0"/>
              <a:cs typeface="Tw Cen MT" charset="0"/>
            </a:endParaRPr>
          </a:p>
          <a:p>
            <a:pPr marL="0" lvl="0" indent="0" defTabSz="914400" eaLnBrk="0" fontAlgn="base" hangingPunct="0">
              <a:spcBef>
                <a:spcPct val="0"/>
              </a:spcBef>
              <a:spcAft>
                <a:spcPct val="0"/>
              </a:spcAft>
              <a:buNone/>
            </a:pPr>
            <a:r>
              <a:rPr lang="x-none" altLang="x-none" sz="1400" b="1" dirty="0">
                <a:latin typeface="Tw Cen MT" charset="0"/>
                <a:ea typeface="Tw Cen MT" charset="0"/>
                <a:cs typeface="Tw Cen MT" charset="0"/>
              </a:rPr>
              <a:t>Case Analysis</a:t>
            </a:r>
            <a:r>
              <a:rPr lang="en-US" altLang="x-none" sz="1400" b="1" dirty="0">
                <a:latin typeface="Tw Cen MT" charset="0"/>
                <a:ea typeface="Tw Cen MT" charset="0"/>
                <a:cs typeface="Tw Cen MT" charset="0"/>
              </a:rPr>
              <a:t>: </a:t>
            </a:r>
            <a:r>
              <a:rPr lang="x-none" altLang="x-none" sz="1400" dirty="0">
                <a:latin typeface="Tw Cen MT" charset="0"/>
                <a:ea typeface="Tw Cen MT" charset="0"/>
                <a:cs typeface="Tw Cen MT" charset="0"/>
              </a:rPr>
              <a:t>Present the case</a:t>
            </a:r>
            <a:r>
              <a:rPr lang="en-US" altLang="x-none" sz="1400" dirty="0">
                <a:latin typeface="Tw Cen MT" charset="0"/>
                <a:ea typeface="Tw Cen MT" charset="0"/>
                <a:cs typeface="Tw Cen MT" charset="0"/>
              </a:rPr>
              <a:t>; </a:t>
            </a:r>
            <a:r>
              <a:rPr lang="x-none" altLang="x-none" sz="1400" dirty="0">
                <a:latin typeface="Tw Cen MT" charset="0"/>
                <a:ea typeface="Tw Cen MT" charset="0"/>
                <a:cs typeface="Tw Cen MT" charset="0"/>
              </a:rPr>
              <a:t>Ask groups of 3-5 people (count off</a:t>
            </a:r>
            <a:r>
              <a:rPr lang="en-US" altLang="x-none" sz="1400" dirty="0">
                <a:latin typeface="Tw Cen MT" charset="0"/>
                <a:ea typeface="Tw Cen MT" charset="0"/>
                <a:cs typeface="Tw Cen MT" charset="0"/>
              </a:rPr>
              <a:t> for diverse groups</a:t>
            </a:r>
            <a:r>
              <a:rPr lang="x-none" altLang="x-none" sz="1400" dirty="0">
                <a:latin typeface="Tw Cen MT" charset="0"/>
                <a:ea typeface="Tw Cen MT" charset="0"/>
                <a:cs typeface="Tw Cen MT" charset="0"/>
              </a:rPr>
              <a:t>) to diagnose the situation presented in the case.  What is their best guess of what’s going on?  What led them to that conclusion?  What assumptions did they need to fill in to come to that conclusion?  </a:t>
            </a:r>
          </a:p>
          <a:p>
            <a:pPr marL="0" lvl="0" indent="0" defTabSz="914400" eaLnBrk="0" fontAlgn="base" hangingPunct="0">
              <a:spcBef>
                <a:spcPct val="0"/>
              </a:spcBef>
              <a:spcAft>
                <a:spcPct val="0"/>
              </a:spcAft>
              <a:buNone/>
            </a:pPr>
            <a:endParaRPr lang="en-US" altLang="x-none" sz="1400" b="1" dirty="0">
              <a:latin typeface="Tw Cen MT" charset="0"/>
              <a:ea typeface="Tw Cen MT" charset="0"/>
              <a:cs typeface="Tw Cen MT" charset="0"/>
            </a:endParaRPr>
          </a:p>
          <a:p>
            <a:pPr marL="0" lvl="0" indent="0" defTabSz="914400" eaLnBrk="0" fontAlgn="base" hangingPunct="0">
              <a:spcBef>
                <a:spcPct val="0"/>
              </a:spcBef>
              <a:spcAft>
                <a:spcPct val="0"/>
              </a:spcAft>
              <a:buNone/>
            </a:pPr>
            <a:r>
              <a:rPr lang="x-none" altLang="x-none" sz="1400" b="1" dirty="0">
                <a:latin typeface="Tw Cen MT" charset="0"/>
                <a:ea typeface="Tw Cen MT" charset="0"/>
                <a:cs typeface="Tw Cen MT" charset="0"/>
              </a:rPr>
              <a:t>Chalk Talk on Levels of Analysis</a:t>
            </a:r>
            <a:r>
              <a:rPr lang="en-US" altLang="x-none" sz="1400" b="1" dirty="0">
                <a:latin typeface="Tw Cen MT" charset="0"/>
                <a:ea typeface="Tw Cen MT" charset="0"/>
                <a:cs typeface="Tw Cen MT" charset="0"/>
              </a:rPr>
              <a:t>: </a:t>
            </a:r>
            <a:r>
              <a:rPr lang="x-none" altLang="x-none" sz="1400" dirty="0">
                <a:latin typeface="Tw Cen MT" charset="0"/>
                <a:ea typeface="Tw Cen MT" charset="0"/>
                <a:cs typeface="Tw Cen MT" charset="0"/>
              </a:rPr>
              <a:t>Draw and discuss the 4 levels of analysis (Figure 1 in Berg paper or accompanying slides), using the prior case activity as an example.  Link level of analysis to possible intervention.  Emphasis is on the need to find the right level of analysis so you come to the right solution. </a:t>
            </a:r>
          </a:p>
          <a:p>
            <a:pPr marL="0" lvl="0" indent="0" defTabSz="914400" eaLnBrk="0" fontAlgn="base" hangingPunct="0">
              <a:spcBef>
                <a:spcPct val="0"/>
              </a:spcBef>
              <a:spcAft>
                <a:spcPct val="0"/>
              </a:spcAft>
              <a:buNone/>
            </a:pPr>
            <a:endParaRPr lang="en-US" altLang="x-none" sz="1400" b="1" dirty="0">
              <a:latin typeface="Tw Cen MT" charset="0"/>
              <a:ea typeface="Tw Cen MT" charset="0"/>
              <a:cs typeface="Tw Cen MT" charset="0"/>
            </a:endParaRPr>
          </a:p>
          <a:p>
            <a:pPr marL="0" lvl="0" indent="0" defTabSz="914400" eaLnBrk="0" fontAlgn="base" hangingPunct="0">
              <a:spcBef>
                <a:spcPct val="0"/>
              </a:spcBef>
              <a:spcAft>
                <a:spcPct val="0"/>
              </a:spcAft>
              <a:buNone/>
            </a:pPr>
            <a:r>
              <a:rPr lang="en-US" altLang="x-none" sz="1400" b="1" dirty="0">
                <a:latin typeface="Tw Cen MT" charset="0"/>
                <a:ea typeface="Tw Cen MT" charset="0"/>
                <a:cs typeface="Tw Cen MT" charset="0"/>
              </a:rPr>
              <a:t>Application: </a:t>
            </a:r>
            <a:r>
              <a:rPr lang="x-none" altLang="x-none" sz="1400" dirty="0">
                <a:latin typeface="Tw Cen MT" charset="0"/>
                <a:ea typeface="Tw Cen MT" charset="0"/>
                <a:cs typeface="Tw Cen MT" charset="0"/>
              </a:rPr>
              <a:t>Ask the group to brainstorm possible interactions or conflicts that they have experienced.  These could be from within or outside of the work of the coalition, but encourage them to stay as close to the work of the coalition as they feel comfortable with.  Individuals jot down ideas and then volunteer to report out. </a:t>
            </a:r>
            <a:r>
              <a:rPr lang="en-US" altLang="x-none" sz="1400" dirty="0">
                <a:latin typeface="Tw Cen MT" charset="0"/>
                <a:ea typeface="Tw Cen MT" charset="0"/>
                <a:cs typeface="Tw Cen MT" charset="0"/>
              </a:rPr>
              <a:t>N</a:t>
            </a:r>
            <a:r>
              <a:rPr lang="x-none" altLang="x-none" sz="1400" dirty="0">
                <a:latin typeface="Tw Cen MT" charset="0"/>
                <a:ea typeface="Tw Cen MT" charset="0"/>
                <a:cs typeface="Tw Cen MT" charset="0"/>
              </a:rPr>
              <a:t>otes possible events on the flip chart and </a:t>
            </a:r>
            <a:r>
              <a:rPr lang="en-US" altLang="x-none" sz="1400" dirty="0">
                <a:latin typeface="Tw Cen MT" charset="0"/>
                <a:ea typeface="Tw Cen MT" charset="0"/>
                <a:cs typeface="Tw Cen MT" charset="0"/>
              </a:rPr>
              <a:t>ask the group to </a:t>
            </a:r>
            <a:r>
              <a:rPr lang="x-none" altLang="x-none" sz="1400" dirty="0">
                <a:latin typeface="Tw Cen MT" charset="0"/>
                <a:ea typeface="Tw Cen MT" charset="0"/>
                <a:cs typeface="Tw Cen MT" charset="0"/>
              </a:rPr>
              <a:t>selects one to work on, trying to pick one with which most in the group have familiarity.  Once the situation has been described, work through each level of analysis: to generate hypotheses about what was going on in that situation.  Note that there are likely multiple levels/contributing factors.  Debrief on how this approach might be used by the coalition in the future.</a:t>
            </a:r>
            <a:endParaRPr lang="x-none" altLang="x-none" sz="1400" dirty="0">
              <a:latin typeface="Arial" charset="0"/>
              <a:ea typeface="Times New Roman" charset="0"/>
            </a:endParaRPr>
          </a:p>
          <a:p>
            <a:endParaRPr lang="en-US" sz="1400" dirty="0"/>
          </a:p>
        </p:txBody>
      </p:sp>
      <p:sp>
        <p:nvSpPr>
          <p:cNvPr id="10" name="Rectangle 10"/>
          <p:cNvSpPr>
            <a:spLocks noChangeArrowheads="1"/>
          </p:cNvSpPr>
          <p:nvPr/>
        </p:nvSpPr>
        <p:spPr bwMode="auto">
          <a:xfrm>
            <a:off x="0" y="190176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
        <p:nvSpPr>
          <p:cNvPr id="11" name="Rectangle 10"/>
          <p:cNvSpPr/>
          <p:nvPr/>
        </p:nvSpPr>
        <p:spPr>
          <a:xfrm>
            <a:off x="1741712" y="5890681"/>
            <a:ext cx="5980430" cy="646331"/>
          </a:xfrm>
          <a:prstGeom prst="rect">
            <a:avLst/>
          </a:prstGeom>
          <a:noFill/>
        </p:spPr>
        <p:style>
          <a:lnRef idx="2">
            <a:schemeClr val="dk1"/>
          </a:lnRef>
          <a:fillRef idx="1">
            <a:schemeClr val="lt1"/>
          </a:fillRef>
          <a:effectRef idx="0">
            <a:schemeClr val="dk1"/>
          </a:effectRef>
          <a:fontRef idx="minor">
            <a:schemeClr val="dk1"/>
          </a:fontRef>
        </p:style>
        <p:txBody>
          <a:bodyPr wrap="square">
            <a:spAutoFit/>
          </a:bodyPr>
          <a:lstStyle/>
          <a:p>
            <a:pPr marL="0" marR="0" algn="ctr">
              <a:spcBef>
                <a:spcPts val="0"/>
              </a:spcBef>
              <a:spcAft>
                <a:spcPts val="0"/>
              </a:spcAft>
            </a:pPr>
            <a:r>
              <a:rPr lang="en-US" sz="1200" kern="1200" dirty="0">
                <a:solidFill>
                  <a:srgbClr val="000000"/>
                </a:solidFill>
                <a:effectLst/>
                <a:latin typeface="Palatino Linotype" charset="0"/>
                <a:ea typeface="ＭＳ 明朝" charset="-128"/>
                <a:cs typeface="Times New Roman" charset="0"/>
              </a:rPr>
              <a:t> Source: LEVELS OF ANALYSIS: DIAGNOSIS &amp; INTERVENTION </a:t>
            </a:r>
            <a:endParaRPr lang="en-US" sz="1200" dirty="0">
              <a:effectLst/>
              <a:latin typeface="Times New Roman" charset="0"/>
              <a:ea typeface="ＭＳ 明朝" charset="-128"/>
            </a:endParaRPr>
          </a:p>
          <a:p>
            <a:pPr marL="0" marR="0" algn="ctr">
              <a:spcBef>
                <a:spcPts val="0"/>
              </a:spcBef>
              <a:spcAft>
                <a:spcPts val="0"/>
              </a:spcAft>
            </a:pPr>
            <a:r>
              <a:rPr lang="en-US" sz="1200" kern="1200" dirty="0">
                <a:solidFill>
                  <a:srgbClr val="000000"/>
                </a:solidFill>
                <a:effectLst/>
                <a:latin typeface="Palatino Linotype" charset="0"/>
                <a:ea typeface="ＭＳ 明朝" charset="-128"/>
                <a:cs typeface="Times New Roman" charset="0"/>
              </a:rPr>
              <a:t>by David N. Berg, Yale School of </a:t>
            </a:r>
            <a:r>
              <a:rPr lang="en-US" sz="1200" kern="1200" dirty="0" smtClean="0">
                <a:solidFill>
                  <a:srgbClr val="000000"/>
                </a:solidFill>
                <a:effectLst/>
                <a:latin typeface="Palatino Linotype" charset="0"/>
                <a:ea typeface="ＭＳ 明朝" charset="-128"/>
                <a:cs typeface="Times New Roman" charset="0"/>
              </a:rPr>
              <a:t>Medicine</a:t>
            </a:r>
          </a:p>
          <a:p>
            <a:pPr algn="ctr"/>
            <a:r>
              <a:rPr lang="en-US" sz="1200" dirty="0" smtClean="0">
                <a:solidFill>
                  <a:srgbClr val="000000"/>
                </a:solidFill>
                <a:latin typeface="Palatino Linotype" charset="0"/>
                <a:ea typeface="ＭＳ 明朝" charset="-128"/>
                <a:cs typeface="Times New Roman" charset="0"/>
              </a:rPr>
              <a:t>Available online </a:t>
            </a:r>
            <a:r>
              <a:rPr lang="en-US" sz="1200" dirty="0" smtClean="0">
                <a:solidFill>
                  <a:srgbClr val="000000"/>
                </a:solidFill>
                <a:latin typeface="Palatino Linotype" charset="0"/>
                <a:ea typeface="ＭＳ 明朝" charset="-128"/>
                <a:cs typeface="Times New Roman" charset="0"/>
              </a:rPr>
              <a:t>at: </a:t>
            </a:r>
            <a:r>
              <a:rPr lang="en-US" sz="1200" dirty="0">
                <a:hlinkClick r:id="rId2"/>
              </a:rPr>
              <a:t>http://</a:t>
            </a:r>
            <a:r>
              <a:rPr lang="en-US" sz="1200" dirty="0" smtClean="0">
                <a:hlinkClick r:id="rId2"/>
              </a:rPr>
              <a:t>bit.ly/2CFDbcO</a:t>
            </a:r>
            <a:r>
              <a:rPr lang="en-US" sz="1200" dirty="0" smtClean="0"/>
              <a:t> </a:t>
            </a:r>
            <a:endParaRPr lang="en-US" sz="1200" dirty="0">
              <a:effectLst/>
              <a:latin typeface="Times New Roman" charset="0"/>
              <a:ea typeface="ＭＳ 明朝" charset="-128"/>
            </a:endParaRPr>
          </a:p>
        </p:txBody>
      </p:sp>
    </p:spTree>
    <p:extLst>
      <p:ext uri="{BB962C8B-B14F-4D97-AF65-F5344CB8AC3E}">
        <p14:creationId xmlns:p14="http://schemas.microsoft.com/office/powerpoint/2010/main" val="31572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5242</TotalTime>
  <Words>994</Words>
  <Application>Microsoft Office PowerPoint</Application>
  <PresentationFormat>On-screen Show (4:3)</PresentationFormat>
  <Paragraphs>121</Paragraphs>
  <Slides>18</Slides>
  <Notes>8</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Office Theme</vt:lpstr>
      <vt:lpstr>LSL PPT Template</vt:lpstr>
      <vt:lpstr>Essential Task #3:  Manage conflict, fatigue, and motivation</vt:lpstr>
      <vt:lpstr>Managing the Work</vt:lpstr>
      <vt:lpstr>Facilitator Materials: Productive Conflict</vt:lpstr>
      <vt:lpstr>Individual and team reflection</vt:lpstr>
      <vt:lpstr>Unproductive conflict</vt:lpstr>
      <vt:lpstr>Productive conflict</vt:lpstr>
      <vt:lpstr>Team reflection</vt:lpstr>
      <vt:lpstr>Facilitator Materials: Diagnosing organizational events</vt:lpstr>
      <vt:lpstr>Facilitator Notes</vt:lpstr>
      <vt:lpstr>Case Example</vt:lpstr>
      <vt:lpstr>Why consider multiple levels of analysis? </vt:lpstr>
      <vt:lpstr>Levels of analysis: Individual</vt:lpstr>
      <vt:lpstr>Levels of analysis: Interpersonal</vt:lpstr>
      <vt:lpstr>Levels of analysis: Group</vt:lpstr>
      <vt:lpstr>Levels of analysis: Inter-group</vt:lpstr>
      <vt:lpstr>Exercise: Self-diagnosis</vt:lpstr>
      <vt:lpstr>So what?</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are we?</dc:title>
  <dc:creator>McNatt, Zahirah</dc:creator>
  <cp:lastModifiedBy>Atyia Sapp</cp:lastModifiedBy>
  <cp:revision>168</cp:revision>
  <dcterms:created xsi:type="dcterms:W3CDTF">2015-01-08T15:16:08Z</dcterms:created>
  <dcterms:modified xsi:type="dcterms:W3CDTF">2017-12-19T19:49:21Z</dcterms:modified>
</cp:coreProperties>
</file>