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8"/>
  </p:notesMasterIdLst>
  <p:sldIdLst>
    <p:sldId id="343" r:id="rId2"/>
    <p:sldId id="327" r:id="rId3"/>
    <p:sldId id="347" r:id="rId4"/>
    <p:sldId id="328" r:id="rId5"/>
    <p:sldId id="346" r:id="rId6"/>
    <p:sldId id="345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88">
          <p15:clr>
            <a:srgbClr val="A4A3A4"/>
          </p15:clr>
        </p15:guide>
        <p15:guide id="2" pos="188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786D"/>
    <a:srgbClr val="174C8D"/>
    <a:srgbClr val="0526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30"/>
    <p:restoredTop sz="67841" autoAdjust="0"/>
  </p:normalViewPr>
  <p:slideViewPr>
    <p:cSldViewPr snapToGrid="0" snapToObjects="1" showGuides="1">
      <p:cViewPr varScale="1">
        <p:scale>
          <a:sx n="71" d="100"/>
          <a:sy n="71" d="100"/>
        </p:scale>
        <p:origin x="1378" y="-278"/>
      </p:cViewPr>
      <p:guideLst>
        <p:guide orient="horz" pos="2088"/>
        <p:guide pos="188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326A46-602B-2C4D-9DAE-95A479F007E9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BAC4CA8-2F04-FF4B-83D2-8D8272E57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48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DFEAE-44F1-3E48-8460-69CABB322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09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C4CA8-2F04-FF4B-83D2-8D8272E575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26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E801B1-3DC0-454F-B1A7-AAF2C7BC9C1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148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E801B1-3DC0-454F-B1A7-AAF2C7BC9C1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035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DFEAE-44F1-3E48-8460-69CABB322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88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600450"/>
          </a:xfrm>
          <a:solidFill>
            <a:srgbClr val="05264F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199" y="6126163"/>
            <a:ext cx="581965" cy="595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logo.jpg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74485" y="6147780"/>
            <a:ext cx="912315" cy="573695"/>
          </a:xfrm>
          <a:prstGeom prst="rect">
            <a:avLst/>
          </a:prstGeom>
        </p:spPr>
      </p:pic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2899394" y="6260376"/>
            <a:ext cx="3271442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US" sz="1400" b="1" kern="1200" cap="small" smtClean="0">
                <a:solidFill>
                  <a:schemeClr val="tx1"/>
                </a:solidFill>
                <a:effectLst/>
                <a:latin typeface="Copperplate Gothic Light"/>
                <a:ea typeface="+mn-ea"/>
                <a:cs typeface="Copperplate Gothic Light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17375E"/>
                </a:solidFill>
              </a:rPr>
              <a:t>Leadership</a:t>
            </a:r>
            <a:r>
              <a:rPr lang="en-US" dirty="0"/>
              <a:t>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Saves</a:t>
            </a:r>
            <a:r>
              <a:rPr lang="en-US" dirty="0"/>
              <a:t>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Lives</a:t>
            </a:r>
          </a:p>
        </p:txBody>
      </p:sp>
    </p:spTree>
    <p:extLst>
      <p:ext uri="{BB962C8B-B14F-4D97-AF65-F5344CB8AC3E}">
        <p14:creationId xmlns:p14="http://schemas.microsoft.com/office/powerpoint/2010/main" val="2886741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2775"/>
            <a:ext cx="8229600" cy="44233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80970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1231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4F030-0966-A64D-9257-A913EC4207FD}" type="datetime1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239E0-C9BF-FA46-9AEA-6115BEA623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05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004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1275069"/>
            <a:ext cx="1312911" cy="285137"/>
          </a:xfrm>
          <a:prstGeom prst="rect">
            <a:avLst/>
          </a:prstGeom>
          <a:solidFill>
            <a:srgbClr val="81786D"/>
          </a:solidFill>
          <a:ln>
            <a:solidFill>
              <a:srgbClr val="81786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512702" y="1275069"/>
            <a:ext cx="7631298" cy="285136"/>
          </a:xfrm>
          <a:prstGeom prst="rect">
            <a:avLst/>
          </a:prstGeom>
          <a:solidFill>
            <a:srgbClr val="05264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13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9" r:id="rId3"/>
    <p:sldLayoutId id="2147483680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Tw Cen MT"/>
          <a:ea typeface="+mj-ea"/>
          <a:cs typeface="Tw Cen MT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charset="2"/>
        <a:buChar char="§"/>
        <a:defRPr sz="3200" kern="1200">
          <a:solidFill>
            <a:schemeClr val="tx1"/>
          </a:solidFill>
          <a:latin typeface="Tw Cen MT"/>
          <a:ea typeface="+mn-ea"/>
          <a:cs typeface="Tw Cen M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Tw Cen MT"/>
          <a:ea typeface="+mn-ea"/>
          <a:cs typeface="Tw Cen MT"/>
        </a:defRPr>
      </a:lvl2pPr>
      <a:lvl3pPr marL="1143000" indent="-228600" algn="l" defTabSz="457200" rtl="0" eaLnBrk="1" latinLnBrk="0" hangingPunct="1">
        <a:spcBef>
          <a:spcPct val="20000"/>
        </a:spcBef>
        <a:buFont typeface="Courier New"/>
        <a:buChar char="o"/>
        <a:defRPr sz="3200" kern="1200">
          <a:solidFill>
            <a:schemeClr val="tx1"/>
          </a:solidFill>
          <a:latin typeface="Tw Cen MT"/>
          <a:ea typeface="+mn-ea"/>
          <a:cs typeface="Tw Cen M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Tw Cen MT"/>
          <a:ea typeface="+mn-ea"/>
          <a:cs typeface="Tw Cen M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3200" kern="1200">
          <a:solidFill>
            <a:schemeClr val="tx1"/>
          </a:solidFill>
          <a:latin typeface="Tw Cen MT"/>
          <a:ea typeface="+mn-ea"/>
          <a:cs typeface="Tw Cen M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Essential Task #2: </a:t>
            </a:r>
            <a:br>
              <a:rPr lang="en-US" dirty="0"/>
            </a:br>
            <a:r>
              <a:rPr lang="en-US" dirty="0"/>
              <a:t>Foster authentic participation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199" y="6126163"/>
            <a:ext cx="581965" cy="595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logo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74485" y="6147780"/>
            <a:ext cx="912315" cy="573695"/>
          </a:xfrm>
          <a:prstGeom prst="rect">
            <a:avLst/>
          </a:prstGeom>
        </p:spPr>
      </p:pic>
      <p:sp>
        <p:nvSpPr>
          <p:cNvPr id="6" name="Footer Placeholder 4"/>
          <p:cNvSpPr txBox="1">
            <a:spLocks/>
          </p:cNvSpPr>
          <p:nvPr/>
        </p:nvSpPr>
        <p:spPr>
          <a:xfrm>
            <a:off x="2899394" y="6260376"/>
            <a:ext cx="3271442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US" sz="1400" b="1" kern="1200" cap="small" smtClean="0">
                <a:solidFill>
                  <a:schemeClr val="tx1"/>
                </a:solidFill>
                <a:effectLst/>
                <a:latin typeface="Copperplate Gothic Light"/>
                <a:ea typeface="+mn-ea"/>
                <a:cs typeface="Copperplate Gothic Light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17375E"/>
                </a:solidFill>
              </a:rPr>
              <a:t>Leadership</a:t>
            </a:r>
            <a:r>
              <a:rPr lang="en-US" dirty="0"/>
              <a:t>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Saves</a:t>
            </a:r>
            <a:r>
              <a:rPr lang="en-US" dirty="0"/>
              <a:t>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Lives</a:t>
            </a:r>
          </a:p>
        </p:txBody>
      </p:sp>
    </p:spTree>
    <p:extLst>
      <p:ext uri="{BB962C8B-B14F-4D97-AF65-F5344CB8AC3E}">
        <p14:creationId xmlns:p14="http://schemas.microsoft.com/office/powerpoint/2010/main" val="593020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7535" y="69006"/>
            <a:ext cx="9399069" cy="1085532"/>
          </a:xfrm>
        </p:spPr>
        <p:txBody>
          <a:bodyPr>
            <a:noAutofit/>
          </a:bodyPr>
          <a:lstStyle/>
          <a:p>
            <a:r>
              <a:rPr lang="en-US" sz="3600" dirty="0"/>
              <a:t>Why spend time on authentic participation?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607" y="1915657"/>
            <a:ext cx="8810786" cy="2173264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2800" dirty="0"/>
              <a:t>It’s not enough to bring diverse members to the table. Successful coalitions create a supportive and safe environment that allows each </a:t>
            </a:r>
            <a:r>
              <a:rPr lang="en-US" sz="2800" dirty="0" smtClean="0"/>
              <a:t>member </a:t>
            </a:r>
            <a:r>
              <a:rPr lang="en-US" sz="2800" dirty="0"/>
              <a:t>to contribute his or her unique perspectives and knowledge.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2475" y="4593640"/>
            <a:ext cx="80743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Tw Cen MT" charset="0"/>
                <a:ea typeface="Tw Cen MT" charset="0"/>
                <a:cs typeface="Tw Cen MT" charset="0"/>
              </a:rPr>
              <a:t>“‘I found that as a group, we had lots of talents that suddenly got brought to bear that I didn’t even know were there.’ People that had time and energy to do it all of a sudden just jumped into the fray and started working.” (Cardiologist)</a:t>
            </a:r>
          </a:p>
        </p:txBody>
      </p:sp>
    </p:spTree>
    <p:extLst>
      <p:ext uri="{BB962C8B-B14F-4D97-AF65-F5344CB8AC3E}">
        <p14:creationId xmlns:p14="http://schemas.microsoft.com/office/powerpoint/2010/main" val="97137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 word on psychological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729"/>
            <a:ext cx="8999621" cy="5993473"/>
          </a:xfrm>
        </p:spPr>
        <p:txBody>
          <a:bodyPr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Psychological safety is the feeling of being able to speak up, challenge the status quo, and test new ways of working.  It is a prerequisite for authentic participation by all members. Some concrete actions you can take to promote psychological safety within your coalition: 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/>
              <a:t>Measure and reflect on current levels of psychological safety using the LSL survey tool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/>
              <a:t>Make sure members in positions of authority recognize the role they play in promoting psychological safety, especially during setbacks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/>
              <a:t>Create opportunities for the coalition to build trust through shared experience; Expect, acknowledge, and show gratitude for contributions by all members</a:t>
            </a:r>
          </a:p>
        </p:txBody>
      </p:sp>
    </p:spTree>
    <p:extLst>
      <p:ext uri="{BB962C8B-B14F-4D97-AF65-F5344CB8AC3E}">
        <p14:creationId xmlns:p14="http://schemas.microsoft.com/office/powerpoint/2010/main" val="138034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w Cen MT" panose="020B0602020104020603" pitchFamily="34" charset="0"/>
              </a:rPr>
              <a:t>Exercise: What I bring and what I need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73768" y="1702775"/>
            <a:ext cx="8133347" cy="44075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To promote recognition of the unique perspectives of each member, ask participants to reflect on the following questions: </a:t>
            </a:r>
          </a:p>
          <a:p>
            <a:pPr marL="0" indent="0">
              <a:buNone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Why do I think I’ve been invited to this coalition?  What skills or perspectives do I bring?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What skills or perspectives do I lack that I need others on the team to contribute?</a:t>
            </a:r>
          </a:p>
        </p:txBody>
      </p:sp>
    </p:spTree>
    <p:extLst>
      <p:ext uri="{BB962C8B-B14F-4D97-AF65-F5344CB8AC3E}">
        <p14:creationId xmlns:p14="http://schemas.microsoft.com/office/powerpoint/2010/main" val="23825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w Cen MT" panose="020B0602020104020603" pitchFamily="34" charset="0"/>
              </a:rPr>
              <a:t>Debrief: What I bring and what I need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847154"/>
            <a:ext cx="8373979" cy="50108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Once individuals have had a chance to reflect silently, ask them to share what they bring and what they need.  The facilitator can note this on a flipchart to create a complete list of the strengths and gaps.  Looking at the list, ask the group: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Are there any “needs” that are not filled by someone else on the coalition? If so, how should we fill those gaps?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What can we do to be sure we take advantage of all of these skills and perspectives? </a:t>
            </a:r>
          </a:p>
        </p:txBody>
      </p:sp>
    </p:spTree>
    <p:extLst>
      <p:ext uri="{BB962C8B-B14F-4D97-AF65-F5344CB8AC3E}">
        <p14:creationId xmlns:p14="http://schemas.microsoft.com/office/powerpoint/2010/main" val="200556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1" y="14270"/>
            <a:ext cx="9144000" cy="3886199"/>
          </a:xfrm>
          <a:solidFill>
            <a:srgbClr val="05264F"/>
          </a:solidFill>
        </p:spPr>
        <p:txBody>
          <a:bodyPr/>
          <a:lstStyle/>
          <a:p>
            <a:r>
              <a:rPr lang="en-US" dirty="0"/>
              <a:t>Thank you</a:t>
            </a:r>
            <a:endParaRPr lang="en-US" sz="3000" dirty="0">
              <a:solidFill>
                <a:schemeClr val="bg1"/>
              </a:solidFill>
              <a:latin typeface="Tw Cen MT"/>
              <a:cs typeface="Tw Cen MT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199" y="6126163"/>
            <a:ext cx="581965" cy="595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logo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74485" y="6147780"/>
            <a:ext cx="912315" cy="573695"/>
          </a:xfrm>
          <a:prstGeom prst="rect">
            <a:avLst/>
          </a:prstGeom>
        </p:spPr>
      </p:pic>
      <p:sp>
        <p:nvSpPr>
          <p:cNvPr id="6" name="Footer Placeholder 4"/>
          <p:cNvSpPr txBox="1">
            <a:spLocks/>
          </p:cNvSpPr>
          <p:nvPr/>
        </p:nvSpPr>
        <p:spPr>
          <a:xfrm>
            <a:off x="2899394" y="6260376"/>
            <a:ext cx="3271442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US" sz="1400" b="1" kern="1200" cap="small" smtClean="0">
                <a:solidFill>
                  <a:schemeClr val="tx1"/>
                </a:solidFill>
                <a:effectLst/>
                <a:latin typeface="Copperplate Gothic Light"/>
                <a:ea typeface="+mn-ea"/>
                <a:cs typeface="Copperplate Gothic Light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17375E"/>
                </a:solidFill>
              </a:rPr>
              <a:t>Leadership</a:t>
            </a:r>
            <a:r>
              <a:rPr lang="en-US" dirty="0"/>
              <a:t>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Saves</a:t>
            </a:r>
            <a:r>
              <a:rPr lang="en-US" dirty="0"/>
              <a:t>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Lives</a:t>
            </a:r>
          </a:p>
        </p:txBody>
      </p:sp>
    </p:spTree>
    <p:extLst>
      <p:ext uri="{BB962C8B-B14F-4D97-AF65-F5344CB8AC3E}">
        <p14:creationId xmlns:p14="http://schemas.microsoft.com/office/powerpoint/2010/main" val="104411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SL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1192</TotalTime>
  <Words>391</Words>
  <Application>Microsoft Office PowerPoint</Application>
  <PresentationFormat>On-screen Show (4:3)</PresentationFormat>
  <Paragraphs>32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Copperplate Gothic Light</vt:lpstr>
      <vt:lpstr>Courier New</vt:lpstr>
      <vt:lpstr>Tw Cen MT</vt:lpstr>
      <vt:lpstr>Wingdings</vt:lpstr>
      <vt:lpstr>LSL PPT Template</vt:lpstr>
      <vt:lpstr>Essential Task #2:  Foster authentic participation</vt:lpstr>
      <vt:lpstr>Why spend time on authentic participation?</vt:lpstr>
      <vt:lpstr>A word on psychological safety</vt:lpstr>
      <vt:lpstr>Exercise: What I bring and what I need</vt:lpstr>
      <vt:lpstr>Debrief: What I bring and what I need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Fosburgh</dc:creator>
  <cp:lastModifiedBy>Emily Cherlin</cp:lastModifiedBy>
  <cp:revision>52</cp:revision>
  <cp:lastPrinted>2017-11-21T17:57:59Z</cp:lastPrinted>
  <dcterms:created xsi:type="dcterms:W3CDTF">2014-06-15T23:42:27Z</dcterms:created>
  <dcterms:modified xsi:type="dcterms:W3CDTF">2017-11-21T18:04:36Z</dcterms:modified>
</cp:coreProperties>
</file>