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4"/>
  </p:notesMasterIdLst>
  <p:sldIdLst>
    <p:sldId id="343" r:id="rId2"/>
    <p:sldId id="347" r:id="rId3"/>
    <p:sldId id="348" r:id="rId4"/>
    <p:sldId id="349" r:id="rId5"/>
    <p:sldId id="346" r:id="rId6"/>
    <p:sldId id="344" r:id="rId7"/>
    <p:sldId id="327" r:id="rId8"/>
    <p:sldId id="328" r:id="rId9"/>
    <p:sldId id="330" r:id="rId10"/>
    <p:sldId id="332" r:id="rId11"/>
    <p:sldId id="342" r:id="rId12"/>
    <p:sldId id="34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88">
          <p15:clr>
            <a:srgbClr val="A4A3A4"/>
          </p15:clr>
        </p15:guide>
        <p15:guide id="2" pos="188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786D"/>
    <a:srgbClr val="174C8D"/>
    <a:srgbClr val="0526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530"/>
    <p:restoredTop sz="67841" autoAdjust="0"/>
  </p:normalViewPr>
  <p:slideViewPr>
    <p:cSldViewPr snapToGrid="0" snapToObjects="1" showGuides="1">
      <p:cViewPr varScale="1">
        <p:scale>
          <a:sx n="74" d="100"/>
          <a:sy n="74" d="100"/>
        </p:scale>
        <p:origin x="1728" y="176"/>
      </p:cViewPr>
      <p:guideLst>
        <p:guide orient="horz" pos="2088"/>
        <p:guide pos="1883"/>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326A46-602B-2C4D-9DAE-95A479F007E9}" type="datetimeFigureOut">
              <a:rPr lang="en-US" smtClean="0"/>
              <a:t>11/27/17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C4CA8-2F04-FF4B-83D2-8D8272E5755C}" type="slidenum">
              <a:rPr lang="en-US" smtClean="0"/>
              <a:t>‹#›</a:t>
            </a:fld>
            <a:endParaRPr lang="en-US"/>
          </a:p>
        </p:txBody>
      </p:sp>
    </p:spTree>
    <p:extLst>
      <p:ext uri="{BB962C8B-B14F-4D97-AF65-F5344CB8AC3E}">
        <p14:creationId xmlns:p14="http://schemas.microsoft.com/office/powerpoint/2010/main" val="430048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DFEAE-44F1-3E48-8460-69CABB322067}" type="slidenum">
              <a:rPr lang="en-US" smtClean="0"/>
              <a:t>1</a:t>
            </a:fld>
            <a:endParaRPr lang="en-US"/>
          </a:p>
        </p:txBody>
      </p:sp>
    </p:spTree>
    <p:extLst>
      <p:ext uri="{BB962C8B-B14F-4D97-AF65-F5344CB8AC3E}">
        <p14:creationId xmlns:p14="http://schemas.microsoft.com/office/powerpoint/2010/main" val="424509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6</a:t>
            </a:fld>
            <a:endParaRPr lang="en-US"/>
          </a:p>
        </p:txBody>
      </p:sp>
    </p:spTree>
    <p:extLst>
      <p:ext uri="{BB962C8B-B14F-4D97-AF65-F5344CB8AC3E}">
        <p14:creationId xmlns:p14="http://schemas.microsoft.com/office/powerpoint/2010/main" val="592348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0E801B1-3DC0-454F-B1A7-AAF2C7BC9C19}" type="slidenum">
              <a:rPr lang="en-US" smtClean="0"/>
              <a:pPr>
                <a:defRPr/>
              </a:pPr>
              <a:t>8</a:t>
            </a:fld>
            <a:endParaRPr lang="en-US"/>
          </a:p>
        </p:txBody>
      </p:sp>
    </p:spTree>
    <p:extLst>
      <p:ext uri="{BB962C8B-B14F-4D97-AF65-F5344CB8AC3E}">
        <p14:creationId xmlns:p14="http://schemas.microsoft.com/office/powerpoint/2010/main" val="2661714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11</a:t>
            </a:fld>
            <a:endParaRPr lang="en-US" dirty="0"/>
          </a:p>
        </p:txBody>
      </p:sp>
    </p:spTree>
    <p:extLst>
      <p:ext uri="{BB962C8B-B14F-4D97-AF65-F5344CB8AC3E}">
        <p14:creationId xmlns:p14="http://schemas.microsoft.com/office/powerpoint/2010/main" val="1401497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DFEAE-44F1-3E48-8460-69CABB322067}" type="slidenum">
              <a:rPr lang="en-US" smtClean="0"/>
              <a:t>12</a:t>
            </a:fld>
            <a:endParaRPr lang="en-US"/>
          </a:p>
        </p:txBody>
      </p:sp>
    </p:spTree>
    <p:extLst>
      <p:ext uri="{BB962C8B-B14F-4D97-AF65-F5344CB8AC3E}">
        <p14:creationId xmlns:p14="http://schemas.microsoft.com/office/powerpoint/2010/main" val="1375488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a:solidFill>
            <a:srgbClr val="05264F"/>
          </a:solidFill>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Footer Placeholder 4"/>
          <p:cNvSpPr txBox="1">
            <a:spLocks/>
          </p:cNvSpPr>
          <p:nvPr userDrawn="1"/>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288674140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702775"/>
            <a:ext cx="8229600" cy="44233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80970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231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atin typeface="+mn-l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174F030-0966-A64D-9257-A913EC4207FD}" type="datetime1">
              <a:rPr lang="en-US"/>
              <a:pPr>
                <a:defRPr/>
              </a:pPr>
              <a:t>11/27/17</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11B239E0-C9BF-FA46-9AEA-6115BEA62312}" type="slidenum">
              <a:rPr lang="en-US"/>
              <a:pPr>
                <a:defRPr/>
              </a:pPr>
              <a:t>‹#›</a:t>
            </a:fld>
            <a:endParaRPr lang="en-US"/>
          </a:p>
        </p:txBody>
      </p:sp>
    </p:spTree>
    <p:extLst>
      <p:ext uri="{BB962C8B-B14F-4D97-AF65-F5344CB8AC3E}">
        <p14:creationId xmlns:p14="http://schemas.microsoft.com/office/powerpoint/2010/main" val="33640051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004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1275069"/>
            <a:ext cx="1312911" cy="285137"/>
          </a:xfrm>
          <a:prstGeom prst="rect">
            <a:avLst/>
          </a:prstGeom>
          <a:solidFill>
            <a:srgbClr val="81786D"/>
          </a:solidFill>
          <a:ln>
            <a:solidFill>
              <a:srgbClr val="81786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1512702" y="1275069"/>
            <a:ext cx="7631298" cy="285136"/>
          </a:xfrm>
          <a:prstGeom prst="rect">
            <a:avLst/>
          </a:prstGeom>
          <a:solidFill>
            <a:srgbClr val="05264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87413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9" r:id="rId3"/>
    <p:sldLayoutId id="2147483680" r:id="rId4"/>
  </p:sldLayoutIdLst>
  <p:txStyles>
    <p:titleStyle>
      <a:lvl1pPr algn="ctr" defTabSz="457200" rtl="0" eaLnBrk="1" latinLnBrk="0" hangingPunct="1">
        <a:spcBef>
          <a:spcPct val="0"/>
        </a:spcBef>
        <a:buNone/>
        <a:defRPr sz="4400" b="1"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4.tif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normAutofit/>
          </a:bodyPr>
          <a:lstStyle/>
          <a:p>
            <a:r>
              <a:rPr lang="en-US" dirty="0"/>
              <a:t>Essential Task #1: Include staff from different disciplines and levels of organizational hierarchy</a:t>
            </a:r>
            <a:r>
              <a:rPr lang="en-US" dirty="0">
                <a:solidFill>
                  <a:schemeClr val="bg1"/>
                </a:solidFill>
                <a:latin typeface="Tw Cen MT"/>
                <a:cs typeface="Tw Cen MT"/>
              </a:rPr>
              <a:t/>
            </a:r>
            <a:br>
              <a:rPr lang="en-US" dirty="0">
                <a:solidFill>
                  <a:schemeClr val="bg1"/>
                </a:solidFill>
                <a:latin typeface="Tw Cen MT"/>
                <a:cs typeface="Tw Cen MT"/>
              </a:rPr>
            </a:br>
            <a:endParaRPr lang="en-US" sz="30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5930205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Defining leadership and management </a:t>
            </a:r>
            <a:br>
              <a:rPr lang="en-US" sz="4000" dirty="0"/>
            </a:br>
            <a:r>
              <a:rPr lang="en-US" sz="4000" dirty="0"/>
              <a:t>roles within this group</a:t>
            </a:r>
          </a:p>
        </p:txBody>
      </p:sp>
      <p:sp>
        <p:nvSpPr>
          <p:cNvPr id="3" name="Content Placeholder 2"/>
          <p:cNvSpPr>
            <a:spLocks noGrp="1"/>
          </p:cNvSpPr>
          <p:nvPr>
            <p:ph idx="1"/>
          </p:nvPr>
        </p:nvSpPr>
        <p:spPr>
          <a:xfrm>
            <a:off x="457200" y="1702775"/>
            <a:ext cx="8229600" cy="4961496"/>
          </a:xfrm>
        </p:spPr>
        <p:txBody>
          <a:bodyPr>
            <a:normAutofit fontScale="85000" lnSpcReduction="10000"/>
          </a:bodyPr>
          <a:lstStyle/>
          <a:p>
            <a:r>
              <a:rPr lang="en-US" sz="3300" dirty="0"/>
              <a:t>The leadership role: </a:t>
            </a:r>
          </a:p>
          <a:p>
            <a:pPr lvl="1"/>
            <a:r>
              <a:rPr lang="en-US" sz="3300" dirty="0"/>
              <a:t>Champions the effort; removes barriers</a:t>
            </a:r>
          </a:p>
          <a:p>
            <a:pPr lvl="1"/>
            <a:r>
              <a:rPr lang="en-US" sz="3300" dirty="0"/>
              <a:t>Accountable for group progress</a:t>
            </a:r>
          </a:p>
          <a:p>
            <a:pPr lvl="1"/>
            <a:r>
              <a:rPr lang="en-US" sz="3300" dirty="0"/>
              <a:t>Likely greater decision making responsibility</a:t>
            </a:r>
          </a:p>
          <a:p>
            <a:endParaRPr lang="en-US" sz="3300" dirty="0"/>
          </a:p>
          <a:p>
            <a:r>
              <a:rPr lang="en-US" sz="3300" dirty="0"/>
              <a:t>The management role:</a:t>
            </a:r>
          </a:p>
          <a:p>
            <a:pPr lvl="1"/>
            <a:r>
              <a:rPr lang="en-US" sz="3300" dirty="0"/>
              <a:t>Identifies, tracks, and communicates decisions and implementation plans</a:t>
            </a:r>
          </a:p>
          <a:p>
            <a:pPr lvl="1"/>
            <a:r>
              <a:rPr lang="en-US" sz="3300" dirty="0"/>
              <a:t>Seeks and synthesizes input from group members</a:t>
            </a:r>
          </a:p>
          <a:p>
            <a:pPr lvl="1"/>
            <a:r>
              <a:rPr lang="en-US" sz="3300" dirty="0"/>
              <a:t>Facilitates evaluation</a:t>
            </a:r>
          </a:p>
          <a:p>
            <a:pPr lvl="1"/>
            <a:endParaRPr lang="en-US" dirty="0"/>
          </a:p>
        </p:txBody>
      </p:sp>
    </p:spTree>
    <p:extLst>
      <p:ext uri="{BB962C8B-B14F-4D97-AF65-F5344CB8AC3E}">
        <p14:creationId xmlns:p14="http://schemas.microsoft.com/office/powerpoint/2010/main" val="3420826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For group discussion</a:t>
            </a:r>
          </a:p>
        </p:txBody>
      </p:sp>
      <p:sp>
        <p:nvSpPr>
          <p:cNvPr id="3" name="Content Placeholder 2"/>
          <p:cNvSpPr>
            <a:spLocks noGrp="1"/>
          </p:cNvSpPr>
          <p:nvPr>
            <p:ph idx="1"/>
          </p:nvPr>
        </p:nvSpPr>
        <p:spPr>
          <a:xfrm>
            <a:off x="457199" y="1702775"/>
            <a:ext cx="8686801" cy="4423388"/>
          </a:xfrm>
        </p:spPr>
        <p:txBody>
          <a:bodyPr>
            <a:normAutofit/>
          </a:bodyPr>
          <a:lstStyle/>
          <a:p>
            <a:pPr>
              <a:buFont typeface="Wingdings" panose="05000000000000000000" pitchFamily="2" charset="2"/>
              <a:buChar char="§"/>
            </a:pPr>
            <a:r>
              <a:rPr lang="en-US" sz="2800" dirty="0"/>
              <a:t>Who is in the leadership role(s) on the Coalition? </a:t>
            </a:r>
          </a:p>
          <a:p>
            <a:pPr lvl="1"/>
            <a:r>
              <a:rPr lang="en-US" sz="2800" dirty="0"/>
              <a:t>What is expected of those individuals? </a:t>
            </a:r>
          </a:p>
          <a:p>
            <a:pPr lvl="1"/>
            <a:r>
              <a:rPr lang="en-US" sz="2800" dirty="0"/>
              <a:t>What do those individuals expect from the group?</a:t>
            </a:r>
            <a:br>
              <a:rPr lang="en-US" sz="2800" dirty="0"/>
            </a:br>
            <a:endParaRPr lang="en-US" sz="2800" dirty="0"/>
          </a:p>
          <a:p>
            <a:pPr>
              <a:buFont typeface="Wingdings" panose="05000000000000000000" pitchFamily="2" charset="2"/>
              <a:buChar char="§"/>
            </a:pPr>
            <a:r>
              <a:rPr lang="en-US" sz="2800" dirty="0"/>
              <a:t>Who is in the managerial role(s) on the Coalition? </a:t>
            </a:r>
          </a:p>
          <a:p>
            <a:pPr lvl="1"/>
            <a:r>
              <a:rPr lang="en-US" sz="2800" dirty="0"/>
              <a:t>What is expected of those individuals? </a:t>
            </a:r>
          </a:p>
          <a:p>
            <a:pPr lvl="1"/>
            <a:r>
              <a:rPr lang="en-US" sz="2800" dirty="0"/>
              <a:t>What do those individuals expect from the group?</a:t>
            </a:r>
          </a:p>
          <a:p>
            <a:pPr lvl="1"/>
            <a:endParaRPr lang="en-US" dirty="0"/>
          </a:p>
        </p:txBody>
      </p:sp>
    </p:spTree>
    <p:extLst>
      <p:ext uri="{BB962C8B-B14F-4D97-AF65-F5344CB8AC3E}">
        <p14:creationId xmlns:p14="http://schemas.microsoft.com/office/powerpoint/2010/main" val="1108627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lstStyle/>
          <a:p>
            <a:r>
              <a:rPr lang="en-US" dirty="0"/>
              <a:t>Thank you</a:t>
            </a:r>
            <a:endParaRPr lang="en-US" sz="30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1044116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w Cen MT" panose="020B0602020104020603" pitchFamily="34" charset="0"/>
              </a:rPr>
              <a:t>Starter List</a:t>
            </a:r>
          </a:p>
        </p:txBody>
      </p:sp>
      <p:sp>
        <p:nvSpPr>
          <p:cNvPr id="6" name="Content Placeholder 5"/>
          <p:cNvSpPr>
            <a:spLocks noGrp="1"/>
          </p:cNvSpPr>
          <p:nvPr>
            <p:ph sz="half" idx="1"/>
          </p:nvPr>
        </p:nvSpPr>
        <p:spPr>
          <a:xfrm>
            <a:off x="91440" y="1750086"/>
            <a:ext cx="4229100" cy="4318927"/>
          </a:xfrm>
        </p:spPr>
        <p:txBody>
          <a:bodyPr>
            <a:noAutofit/>
          </a:bodyPr>
          <a:lstStyle/>
          <a:p>
            <a:r>
              <a:rPr lang="en-US" sz="2200" dirty="0"/>
              <a:t>LSL hospitals were directed to convene a guiding coalition comprised of a diverse set of staff including senior champions as well as mid-level and front line staff involved in AMI care. </a:t>
            </a:r>
          </a:p>
          <a:p>
            <a:endParaRPr lang="en-US" sz="2200" dirty="0"/>
          </a:p>
          <a:p>
            <a:r>
              <a:rPr lang="en-US" sz="2200" dirty="0"/>
              <a:t>Hospitals were encouraged to adapt this ’starter list’ to their own context.</a:t>
            </a:r>
          </a:p>
          <a:p>
            <a:endParaRPr lang="en-US" sz="2200" dirty="0"/>
          </a:p>
          <a:p>
            <a:r>
              <a:rPr lang="en-US" sz="2200" dirty="0"/>
              <a:t>Average coalition size was 19 members; size was not associated with success.</a:t>
            </a:r>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1935079494"/>
              </p:ext>
            </p:extLst>
          </p:nvPr>
        </p:nvGraphicFramePr>
        <p:xfrm>
          <a:off x="4320540" y="1725930"/>
          <a:ext cx="4652010" cy="4880607"/>
        </p:xfrm>
        <a:graphic>
          <a:graphicData uri="http://schemas.openxmlformats.org/drawingml/2006/table">
            <a:tbl>
              <a:tblPr firstRow="1" bandRow="1">
                <a:tableStyleId>{5C22544A-7EE6-4342-B048-85BDC9FD1C3A}</a:tableStyleId>
              </a:tblPr>
              <a:tblGrid>
                <a:gridCol w="1301448">
                  <a:extLst>
                    <a:ext uri="{9D8B030D-6E8A-4147-A177-3AD203B41FA5}">
                      <a16:colId xmlns="" xmlns:a16="http://schemas.microsoft.com/office/drawing/2014/main" val="20000"/>
                    </a:ext>
                  </a:extLst>
                </a:gridCol>
                <a:gridCol w="3350562">
                  <a:extLst>
                    <a:ext uri="{9D8B030D-6E8A-4147-A177-3AD203B41FA5}">
                      <a16:colId xmlns="" xmlns:a16="http://schemas.microsoft.com/office/drawing/2014/main" val="20001"/>
                    </a:ext>
                  </a:extLst>
                </a:gridCol>
              </a:tblGrid>
              <a:tr h="320441">
                <a:tc>
                  <a:txBody>
                    <a:bodyPr/>
                    <a:lstStyle/>
                    <a:p>
                      <a:pPr marL="0" marR="0" algn="ctr">
                        <a:lnSpc>
                          <a:spcPct val="115000"/>
                        </a:lnSpc>
                        <a:spcBef>
                          <a:spcPts val="0"/>
                        </a:spcBef>
                        <a:spcAft>
                          <a:spcPts val="0"/>
                        </a:spcAft>
                      </a:pPr>
                      <a:r>
                        <a:rPr lang="en-US" sz="1400" b="1" dirty="0">
                          <a:effectLst/>
                          <a:latin typeface="Tw Cen MT" charset="0"/>
                          <a:ea typeface="Tw Cen MT" charset="0"/>
                          <a:cs typeface="Tw Cen MT" charset="0"/>
                        </a:rPr>
                        <a:t>Category</a:t>
                      </a:r>
                      <a:endParaRPr lang="en-US" sz="1400" dirty="0">
                        <a:effectLst/>
                        <a:latin typeface="Tw Cen MT" charset="0"/>
                        <a:ea typeface="Tw Cen MT" charset="0"/>
                        <a:cs typeface="Tw Cen MT" charset="0"/>
                      </a:endParaRPr>
                    </a:p>
                  </a:txBody>
                  <a:tcPr marL="68580" marR="68580" marT="0" marB="0"/>
                </a:tc>
                <a:tc>
                  <a:txBody>
                    <a:bodyPr/>
                    <a:lstStyle/>
                    <a:p>
                      <a:pPr marL="0" marR="0" algn="ctr">
                        <a:lnSpc>
                          <a:spcPct val="115000"/>
                        </a:lnSpc>
                        <a:spcBef>
                          <a:spcPts val="0"/>
                        </a:spcBef>
                        <a:spcAft>
                          <a:spcPts val="0"/>
                        </a:spcAft>
                      </a:pPr>
                      <a:r>
                        <a:rPr lang="en-US" sz="1400" b="1">
                          <a:effectLst/>
                          <a:latin typeface="Tw Cen MT" charset="0"/>
                          <a:ea typeface="Tw Cen MT" charset="0"/>
                          <a:cs typeface="Tw Cen MT" charset="0"/>
                        </a:rPr>
                        <a:t>Example members</a:t>
                      </a:r>
                      <a:endParaRPr lang="en-US" sz="1400">
                        <a:effectLst/>
                        <a:latin typeface="Tw Cen MT" charset="0"/>
                        <a:ea typeface="Tw Cen MT" charset="0"/>
                        <a:cs typeface="Tw Cen MT" charset="0"/>
                      </a:endParaRPr>
                    </a:p>
                  </a:txBody>
                  <a:tcPr marL="68580" marR="68580" marT="0" marB="0"/>
                </a:tc>
                <a:extLst>
                  <a:ext uri="{0D108BD9-81ED-4DB2-BD59-A6C34878D82A}">
                    <a16:rowId xmlns="" xmlns:a16="http://schemas.microsoft.com/office/drawing/2014/main" val="10000"/>
                  </a:ext>
                </a:extLst>
              </a:tr>
              <a:tr h="320441">
                <a:tc rowSpan="5">
                  <a:txBody>
                    <a:bodyPr/>
                    <a:lstStyle/>
                    <a:p>
                      <a:pPr marL="0" marR="0">
                        <a:lnSpc>
                          <a:spcPct val="115000"/>
                        </a:lnSpc>
                        <a:spcBef>
                          <a:spcPts val="0"/>
                        </a:spcBef>
                        <a:spcAft>
                          <a:spcPts val="0"/>
                        </a:spcAft>
                      </a:pPr>
                      <a:r>
                        <a:rPr lang="en-US" sz="1600" dirty="0">
                          <a:effectLst/>
                          <a:latin typeface="Tw Cen MT" charset="0"/>
                          <a:ea typeface="Tw Cen MT" charset="0"/>
                          <a:cs typeface="Tw Cen MT" charset="0"/>
                        </a:rPr>
                        <a:t>Nursing</a:t>
                      </a:r>
                    </a:p>
                  </a:txBody>
                  <a:tcPr marL="68580" marR="68580" marT="0" marB="0" anchor="ct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Senior executive for nursing</a:t>
                      </a:r>
                    </a:p>
                  </a:txBody>
                  <a:tcPr marL="68580" marR="68580" marT="0" marB="0" anchor="ctr"/>
                </a:tc>
                <a:extLst>
                  <a:ext uri="{0D108BD9-81ED-4DB2-BD59-A6C34878D82A}">
                    <a16:rowId xmlns="" xmlns:a16="http://schemas.microsoft.com/office/drawing/2014/main" val="10001"/>
                  </a:ext>
                </a:extLst>
              </a:tr>
              <a:tr h="320441">
                <a:tc vMerge="1">
                  <a:txBody>
                    <a:bodyPr/>
                    <a:lstStyle/>
                    <a:p>
                      <a:endParaRPr lang="en-US"/>
                    </a:p>
                  </a:txBody>
                  <a:tcP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Nurse champion(s) for AMI care</a:t>
                      </a:r>
                    </a:p>
                  </a:txBody>
                  <a:tcPr marL="68580" marR="68580" marT="0" marB="0" anchor="ctr"/>
                </a:tc>
                <a:extLst>
                  <a:ext uri="{0D108BD9-81ED-4DB2-BD59-A6C34878D82A}">
                    <a16:rowId xmlns="" xmlns:a16="http://schemas.microsoft.com/office/drawing/2014/main" val="10002"/>
                  </a:ext>
                </a:extLst>
              </a:tr>
              <a:tr h="320441">
                <a:tc vMerge="1">
                  <a:txBody>
                    <a:bodyPr/>
                    <a:lstStyle/>
                    <a:p>
                      <a:endParaRPr lang="en-US"/>
                    </a:p>
                  </a:txBody>
                  <a:tcP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Catheterization lab nurse</a:t>
                      </a:r>
                    </a:p>
                  </a:txBody>
                  <a:tcPr marL="68580" marR="68580" marT="0" marB="0" anchor="ctr"/>
                </a:tc>
                <a:extLst>
                  <a:ext uri="{0D108BD9-81ED-4DB2-BD59-A6C34878D82A}">
                    <a16:rowId xmlns="" xmlns:a16="http://schemas.microsoft.com/office/drawing/2014/main" val="10003"/>
                  </a:ext>
                </a:extLst>
              </a:tr>
              <a:tr h="320441">
                <a:tc vMerge="1">
                  <a:txBody>
                    <a:bodyPr/>
                    <a:lstStyle/>
                    <a:p>
                      <a:endParaRPr lang="en-US"/>
                    </a:p>
                  </a:txBody>
                  <a:tcPr/>
                </a:tc>
                <a:tc>
                  <a:txBody>
                    <a:bodyPr/>
                    <a:lstStyle/>
                    <a:p>
                      <a:pPr marL="0" marR="0">
                        <a:lnSpc>
                          <a:spcPct val="115000"/>
                        </a:lnSpc>
                        <a:spcBef>
                          <a:spcPts val="0"/>
                        </a:spcBef>
                        <a:spcAft>
                          <a:spcPts val="0"/>
                        </a:spcAft>
                      </a:pPr>
                      <a:r>
                        <a:rPr lang="en-US" sz="1400">
                          <a:effectLst/>
                          <a:latin typeface="Tw Cen MT" charset="0"/>
                          <a:ea typeface="Tw Cen MT" charset="0"/>
                          <a:cs typeface="Tw Cen MT" charset="0"/>
                        </a:rPr>
                        <a:t>Cardiac care unit nurse</a:t>
                      </a:r>
                    </a:p>
                  </a:txBody>
                  <a:tcPr marL="68580" marR="68580" marT="0" marB="0" anchor="ctr"/>
                </a:tc>
                <a:extLst>
                  <a:ext uri="{0D108BD9-81ED-4DB2-BD59-A6C34878D82A}">
                    <a16:rowId xmlns="" xmlns:a16="http://schemas.microsoft.com/office/drawing/2014/main" val="10004"/>
                  </a:ext>
                </a:extLst>
              </a:tr>
              <a:tr h="320441">
                <a:tc vMerge="1">
                  <a:txBody>
                    <a:bodyPr/>
                    <a:lstStyle/>
                    <a:p>
                      <a:endParaRPr lang="en-US"/>
                    </a:p>
                  </a:txBody>
                  <a:tcP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Emergency department nurse</a:t>
                      </a:r>
                    </a:p>
                  </a:txBody>
                  <a:tcPr marL="68580" marR="68580" marT="0" marB="0" anchor="ctr"/>
                </a:tc>
                <a:extLst>
                  <a:ext uri="{0D108BD9-81ED-4DB2-BD59-A6C34878D82A}">
                    <a16:rowId xmlns="" xmlns:a16="http://schemas.microsoft.com/office/drawing/2014/main" val="10005"/>
                  </a:ext>
                </a:extLst>
              </a:tr>
              <a:tr h="320441">
                <a:tc rowSpan="3">
                  <a:txBody>
                    <a:bodyPr/>
                    <a:lstStyle/>
                    <a:p>
                      <a:pPr marL="0" marR="0">
                        <a:lnSpc>
                          <a:spcPct val="115000"/>
                        </a:lnSpc>
                        <a:spcBef>
                          <a:spcPts val="0"/>
                        </a:spcBef>
                        <a:spcAft>
                          <a:spcPts val="0"/>
                        </a:spcAft>
                      </a:pPr>
                      <a:r>
                        <a:rPr lang="en-US" sz="1600" dirty="0">
                          <a:effectLst/>
                          <a:latin typeface="Tw Cen MT" charset="0"/>
                          <a:ea typeface="Tw Cen MT" charset="0"/>
                          <a:cs typeface="Tw Cen MT" charset="0"/>
                        </a:rPr>
                        <a:t>Physician</a:t>
                      </a:r>
                    </a:p>
                  </a:txBody>
                  <a:tcPr marL="68580" marR="68580" marT="0" marB="0" anchor="ct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Senior executive for physicians</a:t>
                      </a:r>
                    </a:p>
                  </a:txBody>
                  <a:tcPr marL="68580" marR="68580" marT="0" marB="0" anchor="ctr"/>
                </a:tc>
                <a:extLst>
                  <a:ext uri="{0D108BD9-81ED-4DB2-BD59-A6C34878D82A}">
                    <a16:rowId xmlns="" xmlns:a16="http://schemas.microsoft.com/office/drawing/2014/main" val="10006"/>
                  </a:ext>
                </a:extLst>
              </a:tr>
              <a:tr h="320441">
                <a:tc vMerge="1">
                  <a:txBody>
                    <a:bodyPr/>
                    <a:lstStyle/>
                    <a:p>
                      <a:endParaRPr lang="en-US"/>
                    </a:p>
                  </a:txBody>
                  <a:tcP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Physician champion(s) for AMI care</a:t>
                      </a:r>
                    </a:p>
                  </a:txBody>
                  <a:tcPr marL="68580" marR="68580" marT="0" marB="0" anchor="ctr"/>
                </a:tc>
                <a:extLst>
                  <a:ext uri="{0D108BD9-81ED-4DB2-BD59-A6C34878D82A}">
                    <a16:rowId xmlns="" xmlns:a16="http://schemas.microsoft.com/office/drawing/2014/main" val="10007"/>
                  </a:ext>
                </a:extLst>
              </a:tr>
              <a:tr h="320441">
                <a:tc vMerge="1">
                  <a:txBody>
                    <a:bodyPr/>
                    <a:lstStyle/>
                    <a:p>
                      <a:endParaRPr lang="en-US"/>
                    </a:p>
                  </a:txBody>
                  <a:tcP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Liaison with EMS</a:t>
                      </a:r>
                    </a:p>
                  </a:txBody>
                  <a:tcPr marL="68580" marR="68580" marT="0" marB="0" anchor="ctr"/>
                </a:tc>
                <a:extLst>
                  <a:ext uri="{0D108BD9-81ED-4DB2-BD59-A6C34878D82A}">
                    <a16:rowId xmlns="" xmlns:a16="http://schemas.microsoft.com/office/drawing/2014/main" val="10008"/>
                  </a:ext>
                </a:extLst>
              </a:tr>
              <a:tr h="320441">
                <a:tc rowSpan="4">
                  <a:txBody>
                    <a:bodyPr/>
                    <a:lstStyle/>
                    <a:p>
                      <a:pPr marL="0" marR="0">
                        <a:lnSpc>
                          <a:spcPct val="115000"/>
                        </a:lnSpc>
                        <a:spcBef>
                          <a:spcPts val="0"/>
                        </a:spcBef>
                        <a:spcAft>
                          <a:spcPts val="0"/>
                        </a:spcAft>
                      </a:pPr>
                      <a:r>
                        <a:rPr lang="en-US" sz="1600" dirty="0">
                          <a:effectLst/>
                          <a:latin typeface="Tw Cen MT" charset="0"/>
                          <a:ea typeface="Tw Cen MT" charset="0"/>
                          <a:cs typeface="Tw Cen MT" charset="0"/>
                        </a:rPr>
                        <a:t>Administration</a:t>
                      </a:r>
                    </a:p>
                  </a:txBody>
                  <a:tcPr marL="68580" marR="68580" marT="0" marB="0" anchor="ct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Senior administrative champion</a:t>
                      </a:r>
                    </a:p>
                  </a:txBody>
                  <a:tcPr marL="68580" marR="68580" marT="0" marB="0" anchor="ctr"/>
                </a:tc>
                <a:extLst>
                  <a:ext uri="{0D108BD9-81ED-4DB2-BD59-A6C34878D82A}">
                    <a16:rowId xmlns="" xmlns:a16="http://schemas.microsoft.com/office/drawing/2014/main" val="10009"/>
                  </a:ext>
                </a:extLst>
              </a:tr>
              <a:tr h="320441">
                <a:tc vMerge="1">
                  <a:txBody>
                    <a:bodyPr/>
                    <a:lstStyle/>
                    <a:p>
                      <a:endParaRPr lang="en-US"/>
                    </a:p>
                  </a:txBody>
                  <a:tcP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Senior executive for quality improvement</a:t>
                      </a:r>
                    </a:p>
                  </a:txBody>
                  <a:tcPr marL="68580" marR="68580" marT="0" marB="0" anchor="ctr"/>
                </a:tc>
                <a:extLst>
                  <a:ext uri="{0D108BD9-81ED-4DB2-BD59-A6C34878D82A}">
                    <a16:rowId xmlns="" xmlns:a16="http://schemas.microsoft.com/office/drawing/2014/main" val="10010"/>
                  </a:ext>
                </a:extLst>
              </a:tr>
              <a:tr h="394433">
                <a:tc vMerge="1">
                  <a:txBody>
                    <a:bodyPr/>
                    <a:lstStyle/>
                    <a:p>
                      <a:endParaRPr lang="en-US"/>
                    </a:p>
                  </a:txBody>
                  <a:tcP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Quality department focal person for AMI</a:t>
                      </a:r>
                    </a:p>
                  </a:txBody>
                  <a:tcPr marL="68580" marR="68580" marT="0" marB="0" anchor="ctr"/>
                </a:tc>
                <a:extLst>
                  <a:ext uri="{0D108BD9-81ED-4DB2-BD59-A6C34878D82A}">
                    <a16:rowId xmlns="" xmlns:a16="http://schemas.microsoft.com/office/drawing/2014/main" val="10011"/>
                  </a:ext>
                </a:extLst>
              </a:tr>
              <a:tr h="320441">
                <a:tc vMerge="1">
                  <a:txBody>
                    <a:bodyPr/>
                    <a:lstStyle/>
                    <a:p>
                      <a:endParaRPr lang="en-US"/>
                    </a:p>
                  </a:txBody>
                  <a:tcP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Data manager</a:t>
                      </a:r>
                    </a:p>
                  </a:txBody>
                  <a:tcPr marL="68580" marR="68580" marT="0" marB="0" anchor="ctr"/>
                </a:tc>
                <a:extLst>
                  <a:ext uri="{0D108BD9-81ED-4DB2-BD59-A6C34878D82A}">
                    <a16:rowId xmlns="" xmlns:a16="http://schemas.microsoft.com/office/drawing/2014/main" val="10012"/>
                  </a:ext>
                </a:extLst>
              </a:tr>
              <a:tr h="320441">
                <a:tc rowSpan="2">
                  <a:txBody>
                    <a:bodyPr/>
                    <a:lstStyle/>
                    <a:p>
                      <a:pPr marL="0" marR="0">
                        <a:lnSpc>
                          <a:spcPct val="115000"/>
                        </a:lnSpc>
                        <a:spcBef>
                          <a:spcPts val="0"/>
                        </a:spcBef>
                        <a:spcAft>
                          <a:spcPts val="0"/>
                        </a:spcAft>
                      </a:pPr>
                      <a:r>
                        <a:rPr lang="en-US" sz="1600" dirty="0">
                          <a:effectLst/>
                          <a:latin typeface="Tw Cen MT" charset="0"/>
                          <a:ea typeface="Tw Cen MT" charset="0"/>
                          <a:cs typeface="Tw Cen MT" charset="0"/>
                        </a:rPr>
                        <a:t>Technicians</a:t>
                      </a:r>
                    </a:p>
                  </a:txBody>
                  <a:tcPr marL="68580" marR="68580" marT="0" marB="0" anchor="ct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Catheterization lab tech</a:t>
                      </a:r>
                    </a:p>
                  </a:txBody>
                  <a:tcPr marL="68580" marR="68580" marT="0" marB="0" anchor="ctr"/>
                </a:tc>
                <a:extLst>
                  <a:ext uri="{0D108BD9-81ED-4DB2-BD59-A6C34878D82A}">
                    <a16:rowId xmlns="" xmlns:a16="http://schemas.microsoft.com/office/drawing/2014/main" val="10013"/>
                  </a:ext>
                </a:extLst>
              </a:tr>
              <a:tr h="320441">
                <a:tc vMerge="1">
                  <a:txBody>
                    <a:bodyPr/>
                    <a:lstStyle/>
                    <a:p>
                      <a:endParaRPr lang="en-US"/>
                    </a:p>
                  </a:txBody>
                  <a:tcPr/>
                </a:tc>
                <a:tc>
                  <a:txBody>
                    <a:bodyPr/>
                    <a:lstStyle/>
                    <a:p>
                      <a:pPr marL="0" marR="0">
                        <a:lnSpc>
                          <a:spcPct val="115000"/>
                        </a:lnSpc>
                        <a:spcBef>
                          <a:spcPts val="0"/>
                        </a:spcBef>
                        <a:spcAft>
                          <a:spcPts val="0"/>
                        </a:spcAft>
                      </a:pPr>
                      <a:r>
                        <a:rPr lang="en-US" sz="1400" dirty="0">
                          <a:effectLst/>
                          <a:latin typeface="Tw Cen MT" charset="0"/>
                          <a:ea typeface="Tw Cen MT" charset="0"/>
                          <a:cs typeface="Tw Cen MT" charset="0"/>
                        </a:rPr>
                        <a:t>Emergency department tech</a:t>
                      </a:r>
                    </a:p>
                  </a:txBody>
                  <a:tcPr marL="68580" marR="68580" marT="0" marB="0" anchor="ctr"/>
                </a:tc>
                <a:extLst>
                  <a:ext uri="{0D108BD9-81ED-4DB2-BD59-A6C34878D82A}">
                    <a16:rowId xmlns="" xmlns:a16="http://schemas.microsoft.com/office/drawing/2014/main" val="10014"/>
                  </a:ext>
                </a:extLst>
              </a:tr>
            </a:tbl>
          </a:graphicData>
        </a:graphic>
      </p:graphicFrame>
    </p:spTree>
    <p:extLst>
      <p:ext uri="{BB962C8B-B14F-4D97-AF65-F5344CB8AC3E}">
        <p14:creationId xmlns:p14="http://schemas.microsoft.com/office/powerpoint/2010/main" val="1768328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w Cen MT" panose="020B0602020104020603" pitchFamily="34" charset="0"/>
              </a:rPr>
              <a:t>Managing Membership</a:t>
            </a:r>
          </a:p>
        </p:txBody>
      </p:sp>
      <p:sp>
        <p:nvSpPr>
          <p:cNvPr id="3" name="Content Placeholder 2"/>
          <p:cNvSpPr>
            <a:spLocks noGrp="1"/>
          </p:cNvSpPr>
          <p:nvPr>
            <p:ph sz="half" idx="1"/>
          </p:nvPr>
        </p:nvSpPr>
        <p:spPr>
          <a:xfrm>
            <a:off x="457200" y="1974574"/>
            <a:ext cx="4194810" cy="4151589"/>
          </a:xfrm>
        </p:spPr>
        <p:txBody>
          <a:bodyPr>
            <a:normAutofit fontScale="85000" lnSpcReduction="20000"/>
          </a:bodyPr>
          <a:lstStyle/>
          <a:p>
            <a:r>
              <a:rPr lang="en-US" dirty="0"/>
              <a:t>Successful coalitions had a “living roster,” recognizing and address gaps in membership by both adding and removing roles over time.</a:t>
            </a:r>
          </a:p>
          <a:p>
            <a:endParaRPr lang="en-US" dirty="0"/>
          </a:p>
          <a:p>
            <a:r>
              <a:rPr lang="en-US" dirty="0"/>
              <a:t>Over two years, the turnover rate within the coalitions averaged 24%. Rate of turnover did not differ between more and less successful coalitions. </a:t>
            </a:r>
          </a:p>
        </p:txBody>
      </p:sp>
      <p:sp>
        <p:nvSpPr>
          <p:cNvPr id="8" name="Rounded Rectangular Callout 7"/>
          <p:cNvSpPr/>
          <p:nvPr/>
        </p:nvSpPr>
        <p:spPr>
          <a:xfrm>
            <a:off x="4923183" y="2107096"/>
            <a:ext cx="3955773" cy="3856383"/>
          </a:xfrm>
          <a:prstGeom prst="wedgeRoundRectCallou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spcBef>
                <a:spcPct val="20000"/>
              </a:spcBef>
            </a:pPr>
            <a:r>
              <a:rPr lang="en-US" i="1" dirty="0">
                <a:solidFill>
                  <a:prstClr val="black"/>
                </a:solidFill>
                <a:cs typeface="Tw Cen MT"/>
              </a:rPr>
              <a:t>We have new faces, new people, and different roles. For instance, case management has </a:t>
            </a:r>
            <a:r>
              <a:rPr lang="en-US" i="1" dirty="0" smtClean="0">
                <a:solidFill>
                  <a:prstClr val="black"/>
                </a:solidFill>
                <a:cs typeface="Tw Cen MT"/>
              </a:rPr>
              <a:t>a </a:t>
            </a:r>
            <a:r>
              <a:rPr lang="en-US" i="1" dirty="0">
                <a:solidFill>
                  <a:prstClr val="black"/>
                </a:solidFill>
                <a:cs typeface="Tw Cen MT"/>
              </a:rPr>
              <a:t>new leader I don’t think was involved when we set up the guiding coalition. We said “Hey, we need a team member for our case management to help with transitions in care. Okay. Perfect. Here’s that person we want you to work with.” That’s now a new person and the other person has other fish to fry.</a:t>
            </a:r>
          </a:p>
        </p:txBody>
      </p:sp>
    </p:spTree>
    <p:extLst>
      <p:ext uri="{BB962C8B-B14F-4D97-AF65-F5344CB8AC3E}">
        <p14:creationId xmlns:p14="http://schemas.microsoft.com/office/powerpoint/2010/main" val="901975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85750" y="274638"/>
            <a:ext cx="8629650" cy="1000431"/>
          </a:xfrm>
        </p:spPr>
        <p:txBody>
          <a:bodyPr>
            <a:noAutofit/>
          </a:bodyPr>
          <a:lstStyle/>
          <a:p>
            <a:r>
              <a:rPr lang="en-US" sz="4000" dirty="0"/>
              <a:t>Defining Roles Within the Coalition</a:t>
            </a:r>
          </a:p>
        </p:txBody>
      </p:sp>
      <p:sp>
        <p:nvSpPr>
          <p:cNvPr id="11" name="Content Placeholder 10"/>
          <p:cNvSpPr>
            <a:spLocks noGrp="1"/>
          </p:cNvSpPr>
          <p:nvPr>
            <p:ph idx="1"/>
          </p:nvPr>
        </p:nvSpPr>
        <p:spPr>
          <a:xfrm>
            <a:off x="285750" y="1680210"/>
            <a:ext cx="8858250" cy="4445953"/>
          </a:xfrm>
        </p:spPr>
        <p:txBody>
          <a:bodyPr>
            <a:noAutofit/>
          </a:bodyPr>
          <a:lstStyle/>
          <a:p>
            <a:pPr marL="0" marR="0" indent="0">
              <a:lnSpc>
                <a:spcPct val="115000"/>
              </a:lnSpc>
              <a:spcBef>
                <a:spcPts val="0"/>
              </a:spcBef>
              <a:spcAft>
                <a:spcPts val="0"/>
              </a:spcAft>
              <a:buNone/>
            </a:pPr>
            <a:r>
              <a:rPr lang="en-US" sz="2000" dirty="0"/>
              <a:t>Successful coalitions identified and endorsed members responsible for management of the group and higher-level advocacy when needed. Common roles included: </a:t>
            </a:r>
          </a:p>
          <a:p>
            <a:pPr lvl="0">
              <a:lnSpc>
                <a:spcPct val="115000"/>
              </a:lnSpc>
              <a:spcBef>
                <a:spcPts val="0"/>
              </a:spcBef>
              <a:buFont typeface="Symbol" charset="2"/>
              <a:buChar char=""/>
            </a:pPr>
            <a:r>
              <a:rPr lang="en-US" sz="2000" dirty="0"/>
              <a:t>Management role: one or two individuals responsible for documenting the group’s work, tracking progress, and promoting communication among members. </a:t>
            </a:r>
          </a:p>
          <a:p>
            <a:pPr lvl="0">
              <a:lnSpc>
                <a:spcPct val="115000"/>
              </a:lnSpc>
              <a:spcBef>
                <a:spcPts val="0"/>
              </a:spcBef>
              <a:buFont typeface="Symbol" charset="2"/>
              <a:buChar char=""/>
            </a:pPr>
            <a:r>
              <a:rPr lang="en-US" sz="2000" dirty="0"/>
              <a:t>Leadership role: two to three individuals responsible for championing the effort in the broader environment, removing barriers to progress, and taking accountability for results. These people were referred to as “sponsors,” “champions,” or “chairs.”  Because these terms carry different meaning in different organizations, successful coalitions spent time clearly outlining responsibilities for these leadership roles. </a:t>
            </a:r>
          </a:p>
          <a:p>
            <a:pPr marL="0" lvl="0" indent="0">
              <a:lnSpc>
                <a:spcPct val="115000"/>
              </a:lnSpc>
              <a:spcBef>
                <a:spcPts val="0"/>
              </a:spcBef>
              <a:buNone/>
            </a:pPr>
            <a:endParaRPr lang="en-US" sz="2000" dirty="0"/>
          </a:p>
          <a:p>
            <a:pPr marL="0" lvl="0" indent="0">
              <a:lnSpc>
                <a:spcPct val="115000"/>
              </a:lnSpc>
              <a:spcBef>
                <a:spcPts val="0"/>
              </a:spcBef>
              <a:buNone/>
            </a:pPr>
            <a:r>
              <a:rPr lang="en-US" sz="2000" dirty="0"/>
              <a:t>Successful coalitions also endeavored to define role expectations for members who were not in explicit coalition management or leadership roles.  These expectations included providing candid feedback on coalition plans, contributing specific technical or clinical knowledge, and supporting implementation of resulting </a:t>
            </a:r>
            <a:r>
              <a:rPr lang="en-US" sz="2000" dirty="0" err="1"/>
              <a:t>workplans</a:t>
            </a:r>
            <a:r>
              <a:rPr lang="en-US" sz="2000" dirty="0"/>
              <a:t>. </a:t>
            </a:r>
            <a:endParaRPr lang="en-US" sz="2000" dirty="0">
              <a:latin typeface="Calibri" charset="0"/>
              <a:ea typeface="Calibri" charset="0"/>
              <a:cs typeface="Times New Roman" charset="0"/>
            </a:endParaRPr>
          </a:p>
        </p:txBody>
      </p:sp>
    </p:spTree>
    <p:extLst>
      <p:ext uri="{BB962C8B-B14F-4D97-AF65-F5344CB8AC3E}">
        <p14:creationId xmlns:p14="http://schemas.microsoft.com/office/powerpoint/2010/main" val="1032269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Facilitator Slides: </a:t>
            </a:r>
            <a:br>
              <a:rPr lang="en-US" dirty="0"/>
            </a:br>
            <a:r>
              <a:rPr lang="en-US" dirty="0"/>
              <a:t>Promoting Role Clarity</a:t>
            </a:r>
          </a:p>
        </p:txBody>
      </p:sp>
    </p:spTree>
    <p:extLst>
      <p:ext uri="{BB962C8B-B14F-4D97-AF65-F5344CB8AC3E}">
        <p14:creationId xmlns:p14="http://schemas.microsoft.com/office/powerpoint/2010/main" val="125425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8400" y="2445715"/>
            <a:ext cx="2388448" cy="1839889"/>
          </a:xfrm>
        </p:spPr>
        <p:txBody>
          <a:bodyPr>
            <a:normAutofit/>
          </a:bodyPr>
          <a:lstStyle/>
          <a:p>
            <a:pPr marL="0" indent="0" algn="ctr">
              <a:buNone/>
            </a:pPr>
            <a:r>
              <a:rPr lang="en-US" sz="8000" dirty="0"/>
              <a:t>Role </a:t>
            </a:r>
          </a:p>
        </p:txBody>
      </p:sp>
      <p:pic>
        <p:nvPicPr>
          <p:cNvPr id="5" name="Picture 4"/>
          <p:cNvPicPr>
            <a:picLocks noChangeAspect="1"/>
          </p:cNvPicPr>
          <p:nvPr/>
        </p:nvPicPr>
        <p:blipFill>
          <a:blip r:embed="rId3"/>
          <a:stretch>
            <a:fillRect/>
          </a:stretch>
        </p:blipFill>
        <p:spPr>
          <a:xfrm>
            <a:off x="3466604" y="2445715"/>
            <a:ext cx="2236288" cy="1839889"/>
          </a:xfrm>
          <a:prstGeom prst="rect">
            <a:avLst/>
          </a:prstGeom>
          <a:ln>
            <a:noFill/>
          </a:ln>
        </p:spPr>
      </p:pic>
      <p:sp>
        <p:nvSpPr>
          <p:cNvPr id="6" name="Content Placeholder 2"/>
          <p:cNvSpPr txBox="1">
            <a:spLocks/>
          </p:cNvSpPr>
          <p:nvPr/>
        </p:nvSpPr>
        <p:spPr>
          <a:xfrm>
            <a:off x="284895" y="2162362"/>
            <a:ext cx="2703390" cy="3162970"/>
          </a:xfrm>
          <a:prstGeom prst="rect">
            <a:avLst/>
          </a:prstGeom>
        </p:spPr>
        <p:txBody>
          <a:bodyPr vert="horz" lIns="91440" tIns="45720" rIns="91440" bIns="45720" rtlCol="0">
            <a:normAutofit fontScale="47500" lnSpcReduction="20000"/>
          </a:bodyPr>
          <a:lst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Wingdings" charset="2"/>
              <a:buNone/>
            </a:pPr>
            <a:r>
              <a:rPr lang="en-US" sz="8000" dirty="0"/>
              <a:t>Title</a:t>
            </a:r>
          </a:p>
          <a:p>
            <a:pPr marL="0" indent="0" algn="ctr">
              <a:buFont typeface="Wingdings" charset="2"/>
              <a:buNone/>
            </a:pPr>
            <a:r>
              <a:rPr lang="en-US" sz="8000" dirty="0"/>
              <a:t>Training</a:t>
            </a:r>
          </a:p>
          <a:p>
            <a:pPr marL="0" indent="0" algn="ctr">
              <a:buFont typeface="Wingdings" charset="2"/>
              <a:buNone/>
            </a:pPr>
            <a:r>
              <a:rPr lang="en-US" sz="8000" dirty="0"/>
              <a:t>Degree</a:t>
            </a:r>
          </a:p>
          <a:p>
            <a:pPr marL="0" indent="0" algn="ctr">
              <a:buFont typeface="Wingdings" charset="2"/>
              <a:buNone/>
            </a:pPr>
            <a:r>
              <a:rPr lang="en-US" sz="8000" dirty="0"/>
              <a:t>Department</a:t>
            </a:r>
          </a:p>
        </p:txBody>
      </p:sp>
    </p:spTree>
    <p:extLst>
      <p:ext uri="{BB962C8B-B14F-4D97-AF65-F5344CB8AC3E}">
        <p14:creationId xmlns:p14="http://schemas.microsoft.com/office/powerpoint/2010/main" val="1245568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Why spend time on role definition</a:t>
            </a:r>
          </a:p>
        </p:txBody>
      </p:sp>
      <p:sp>
        <p:nvSpPr>
          <p:cNvPr id="3" name="Content Placeholder 2"/>
          <p:cNvSpPr>
            <a:spLocks noGrp="1"/>
          </p:cNvSpPr>
          <p:nvPr>
            <p:ph idx="1"/>
          </p:nvPr>
        </p:nvSpPr>
        <p:spPr>
          <a:xfrm>
            <a:off x="166607" y="1915657"/>
            <a:ext cx="8810786" cy="4423388"/>
          </a:xfrm>
        </p:spPr>
        <p:txBody>
          <a:bodyPr>
            <a:normAutofit/>
          </a:bodyPr>
          <a:lstStyle/>
          <a:p>
            <a:pPr lvl="0">
              <a:buFont typeface="Wingdings" panose="05000000000000000000" pitchFamily="2" charset="2"/>
              <a:buChar char="§"/>
            </a:pPr>
            <a:r>
              <a:rPr lang="en-US" sz="2800" dirty="0"/>
              <a:t>Roles establish an expected pattern or set of behaviors</a:t>
            </a:r>
          </a:p>
          <a:p>
            <a:pPr lvl="0">
              <a:buFont typeface="Wingdings" panose="05000000000000000000" pitchFamily="2" charset="2"/>
              <a:buChar char="§"/>
            </a:pPr>
            <a:endParaRPr lang="en-US" sz="2800" dirty="0"/>
          </a:p>
          <a:p>
            <a:pPr lvl="0">
              <a:buFont typeface="Wingdings" panose="05000000000000000000" pitchFamily="2" charset="2"/>
              <a:buChar char="§"/>
            </a:pPr>
            <a:r>
              <a:rPr lang="en-US" sz="2800" dirty="0"/>
              <a:t>Roles provide constancy and stability to organizations</a:t>
            </a:r>
          </a:p>
          <a:p>
            <a:pPr lvl="0">
              <a:buFont typeface="Wingdings" panose="05000000000000000000" pitchFamily="2" charset="2"/>
              <a:buChar char="§"/>
            </a:pPr>
            <a:endParaRPr lang="en-US" sz="2800" dirty="0"/>
          </a:p>
          <a:p>
            <a:pPr lvl="0">
              <a:buFont typeface="Wingdings" panose="05000000000000000000" pitchFamily="2" charset="2"/>
              <a:buChar char="§"/>
            </a:pPr>
            <a:r>
              <a:rPr lang="en-US" sz="2800" dirty="0"/>
              <a:t>People may come and go but organizations remain intact because of roles that guide expected behavior</a:t>
            </a:r>
          </a:p>
          <a:p>
            <a:pPr lvl="0">
              <a:buFont typeface="Wingdings" panose="05000000000000000000" pitchFamily="2" charset="2"/>
              <a:buChar char="§"/>
            </a:pPr>
            <a:endParaRPr lang="en-US" sz="2800" dirty="0"/>
          </a:p>
          <a:p>
            <a:pPr lvl="0">
              <a:buFont typeface="Wingdings" panose="05000000000000000000" pitchFamily="2" charset="2"/>
              <a:buChar char="§"/>
            </a:pPr>
            <a:r>
              <a:rPr lang="en-US" sz="2800" dirty="0"/>
              <a:t>Role clarity helps group members contribute fully</a:t>
            </a:r>
          </a:p>
        </p:txBody>
      </p:sp>
    </p:spTree>
    <p:extLst>
      <p:ext uri="{BB962C8B-B14F-4D97-AF65-F5344CB8AC3E}">
        <p14:creationId xmlns:p14="http://schemas.microsoft.com/office/powerpoint/2010/main" val="971372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w Cen MT" panose="020B0602020104020603" pitchFamily="34" charset="0"/>
              </a:rPr>
              <a:t>Role ambiguity and conflict</a:t>
            </a:r>
          </a:p>
        </p:txBody>
      </p:sp>
      <p:sp>
        <p:nvSpPr>
          <p:cNvPr id="3" name="Content Placeholder 2"/>
          <p:cNvSpPr>
            <a:spLocks noGrp="1"/>
          </p:cNvSpPr>
          <p:nvPr>
            <p:ph sz="half" idx="1"/>
          </p:nvPr>
        </p:nvSpPr>
        <p:spPr>
          <a:xfrm>
            <a:off x="23247" y="1843748"/>
            <a:ext cx="4777353" cy="4792045"/>
          </a:xfrm>
        </p:spPr>
        <p:txBody>
          <a:bodyPr>
            <a:normAutofit fontScale="85000" lnSpcReduction="10000"/>
          </a:bodyPr>
          <a:lstStyle/>
          <a:p>
            <a:pPr marL="0" lvl="0" indent="0" algn="ctr">
              <a:buNone/>
            </a:pPr>
            <a:r>
              <a:rPr lang="en-US" sz="3300" dirty="0"/>
              <a:t>Ambiguity: Behaviors or outcomes expected for a single role are not clear</a:t>
            </a:r>
          </a:p>
          <a:p>
            <a:pPr marL="0" lvl="0" indent="0" algn="ctr">
              <a:buNone/>
            </a:pPr>
            <a:endParaRPr lang="en-US" sz="3300" dirty="0"/>
          </a:p>
          <a:p>
            <a:pPr marL="0" lvl="0" indent="0" algn="ctr">
              <a:buNone/>
            </a:pPr>
            <a:r>
              <a:rPr lang="en-US" sz="3300" dirty="0"/>
              <a:t>Role conflict: Two sets of expectations for a given role are incompatible</a:t>
            </a:r>
          </a:p>
          <a:p>
            <a:pPr marL="0" lvl="0" indent="0">
              <a:buNone/>
            </a:pPr>
            <a:endParaRPr lang="en-US" sz="3300" dirty="0"/>
          </a:p>
          <a:p>
            <a:pPr marL="0" lvl="0" indent="0" algn="ctr">
              <a:buNone/>
            </a:pPr>
            <a:r>
              <a:rPr lang="en-US" sz="3300" dirty="0"/>
              <a:t>Especially likely working across disciplines, departments, or levels in hierarchy</a:t>
            </a:r>
          </a:p>
          <a:p>
            <a:pPr marL="0" indent="0">
              <a:buNone/>
            </a:pPr>
            <a:endParaRPr lang="en-US" sz="2800" dirty="0"/>
          </a:p>
        </p:txBody>
      </p:sp>
      <p:sp>
        <p:nvSpPr>
          <p:cNvPr id="6" name="Content Placeholder 2"/>
          <p:cNvSpPr txBox="1">
            <a:spLocks/>
          </p:cNvSpPr>
          <p:nvPr/>
        </p:nvSpPr>
        <p:spPr>
          <a:xfrm>
            <a:off x="4800600" y="4877606"/>
            <a:ext cx="3886200" cy="1478744"/>
          </a:xfrm>
          <a:prstGeom prst="rect">
            <a:avLst/>
          </a:prstGeom>
        </p:spPr>
        <p:txBody>
          <a:bodyPr vert="horz" lIns="91440" tIns="45720" rIns="91440" bIns="45720" rtlCol="0">
            <a:normAutofit fontScale="55000" lnSpcReduction="20000"/>
          </a:bodyPr>
          <a:lstStyle>
            <a:lvl1pPr marL="342900" indent="-342900" algn="l" defTabSz="457200" rtl="0" eaLnBrk="1" latinLnBrk="0" hangingPunct="1">
              <a:spcBef>
                <a:spcPct val="20000"/>
              </a:spcBef>
              <a:buFont typeface="Wingdings" charset="2"/>
              <a:buChar char="§"/>
              <a:defRPr sz="28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24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20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18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18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gn="ctr">
              <a:buFont typeface="Wingdings" charset="2"/>
              <a:buNone/>
            </a:pPr>
            <a:r>
              <a:rPr lang="en-US" dirty="0"/>
              <a:t>In this classic trick, some people viewing this </a:t>
            </a:r>
            <a:r>
              <a:rPr lang="en-US" dirty="0" smtClean="0"/>
              <a:t>image </a:t>
            </a:r>
            <a:r>
              <a:rPr lang="en-US" dirty="0"/>
              <a:t>perceive a young woman and some perceive an old woman.  Clearly defining roles in a new coalition is especially important when members come from different places in the organization and have little shared experience on which to draw. </a:t>
            </a:r>
          </a:p>
          <a:p>
            <a:pPr marL="0" indent="0">
              <a:buFont typeface="Wingdings" charset="2"/>
              <a:buNone/>
            </a:pPr>
            <a:endParaRPr lang="en-US" dirty="0"/>
          </a:p>
        </p:txBody>
      </p:sp>
      <p:pic>
        <p:nvPicPr>
          <p:cNvPr id="4" name="Picture 3"/>
          <p:cNvPicPr>
            <a:picLocks noChangeAspect="1"/>
          </p:cNvPicPr>
          <p:nvPr/>
        </p:nvPicPr>
        <p:blipFill>
          <a:blip r:embed="rId3"/>
          <a:stretch>
            <a:fillRect/>
          </a:stretch>
        </p:blipFill>
        <p:spPr>
          <a:xfrm>
            <a:off x="5637648" y="1763738"/>
            <a:ext cx="2212103" cy="3040061"/>
          </a:xfrm>
          <a:prstGeom prst="rect">
            <a:avLst/>
          </a:prstGeom>
        </p:spPr>
      </p:pic>
    </p:spTree>
    <p:extLst>
      <p:ext uri="{BB962C8B-B14F-4D97-AF65-F5344CB8AC3E}">
        <p14:creationId xmlns:p14="http://schemas.microsoft.com/office/powerpoint/2010/main" val="238251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120"/>
            <a:ext cx="8229600" cy="1000431"/>
          </a:xfrm>
        </p:spPr>
        <p:txBody>
          <a:bodyPr>
            <a:noAutofit/>
          </a:bodyPr>
          <a:lstStyle/>
          <a:p>
            <a:r>
              <a:rPr lang="en-US" sz="4000" dirty="0"/>
              <a:t>Where and how do roles </a:t>
            </a:r>
            <a:br>
              <a:rPr lang="en-US" sz="4000" dirty="0"/>
            </a:br>
            <a:r>
              <a:rPr lang="en-US" sz="4000" dirty="0"/>
              <a:t>get worked out and managed?</a:t>
            </a:r>
          </a:p>
        </p:txBody>
      </p:sp>
      <p:sp>
        <p:nvSpPr>
          <p:cNvPr id="3" name="Content Placeholder 2"/>
          <p:cNvSpPr>
            <a:spLocks noGrp="1"/>
          </p:cNvSpPr>
          <p:nvPr>
            <p:ph idx="1"/>
          </p:nvPr>
        </p:nvSpPr>
        <p:spPr/>
        <p:txBody>
          <a:bodyPr/>
          <a:lstStyle/>
          <a:p>
            <a:pPr marL="400050" lvl="1" indent="0">
              <a:buNone/>
            </a:pPr>
            <a:endParaRPr lang="en-US" sz="2800" dirty="0"/>
          </a:p>
          <a:p>
            <a:pPr marL="800100" lvl="2" indent="0">
              <a:buNone/>
            </a:pPr>
            <a:r>
              <a:rPr lang="en-US" sz="2800" dirty="0"/>
              <a:t>In backroom negotiations</a:t>
            </a:r>
          </a:p>
          <a:p>
            <a:pPr marL="800100" lvl="2" indent="0">
              <a:buNone/>
            </a:pPr>
            <a:r>
              <a:rPr lang="en-US" sz="2800" dirty="0"/>
              <a:t>In undercurrents in every interaction</a:t>
            </a:r>
          </a:p>
          <a:p>
            <a:pPr marL="800100" lvl="2" indent="0">
              <a:buNone/>
            </a:pPr>
            <a:r>
              <a:rPr lang="en-US" sz="2800" dirty="0"/>
              <a:t>They don’t get worked out</a:t>
            </a:r>
          </a:p>
          <a:p>
            <a:pPr marL="800100" lvl="2" indent="0">
              <a:buNone/>
            </a:pPr>
            <a:endParaRPr lang="en-US" sz="2800" dirty="0"/>
          </a:p>
          <a:p>
            <a:pPr marL="800100" lvl="2" indent="0">
              <a:buNone/>
            </a:pPr>
            <a:r>
              <a:rPr lang="en-US" sz="2800" dirty="0"/>
              <a:t>In meetings!</a:t>
            </a:r>
          </a:p>
          <a:p>
            <a:pPr marL="800100" lvl="2" indent="0">
              <a:buNone/>
            </a:pPr>
            <a:r>
              <a:rPr lang="en-US" sz="2800" dirty="0"/>
              <a:t>Through shared experience</a:t>
            </a:r>
          </a:p>
        </p:txBody>
      </p:sp>
      <p:sp>
        <p:nvSpPr>
          <p:cNvPr id="10" name="Content Placeholder 2"/>
          <p:cNvSpPr txBox="1">
            <a:spLocks/>
          </p:cNvSpPr>
          <p:nvPr/>
        </p:nvSpPr>
        <p:spPr>
          <a:xfrm>
            <a:off x="228600" y="5501261"/>
            <a:ext cx="8686800" cy="943468"/>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Wingdings" charset="2"/>
              <a:buChar char="§"/>
              <a:defRPr sz="28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24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20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18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18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gn="ctr">
              <a:lnSpc>
                <a:spcPct val="110000"/>
              </a:lnSpc>
              <a:spcBef>
                <a:spcPts val="0"/>
              </a:spcBef>
              <a:buFont typeface="Wingdings" charset="2"/>
              <a:buNone/>
            </a:pPr>
            <a:r>
              <a:rPr lang="en-US" dirty="0"/>
              <a:t>When forming a new coalition, spend time defining roles within the group. Make it a clear item on your first agenda.  </a:t>
            </a:r>
          </a:p>
        </p:txBody>
      </p:sp>
      <p:pic>
        <p:nvPicPr>
          <p:cNvPr id="11" name="Picture 10"/>
          <p:cNvPicPr/>
          <p:nvPr/>
        </p:nvPicPr>
        <p:blipFill>
          <a:blip r:embed="rId2"/>
          <a:stretch>
            <a:fillRect/>
          </a:stretch>
        </p:blipFill>
        <p:spPr>
          <a:xfrm flipH="1">
            <a:off x="814847" y="2148114"/>
            <a:ext cx="519991" cy="637132"/>
          </a:xfrm>
          <a:prstGeom prst="rect">
            <a:avLst/>
          </a:prstGeom>
        </p:spPr>
      </p:pic>
      <p:pic>
        <p:nvPicPr>
          <p:cNvPr id="12" name="Picture 11"/>
          <p:cNvPicPr/>
          <p:nvPr/>
        </p:nvPicPr>
        <p:blipFill>
          <a:blip r:embed="rId2"/>
          <a:stretch>
            <a:fillRect/>
          </a:stretch>
        </p:blipFill>
        <p:spPr>
          <a:xfrm flipH="1">
            <a:off x="843344" y="2660483"/>
            <a:ext cx="519991" cy="637132"/>
          </a:xfrm>
          <a:prstGeom prst="rect">
            <a:avLst/>
          </a:prstGeom>
        </p:spPr>
      </p:pic>
      <p:pic>
        <p:nvPicPr>
          <p:cNvPr id="13" name="Picture 12"/>
          <p:cNvPicPr/>
          <p:nvPr/>
        </p:nvPicPr>
        <p:blipFill>
          <a:blip r:embed="rId2"/>
          <a:stretch>
            <a:fillRect/>
          </a:stretch>
        </p:blipFill>
        <p:spPr>
          <a:xfrm flipH="1">
            <a:off x="853499" y="3234053"/>
            <a:ext cx="519991" cy="637132"/>
          </a:xfrm>
          <a:prstGeom prst="rect">
            <a:avLst/>
          </a:prstGeom>
        </p:spPr>
      </p:pic>
      <p:pic>
        <p:nvPicPr>
          <p:cNvPr id="14" name="Picture 13"/>
          <p:cNvPicPr/>
          <p:nvPr/>
        </p:nvPicPr>
        <p:blipFill>
          <a:blip r:embed="rId3"/>
          <a:stretch>
            <a:fillRect/>
          </a:stretch>
        </p:blipFill>
        <p:spPr>
          <a:xfrm>
            <a:off x="853499" y="4704358"/>
            <a:ext cx="556675" cy="519206"/>
          </a:xfrm>
          <a:prstGeom prst="rect">
            <a:avLst/>
          </a:prstGeom>
        </p:spPr>
      </p:pic>
      <p:pic>
        <p:nvPicPr>
          <p:cNvPr id="15" name="Picture 14"/>
          <p:cNvPicPr/>
          <p:nvPr/>
        </p:nvPicPr>
        <p:blipFill>
          <a:blip r:embed="rId3"/>
          <a:stretch>
            <a:fillRect/>
          </a:stretch>
        </p:blipFill>
        <p:spPr>
          <a:xfrm>
            <a:off x="853499" y="4185152"/>
            <a:ext cx="556675" cy="519206"/>
          </a:xfrm>
          <a:prstGeom prst="rect">
            <a:avLst/>
          </a:prstGeom>
        </p:spPr>
      </p:pic>
    </p:spTree>
    <p:extLst>
      <p:ext uri="{BB962C8B-B14F-4D97-AF65-F5344CB8AC3E}">
        <p14:creationId xmlns:p14="http://schemas.microsoft.com/office/powerpoint/2010/main" val="4132492870"/>
      </p:ext>
    </p:extLst>
  </p:cSld>
  <p:clrMapOvr>
    <a:masterClrMapping/>
  </p:clrMapOvr>
  <p:timing>
    <p:tnLst>
      <p:par>
        <p:cTn id="1" dur="indefinite" restart="never" nodeType="tmRoot"/>
      </p:par>
    </p:tnLst>
  </p:timing>
</p:sld>
</file>

<file path=ppt/theme/theme1.xml><?xml version="1.0" encoding="utf-8"?>
<a:theme xmlns:a="http://schemas.openxmlformats.org/drawingml/2006/main" name="LSL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1188</TotalTime>
  <Words>717</Words>
  <Application>Microsoft Macintosh PowerPoint</Application>
  <PresentationFormat>On-screen Show (4:3)</PresentationFormat>
  <Paragraphs>93</Paragraphs>
  <Slides>12</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Calibri</vt:lpstr>
      <vt:lpstr>Copperplate Gothic Light</vt:lpstr>
      <vt:lpstr>Courier New</vt:lpstr>
      <vt:lpstr>Symbol</vt:lpstr>
      <vt:lpstr>Times New Roman</vt:lpstr>
      <vt:lpstr>Tw Cen MT</vt:lpstr>
      <vt:lpstr>Wingdings</vt:lpstr>
      <vt:lpstr>Arial</vt:lpstr>
      <vt:lpstr>LSL PPT Template</vt:lpstr>
      <vt:lpstr>Essential Task #1: Include staff from different disciplines and levels of organizational hierarchy </vt:lpstr>
      <vt:lpstr>Starter List</vt:lpstr>
      <vt:lpstr>Managing Membership</vt:lpstr>
      <vt:lpstr>Defining Roles Within the Coalition</vt:lpstr>
      <vt:lpstr>Facilitator Slides:  Promoting Role Clarity</vt:lpstr>
      <vt:lpstr>PowerPoint Presentation</vt:lpstr>
      <vt:lpstr>Why spend time on role definition</vt:lpstr>
      <vt:lpstr>Role ambiguity and conflict</vt:lpstr>
      <vt:lpstr>Where and how do roles  get worked out and managed?</vt:lpstr>
      <vt:lpstr>Defining leadership and management  roles within this group</vt:lpstr>
      <vt:lpstr>For group discussion</vt:lpstr>
      <vt:lpstr>Thank you</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Fosburgh</dc:creator>
  <cp:lastModifiedBy>Erika Linnander</cp:lastModifiedBy>
  <cp:revision>50</cp:revision>
  <dcterms:created xsi:type="dcterms:W3CDTF">2014-06-15T23:42:27Z</dcterms:created>
  <dcterms:modified xsi:type="dcterms:W3CDTF">2017-11-27T20:13:41Z</dcterms:modified>
</cp:coreProperties>
</file>