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theme/themeOverride2.xml" ContentType="application/vnd.openxmlformats-officedocument.themeOverr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9.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0.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ppt/notesSlides/notesSlide11.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3.xml" ContentType="application/vnd.openxmlformats-officedocument.drawingml.chartshapes+xml"/>
  <Override PartName="/ppt/notesSlides/notesSlide12.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4.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 id="2147483994" r:id="rId2"/>
    <p:sldMasterId id="2147483996" r:id="rId3"/>
  </p:sldMasterIdLst>
  <p:notesMasterIdLst>
    <p:notesMasterId r:id="rId25"/>
  </p:notesMasterIdLst>
  <p:handoutMasterIdLst>
    <p:handoutMasterId r:id="rId26"/>
  </p:handoutMasterIdLst>
  <p:sldIdLst>
    <p:sldId id="886" r:id="rId4"/>
    <p:sldId id="876" r:id="rId5"/>
    <p:sldId id="890" r:id="rId6"/>
    <p:sldId id="878" r:id="rId7"/>
    <p:sldId id="889" r:id="rId8"/>
    <p:sldId id="872" r:id="rId9"/>
    <p:sldId id="873" r:id="rId10"/>
    <p:sldId id="874" r:id="rId11"/>
    <p:sldId id="884" r:id="rId12"/>
    <p:sldId id="852" r:id="rId13"/>
    <p:sldId id="888" r:id="rId14"/>
    <p:sldId id="846" r:id="rId15"/>
    <p:sldId id="847" r:id="rId16"/>
    <p:sldId id="844" r:id="rId17"/>
    <p:sldId id="845" r:id="rId18"/>
    <p:sldId id="859" r:id="rId19"/>
    <p:sldId id="887" r:id="rId20"/>
    <p:sldId id="891" r:id="rId21"/>
    <p:sldId id="892" r:id="rId22"/>
    <p:sldId id="894" r:id="rId23"/>
    <p:sldId id="895" r:id="rId2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w Cen MT" charset="0"/>
        <a:ea typeface="ＭＳ Ｐゴシック" charset="-128"/>
        <a:cs typeface="+mn-cs"/>
      </a:defRPr>
    </a:lvl1pPr>
    <a:lvl2pPr marL="457200" algn="l" rtl="0" eaLnBrk="0" fontAlgn="base" hangingPunct="0">
      <a:spcBef>
        <a:spcPct val="0"/>
      </a:spcBef>
      <a:spcAft>
        <a:spcPct val="0"/>
      </a:spcAft>
      <a:defRPr kern="1200">
        <a:solidFill>
          <a:schemeClr val="tx1"/>
        </a:solidFill>
        <a:latin typeface="Tw Cen MT" charset="0"/>
        <a:ea typeface="ＭＳ Ｐゴシック" charset="-128"/>
        <a:cs typeface="+mn-cs"/>
      </a:defRPr>
    </a:lvl2pPr>
    <a:lvl3pPr marL="914400" algn="l" rtl="0" eaLnBrk="0" fontAlgn="base" hangingPunct="0">
      <a:spcBef>
        <a:spcPct val="0"/>
      </a:spcBef>
      <a:spcAft>
        <a:spcPct val="0"/>
      </a:spcAft>
      <a:defRPr kern="1200">
        <a:solidFill>
          <a:schemeClr val="tx1"/>
        </a:solidFill>
        <a:latin typeface="Tw Cen MT" charset="0"/>
        <a:ea typeface="ＭＳ Ｐゴシック" charset="-128"/>
        <a:cs typeface="+mn-cs"/>
      </a:defRPr>
    </a:lvl3pPr>
    <a:lvl4pPr marL="1371600" algn="l" rtl="0" eaLnBrk="0" fontAlgn="base" hangingPunct="0">
      <a:spcBef>
        <a:spcPct val="0"/>
      </a:spcBef>
      <a:spcAft>
        <a:spcPct val="0"/>
      </a:spcAft>
      <a:defRPr kern="1200">
        <a:solidFill>
          <a:schemeClr val="tx1"/>
        </a:solidFill>
        <a:latin typeface="Tw Cen MT" charset="0"/>
        <a:ea typeface="ＭＳ Ｐゴシック" charset="-128"/>
        <a:cs typeface="+mn-cs"/>
      </a:defRPr>
    </a:lvl4pPr>
    <a:lvl5pPr marL="1828800" algn="l" rtl="0" eaLnBrk="0" fontAlgn="base" hangingPunct="0">
      <a:spcBef>
        <a:spcPct val="0"/>
      </a:spcBef>
      <a:spcAft>
        <a:spcPct val="0"/>
      </a:spcAft>
      <a:defRPr kern="1200">
        <a:solidFill>
          <a:schemeClr val="tx1"/>
        </a:solidFill>
        <a:latin typeface="Tw Cen MT" charset="0"/>
        <a:ea typeface="ＭＳ Ｐゴシック" charset="-128"/>
        <a:cs typeface="+mn-cs"/>
      </a:defRPr>
    </a:lvl5pPr>
    <a:lvl6pPr marL="2286000" algn="l" defTabSz="914400" rtl="0" eaLnBrk="1" latinLnBrk="0" hangingPunct="1">
      <a:defRPr kern="1200">
        <a:solidFill>
          <a:schemeClr val="tx1"/>
        </a:solidFill>
        <a:latin typeface="Tw Cen MT" charset="0"/>
        <a:ea typeface="ＭＳ Ｐゴシック" charset="-128"/>
        <a:cs typeface="+mn-cs"/>
      </a:defRPr>
    </a:lvl6pPr>
    <a:lvl7pPr marL="2743200" algn="l" defTabSz="914400" rtl="0" eaLnBrk="1" latinLnBrk="0" hangingPunct="1">
      <a:defRPr kern="1200">
        <a:solidFill>
          <a:schemeClr val="tx1"/>
        </a:solidFill>
        <a:latin typeface="Tw Cen MT" charset="0"/>
        <a:ea typeface="ＭＳ Ｐゴシック" charset="-128"/>
        <a:cs typeface="+mn-cs"/>
      </a:defRPr>
    </a:lvl7pPr>
    <a:lvl8pPr marL="3200400" algn="l" defTabSz="914400" rtl="0" eaLnBrk="1" latinLnBrk="0" hangingPunct="1">
      <a:defRPr kern="1200">
        <a:solidFill>
          <a:schemeClr val="tx1"/>
        </a:solidFill>
        <a:latin typeface="Tw Cen MT" charset="0"/>
        <a:ea typeface="ＭＳ Ｐゴシック" charset="-128"/>
        <a:cs typeface="+mn-cs"/>
      </a:defRPr>
    </a:lvl8pPr>
    <a:lvl9pPr marL="3657600" algn="l" defTabSz="914400" rtl="0" eaLnBrk="1" latinLnBrk="0" hangingPunct="1">
      <a:defRPr kern="1200">
        <a:solidFill>
          <a:schemeClr val="tx1"/>
        </a:solidFill>
        <a:latin typeface="Tw Cen MT"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orient="horz">
          <p15:clr>
            <a:srgbClr val="A4A3A4"/>
          </p15:clr>
        </p15:guide>
        <p15:guide id="3" orient="horz" pos="572">
          <p15:clr>
            <a:srgbClr val="A4A3A4"/>
          </p15:clr>
        </p15:guide>
        <p15:guide id="4" orient="horz" pos="1763">
          <p15:clr>
            <a:srgbClr val="A4A3A4"/>
          </p15:clr>
        </p15:guide>
        <p15:guide id="5" orient="horz" pos="58">
          <p15:clr>
            <a:srgbClr val="A4A3A4"/>
          </p15:clr>
        </p15:guide>
        <p15:guide id="6" pos="2880">
          <p15:clr>
            <a:srgbClr val="A4A3A4"/>
          </p15:clr>
        </p15:guide>
        <p15:guide id="7" pos="5759">
          <p15:clr>
            <a:srgbClr val="A4A3A4"/>
          </p15:clr>
        </p15:guide>
        <p15:guide id="8" pos="1499">
          <p15:clr>
            <a:srgbClr val="A4A3A4"/>
          </p15:clr>
        </p15:guide>
        <p15:guide id="9" pos="2859">
          <p15:clr>
            <a:srgbClr val="A4A3A4"/>
          </p15:clr>
        </p15:guide>
        <p15:guide id="10" pos="2757">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8D6EAC"/>
    <a:srgbClr val="242852"/>
    <a:srgbClr val="629DD1"/>
    <a:srgbClr val="297FD5"/>
    <a:srgbClr val="3366D5"/>
    <a:srgbClr val="FFC444"/>
    <a:srgbClr val="FF0000"/>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83" autoAdjust="0"/>
    <p:restoredTop sz="77568" autoAdjust="0"/>
  </p:normalViewPr>
  <p:slideViewPr>
    <p:cSldViewPr snapToGrid="0">
      <p:cViewPr varScale="1">
        <p:scale>
          <a:sx n="78" d="100"/>
          <a:sy n="78" d="100"/>
        </p:scale>
        <p:origin x="1526" y="62"/>
      </p:cViewPr>
      <p:guideLst>
        <p:guide orient="horz" pos="2160"/>
        <p:guide orient="horz"/>
        <p:guide orient="horz" pos="572"/>
        <p:guide orient="horz" pos="1763"/>
        <p:guide orient="horz" pos="58"/>
        <p:guide pos="2880"/>
        <p:guide pos="5759"/>
        <p:guide pos="1499"/>
        <p:guide pos="2859"/>
        <p:guide pos="2757"/>
      </p:guideLst>
    </p:cSldViewPr>
  </p:slideViewPr>
  <p:outlineViewPr>
    <p:cViewPr>
      <p:scale>
        <a:sx n="33" d="100"/>
        <a:sy n="33" d="100"/>
      </p:scale>
      <p:origin x="0" y="-3837"/>
    </p:cViewPr>
  </p:outlineViewPr>
  <p:notesTextViewPr>
    <p:cViewPr>
      <p:scale>
        <a:sx n="1" d="1"/>
        <a:sy n="1" d="1"/>
      </p:scale>
      <p:origin x="0" y="0"/>
    </p:cViewPr>
  </p:notesTextViewPr>
  <p:sorterViewPr>
    <p:cViewPr>
      <p:scale>
        <a:sx n="42" d="100"/>
        <a:sy n="42" d="100"/>
      </p:scale>
      <p:origin x="0" y="0"/>
    </p:cViewPr>
  </p:sorterViewPr>
  <p:notesViewPr>
    <p:cSldViewPr snapToGrid="0">
      <p:cViewPr varScale="1">
        <p:scale>
          <a:sx n="62" d="100"/>
          <a:sy n="62" d="100"/>
        </p:scale>
        <p:origin x="3800"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microsoft.com/office/2015/10/relationships/revisionInfo" Target="revisionInfo.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lb47\Box%20Sync\Research\LSL\Hospital%20culture%20survey\All%20waves%2010-20-16.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Workbook3"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_rels/chart4.xml.rels><?xml version="1.0" encoding="UTF-8" standalone="yes"?>
<Relationships xmlns="http://schemas.openxmlformats.org/package/2006/relationships"><Relationship Id="rId3" Type="http://schemas.openxmlformats.org/officeDocument/2006/relationships/oleObject" Target="Workbook3"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3.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barChart>
        <c:barDir val="col"/>
        <c:grouping val="clustered"/>
        <c:varyColors val="0"/>
        <c:ser>
          <c:idx val="0"/>
          <c:order val="0"/>
          <c:tx>
            <c:strRef>
              <c:f>strats!$A$2</c:f>
              <c:strCache>
                <c:ptCount val="1"/>
                <c:pt idx="0">
                  <c:v>Ave. no. recommended strategies</c:v>
                </c:pt>
              </c:strCache>
            </c:strRef>
          </c:tx>
          <c:spPr>
            <a:solidFill>
              <a:srgbClr val="629DD1"/>
            </a:solidFill>
            <a:ln>
              <a:noFill/>
            </a:ln>
            <a:effectLst>
              <a:outerShdw blurRad="38100" dist="30000" dir="5400000" rotWithShape="0">
                <a:srgbClr val="000000">
                  <a:alpha val="4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dk1"/>
                    </a:solidFill>
                    <a:latin typeface="+mn-lt"/>
                    <a:ea typeface="+mn-ea"/>
                    <a:cs typeface="+mn-cs"/>
                  </a:defRPr>
                </a:pPr>
                <a:endParaRPr lang="en-US"/>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numRef>
              <c:f>strats!$B$1:$D$1</c:f>
              <c:numCache>
                <c:formatCode>General</c:formatCode>
                <c:ptCount val="3"/>
                <c:pt idx="0">
                  <c:v>2014</c:v>
                </c:pt>
                <c:pt idx="1">
                  <c:v>2015</c:v>
                </c:pt>
                <c:pt idx="2">
                  <c:v>2016</c:v>
                </c:pt>
              </c:numCache>
            </c:numRef>
          </c:cat>
          <c:val>
            <c:numRef>
              <c:f>strats!$B$2:$D$2</c:f>
              <c:numCache>
                <c:formatCode>0.0</c:formatCode>
                <c:ptCount val="3"/>
                <c:pt idx="0">
                  <c:v>2.4</c:v>
                </c:pt>
                <c:pt idx="1">
                  <c:v>3.7</c:v>
                </c:pt>
                <c:pt idx="2">
                  <c:v>3.9</c:v>
                </c:pt>
              </c:numCache>
            </c:numRef>
          </c:val>
          <c:extLst xmlns:c16r2="http://schemas.microsoft.com/office/drawing/2015/06/chart">
            <c:ext xmlns:c16="http://schemas.microsoft.com/office/drawing/2014/chart" uri="{C3380CC4-5D6E-409C-BE32-E72D297353CC}">
              <c16:uniqueId val="{00000000-8F9D-4F9B-999C-8F81119C980D}"/>
            </c:ext>
          </c:extLst>
        </c:ser>
        <c:dLbls>
          <c:dLblPos val="inEnd"/>
          <c:showLegendKey val="0"/>
          <c:showVal val="1"/>
          <c:showCatName val="0"/>
          <c:showSerName val="0"/>
          <c:showPercent val="0"/>
          <c:showBubbleSize val="0"/>
        </c:dLbls>
        <c:gapWidth val="100"/>
        <c:overlap val="-24"/>
        <c:axId val="243118760"/>
        <c:axId val="243119152"/>
      </c:barChart>
      <c:catAx>
        <c:axId val="243118760"/>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dk1"/>
                </a:solidFill>
                <a:latin typeface="+mn-lt"/>
                <a:ea typeface="+mn-ea"/>
                <a:cs typeface="+mn-cs"/>
              </a:defRPr>
            </a:pPr>
            <a:endParaRPr lang="en-US"/>
          </a:p>
        </c:txPr>
        <c:crossAx val="243119152"/>
        <c:crosses val="autoZero"/>
        <c:auto val="1"/>
        <c:lblAlgn val="ctr"/>
        <c:lblOffset val="100"/>
        <c:noMultiLvlLbl val="0"/>
      </c:catAx>
      <c:valAx>
        <c:axId val="243119152"/>
        <c:scaling>
          <c:orientation val="minMax"/>
          <c:max val="5"/>
        </c:scaling>
        <c:delete val="0"/>
        <c:axPos val="l"/>
        <c:majorGridlines>
          <c:spPr>
            <a:ln w="9525" cap="flat" cmpd="sng" algn="ctr">
              <a:solidFill>
                <a:schemeClr val="tx2">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dk1"/>
                </a:solidFill>
                <a:latin typeface="+mn-lt"/>
                <a:ea typeface="+mn-ea"/>
                <a:cs typeface="+mn-cs"/>
              </a:defRPr>
            </a:pPr>
            <a:endParaRPr lang="en-US"/>
          </a:p>
        </c:txPr>
        <c:crossAx val="243118760"/>
        <c:crosses val="autoZero"/>
        <c:crossBetween val="between"/>
        <c:majorUnit val="1"/>
      </c:valAx>
      <c:spPr>
        <a:noFill/>
        <a:ln w="19050">
          <a:solidFill>
            <a:schemeClr val="dk1"/>
          </a:solidFill>
        </a:ln>
        <a:effectLst/>
      </c:spPr>
    </c:plotArea>
    <c:plotVisOnly val="1"/>
    <c:dispBlanksAs val="gap"/>
    <c:showDLblsOverMax val="0"/>
  </c:chart>
  <c:spPr>
    <a:solidFill>
      <a:schemeClr val="lt1"/>
    </a:solidFill>
    <a:ln w="12700" cap="flat" cmpd="sng" algn="ctr">
      <a:noFill/>
      <a:prstDash val="solid"/>
      <a:miter lim="800000"/>
    </a:ln>
    <a:effectLst/>
  </c:spPr>
  <c:txPr>
    <a:bodyPr/>
    <a:lstStyle/>
    <a:p>
      <a:pPr>
        <a:defRPr>
          <a:solidFill>
            <a:schemeClr val="dk1"/>
          </a:solidFill>
          <a:latin typeface="+mn-lt"/>
          <a:ea typeface="+mn-ea"/>
          <a:cs typeface="+mn-cs"/>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r>
              <a:rPr lang="en-US" sz="3600" b="1" dirty="0">
                <a:solidFill>
                  <a:schemeClr val="tx1"/>
                </a:solidFill>
                <a:effectLst/>
              </a:rPr>
              <a:t>Percent of hospitals implementing each strategy over time</a:t>
            </a:r>
          </a:p>
        </c:rich>
      </c:tx>
      <c:layout>
        <c:manualLayout>
          <c:xMode val="edge"/>
          <c:yMode val="edge"/>
          <c:x val="0.13871538265356548"/>
          <c:y val="1.7801817700348478E-3"/>
        </c:manualLayout>
      </c:layout>
      <c:overlay val="0"/>
      <c:spPr>
        <a:noFill/>
        <a:ln>
          <a:noFill/>
        </a:ln>
        <a:effectLst/>
      </c:spPr>
      <c:txPr>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1819687756271896"/>
          <c:y val="0.21098640861860918"/>
          <c:w val="0.88180312243728098"/>
          <c:h val="0.59727902524522403"/>
        </c:manualLayout>
      </c:layout>
      <c:barChart>
        <c:barDir val="col"/>
        <c:grouping val="clustered"/>
        <c:varyColors val="0"/>
        <c:ser>
          <c:idx val="0"/>
          <c:order val="0"/>
          <c:tx>
            <c:strRef>
              <c:f>Sheet1!$B$1</c:f>
              <c:strCache>
                <c:ptCount val="1"/>
                <c:pt idx="0">
                  <c:v>2014</c:v>
                </c:pt>
              </c:strCache>
            </c:strRef>
          </c:tx>
          <c:spPr>
            <a:solidFill>
              <a:srgbClr val="629DD1"/>
            </a:solidFill>
            <a:ln>
              <a:noFill/>
            </a:ln>
            <a:effectLst/>
          </c:spPr>
          <c:invertIfNegative val="0"/>
          <c:cat>
            <c:strRef>
              <c:f>Sheet1!$A$2:$A$6</c:f>
              <c:strCache>
                <c:ptCount val="5"/>
                <c:pt idx="0">
                  <c:v>Problem solving</c:v>
                </c:pt>
                <c:pt idx="1">
                  <c:v>Champions for AMI care</c:v>
                </c:pt>
                <c:pt idx="2">
                  <c:v>EMS engagement</c:v>
                </c:pt>
                <c:pt idx="3">
                  <c:v>No Cross Training</c:v>
                </c:pt>
                <c:pt idx="4">
                  <c:v>Pharmacist rounding</c:v>
                </c:pt>
              </c:strCache>
            </c:strRef>
          </c:cat>
          <c:val>
            <c:numRef>
              <c:f>Sheet1!$B$2:$B$6</c:f>
              <c:numCache>
                <c:formatCode>0%</c:formatCode>
                <c:ptCount val="5"/>
                <c:pt idx="0">
                  <c:v>0.5</c:v>
                </c:pt>
                <c:pt idx="1">
                  <c:v>0.5</c:v>
                </c:pt>
                <c:pt idx="2">
                  <c:v>0.4</c:v>
                </c:pt>
                <c:pt idx="3">
                  <c:v>0.9</c:v>
                </c:pt>
                <c:pt idx="4">
                  <c:v>0.1</c:v>
                </c:pt>
              </c:numCache>
            </c:numRef>
          </c:val>
          <c:extLst xmlns:c16r2="http://schemas.microsoft.com/office/drawing/2015/06/chart">
            <c:ext xmlns:c16="http://schemas.microsoft.com/office/drawing/2014/chart" uri="{C3380CC4-5D6E-409C-BE32-E72D297353CC}">
              <c16:uniqueId val="{00000000-B6D3-41E8-A8BB-B71110D68140}"/>
            </c:ext>
          </c:extLst>
        </c:ser>
        <c:ser>
          <c:idx val="2"/>
          <c:order val="1"/>
          <c:tx>
            <c:strRef>
              <c:f>Sheet1!$D$1</c:f>
              <c:strCache>
                <c:ptCount val="1"/>
                <c:pt idx="0">
                  <c:v>2016</c:v>
                </c:pt>
              </c:strCache>
            </c:strRef>
          </c:tx>
          <c:spPr>
            <a:solidFill>
              <a:srgbClr val="242852"/>
            </a:solidFill>
            <a:ln>
              <a:noFill/>
            </a:ln>
            <a:effectLst/>
          </c:spPr>
          <c:invertIfNegative val="0"/>
          <c:cat>
            <c:strRef>
              <c:f>Sheet1!$A$2:$A$6</c:f>
              <c:strCache>
                <c:ptCount val="5"/>
                <c:pt idx="0">
                  <c:v>Problem solving</c:v>
                </c:pt>
                <c:pt idx="1">
                  <c:v>Champions for AMI care</c:v>
                </c:pt>
                <c:pt idx="2">
                  <c:v>EMS engagement</c:v>
                </c:pt>
                <c:pt idx="3">
                  <c:v>No Cross Training</c:v>
                </c:pt>
                <c:pt idx="4">
                  <c:v>Pharmacist rounding</c:v>
                </c:pt>
              </c:strCache>
            </c:strRef>
          </c:cat>
          <c:val>
            <c:numRef>
              <c:f>Sheet1!$D$2:$D$6</c:f>
              <c:numCache>
                <c:formatCode>0%</c:formatCode>
                <c:ptCount val="5"/>
                <c:pt idx="0">
                  <c:v>0.8</c:v>
                </c:pt>
                <c:pt idx="1">
                  <c:v>0.8</c:v>
                </c:pt>
                <c:pt idx="2">
                  <c:v>0.5</c:v>
                </c:pt>
                <c:pt idx="3">
                  <c:v>1</c:v>
                </c:pt>
                <c:pt idx="4">
                  <c:v>0.8</c:v>
                </c:pt>
              </c:numCache>
            </c:numRef>
          </c:val>
          <c:extLst xmlns:c16r2="http://schemas.microsoft.com/office/drawing/2015/06/chart">
            <c:ext xmlns:c16="http://schemas.microsoft.com/office/drawing/2014/chart" uri="{C3380CC4-5D6E-409C-BE32-E72D297353CC}">
              <c16:uniqueId val="{00000002-B6D3-41E8-A8BB-B71110D68140}"/>
            </c:ext>
          </c:extLst>
        </c:ser>
        <c:dLbls>
          <c:showLegendKey val="0"/>
          <c:showVal val="0"/>
          <c:showCatName val="0"/>
          <c:showSerName val="0"/>
          <c:showPercent val="0"/>
          <c:showBubbleSize val="0"/>
        </c:dLbls>
        <c:gapWidth val="219"/>
        <c:overlap val="-27"/>
        <c:axId val="243119936"/>
        <c:axId val="243120328"/>
      </c:barChart>
      <c:catAx>
        <c:axId val="243119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243120328"/>
        <c:crosses val="autoZero"/>
        <c:auto val="1"/>
        <c:lblAlgn val="ctr"/>
        <c:lblOffset val="100"/>
        <c:noMultiLvlLbl val="0"/>
      </c:catAx>
      <c:valAx>
        <c:axId val="243120328"/>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43119936"/>
        <c:crosses val="autoZero"/>
        <c:crossBetween val="between"/>
      </c:valAx>
      <c:spPr>
        <a:noFill/>
        <a:ln>
          <a:noFill/>
        </a:ln>
        <a:effectLst/>
      </c:spPr>
    </c:plotArea>
    <c:legend>
      <c:legendPos val="b"/>
      <c:layout>
        <c:manualLayout>
          <c:xMode val="edge"/>
          <c:yMode val="edge"/>
          <c:x val="0.39464702998197387"/>
          <c:y val="0.96407969999442422"/>
          <c:w val="0.21070594003605222"/>
          <c:h val="2.3533317001589338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r>
              <a:rPr lang="en-US" sz="4000" b="1" dirty="0">
                <a:solidFill>
                  <a:schemeClr val="tx1"/>
                </a:solidFill>
              </a:rPr>
              <a:t>Changes</a:t>
            </a:r>
            <a:r>
              <a:rPr lang="en-US" sz="4000" b="1" baseline="0" dirty="0">
                <a:solidFill>
                  <a:schemeClr val="tx1"/>
                </a:solidFill>
              </a:rPr>
              <a:t> in culture over time</a:t>
            </a:r>
            <a:endParaRPr lang="en-US" sz="4000" b="1" dirty="0">
              <a:solidFill>
                <a:schemeClr val="tx1"/>
              </a:solidFill>
            </a:endParaRPr>
          </a:p>
        </c:rich>
      </c:tx>
      <c:layout/>
      <c:overlay val="0"/>
      <c:spPr>
        <a:noFill/>
        <a:ln>
          <a:noFill/>
        </a:ln>
        <a:effectLst/>
      </c:spPr>
      <c:txPr>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Sheet1!$B$14</c:f>
              <c:strCache>
                <c:ptCount val="1"/>
                <c:pt idx="0">
                  <c:v>2014</c:v>
                </c:pt>
              </c:strCache>
            </c:strRef>
          </c:tx>
          <c:spPr>
            <a:solidFill>
              <a:srgbClr val="629DD1"/>
            </a:solidFill>
            <a:ln>
              <a:noFill/>
            </a:ln>
            <a:effectLst/>
          </c:spPr>
          <c:invertIfNegative val="0"/>
          <c:cat>
            <c:strRef>
              <c:f>Sheet1!$A$15:$A$20</c:f>
              <c:strCache>
                <c:ptCount val="6"/>
                <c:pt idx="0">
                  <c:v>Overall</c:v>
                </c:pt>
                <c:pt idx="1">
                  <c:v>Learning</c:v>
                </c:pt>
                <c:pt idx="2">
                  <c:v>Psych Safety</c:v>
                </c:pt>
                <c:pt idx="3">
                  <c:v>Commitment</c:v>
                </c:pt>
                <c:pt idx="4">
                  <c:v>Sr Mgmt</c:v>
                </c:pt>
                <c:pt idx="5">
                  <c:v>Stress</c:v>
                </c:pt>
              </c:strCache>
            </c:strRef>
          </c:cat>
          <c:val>
            <c:numRef>
              <c:f>Sheet1!$B$15:$B$20</c:f>
              <c:numCache>
                <c:formatCode>General</c:formatCode>
                <c:ptCount val="6"/>
                <c:pt idx="0">
                  <c:v>4.04</c:v>
                </c:pt>
                <c:pt idx="1">
                  <c:v>4.04</c:v>
                </c:pt>
                <c:pt idx="2">
                  <c:v>4</c:v>
                </c:pt>
                <c:pt idx="3">
                  <c:v>4.17</c:v>
                </c:pt>
                <c:pt idx="4">
                  <c:v>4.2699999999999996</c:v>
                </c:pt>
                <c:pt idx="5">
                  <c:v>3.65</c:v>
                </c:pt>
              </c:numCache>
            </c:numRef>
          </c:val>
          <c:extLst xmlns:c16r2="http://schemas.microsoft.com/office/drawing/2015/06/chart">
            <c:ext xmlns:c16="http://schemas.microsoft.com/office/drawing/2014/chart" uri="{C3380CC4-5D6E-409C-BE32-E72D297353CC}">
              <c16:uniqueId val="{00000000-52D0-4783-800F-128CB7B6B156}"/>
            </c:ext>
          </c:extLst>
        </c:ser>
        <c:ser>
          <c:idx val="2"/>
          <c:order val="1"/>
          <c:tx>
            <c:strRef>
              <c:f>Sheet1!$D$14</c:f>
              <c:strCache>
                <c:ptCount val="1"/>
                <c:pt idx="0">
                  <c:v>2016</c:v>
                </c:pt>
              </c:strCache>
            </c:strRef>
          </c:tx>
          <c:spPr>
            <a:solidFill>
              <a:srgbClr val="002060"/>
            </a:solidFill>
            <a:ln>
              <a:solidFill>
                <a:srgbClr val="3366D5"/>
              </a:solidFill>
            </a:ln>
            <a:effectLst/>
          </c:spPr>
          <c:invertIfNegative val="0"/>
          <c:dPt>
            <c:idx val="0"/>
            <c:invertIfNegative val="0"/>
            <c:bubble3D val="0"/>
            <c:spPr>
              <a:solidFill>
                <a:srgbClr val="242852"/>
              </a:solidFill>
              <a:ln>
                <a:solidFill>
                  <a:srgbClr val="3366D5"/>
                </a:solidFill>
              </a:ln>
              <a:effectLst/>
            </c:spPr>
            <c:extLst xmlns:c16r2="http://schemas.microsoft.com/office/drawing/2015/06/chart">
              <c:ext xmlns:c16="http://schemas.microsoft.com/office/drawing/2014/chart" uri="{C3380CC4-5D6E-409C-BE32-E72D297353CC}">
                <c16:uniqueId val="{00000003-52D0-4783-800F-128CB7B6B156}"/>
              </c:ext>
            </c:extLst>
          </c:dPt>
          <c:cat>
            <c:strRef>
              <c:f>Sheet1!$A$15:$A$20</c:f>
              <c:strCache>
                <c:ptCount val="6"/>
                <c:pt idx="0">
                  <c:v>Overall</c:v>
                </c:pt>
                <c:pt idx="1">
                  <c:v>Learning</c:v>
                </c:pt>
                <c:pt idx="2">
                  <c:v>Psych Safety</c:v>
                </c:pt>
                <c:pt idx="3">
                  <c:v>Commitment</c:v>
                </c:pt>
                <c:pt idx="4">
                  <c:v>Sr Mgmt</c:v>
                </c:pt>
                <c:pt idx="5">
                  <c:v>Stress</c:v>
                </c:pt>
              </c:strCache>
            </c:strRef>
          </c:cat>
          <c:val>
            <c:numRef>
              <c:f>Sheet1!$D$15:$D$20</c:f>
              <c:numCache>
                <c:formatCode>General</c:formatCode>
                <c:ptCount val="6"/>
                <c:pt idx="0">
                  <c:v>4.1099999999999994</c:v>
                </c:pt>
                <c:pt idx="1">
                  <c:v>4.22</c:v>
                </c:pt>
                <c:pt idx="2">
                  <c:v>4.03</c:v>
                </c:pt>
                <c:pt idx="3">
                  <c:v>4.2</c:v>
                </c:pt>
                <c:pt idx="4">
                  <c:v>4.45</c:v>
                </c:pt>
                <c:pt idx="5">
                  <c:v>3.57</c:v>
                </c:pt>
              </c:numCache>
            </c:numRef>
          </c:val>
          <c:extLst xmlns:c16r2="http://schemas.microsoft.com/office/drawing/2015/06/chart">
            <c:ext xmlns:c16="http://schemas.microsoft.com/office/drawing/2014/chart" uri="{C3380CC4-5D6E-409C-BE32-E72D297353CC}">
              <c16:uniqueId val="{00000004-52D0-4783-800F-128CB7B6B156}"/>
            </c:ext>
          </c:extLst>
        </c:ser>
        <c:dLbls>
          <c:showLegendKey val="0"/>
          <c:showVal val="0"/>
          <c:showCatName val="0"/>
          <c:showSerName val="0"/>
          <c:showPercent val="0"/>
          <c:showBubbleSize val="0"/>
        </c:dLbls>
        <c:gapWidth val="219"/>
        <c:overlap val="-27"/>
        <c:axId val="243121112"/>
        <c:axId val="243121504"/>
      </c:barChart>
      <c:catAx>
        <c:axId val="243121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ysClr val="windowText" lastClr="000000"/>
                </a:solidFill>
                <a:latin typeface="+mn-lt"/>
                <a:ea typeface="+mn-ea"/>
                <a:cs typeface="+mn-cs"/>
              </a:defRPr>
            </a:pPr>
            <a:endParaRPr lang="en-US"/>
          </a:p>
        </c:txPr>
        <c:crossAx val="243121504"/>
        <c:crosses val="autoZero"/>
        <c:auto val="0"/>
        <c:lblAlgn val="ctr"/>
        <c:lblOffset val="100"/>
        <c:noMultiLvlLbl val="0"/>
      </c:catAx>
      <c:valAx>
        <c:axId val="243121504"/>
        <c:scaling>
          <c:orientation val="minMax"/>
          <c:min val="3"/>
        </c:scaling>
        <c:delete val="0"/>
        <c:axPos val="l"/>
        <c:majorGridlines>
          <c:spPr>
            <a:ln w="9525" cap="flat" cmpd="sng" algn="ctr">
              <a:solidFill>
                <a:schemeClr val="tx1">
                  <a:lumMod val="15000"/>
                  <a:lumOff val="85000"/>
                </a:schemeClr>
              </a:solidFill>
              <a:round/>
            </a:ln>
            <a:effectLst/>
          </c:spPr>
        </c:majorGridlines>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4312111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barChart>
        <c:barDir val="col"/>
        <c:grouping val="clustered"/>
        <c:varyColors val="0"/>
        <c:ser>
          <c:idx val="4"/>
          <c:order val="0"/>
          <c:tx>
            <c:strRef>
              <c:f>Sheet1!$B$14</c:f>
              <c:strCache>
                <c:ptCount val="1"/>
                <c:pt idx="0">
                  <c:v>2014</c:v>
                </c:pt>
              </c:strCache>
            </c:strRef>
          </c:tx>
          <c:spPr>
            <a:solidFill>
              <a:srgbClr val="629DD1"/>
            </a:solidFill>
            <a:ln>
              <a:noFill/>
            </a:ln>
            <a:effectLst/>
          </c:spPr>
          <c:invertIfNegative val="0"/>
          <c:cat>
            <c:strRef>
              <c:f>Sheet1!$A$19</c:f>
              <c:strCache>
                <c:ptCount val="1"/>
                <c:pt idx="0">
                  <c:v>Sr Mgmt</c:v>
                </c:pt>
              </c:strCache>
            </c:strRef>
          </c:cat>
          <c:val>
            <c:numRef>
              <c:f>Sheet1!$B$19</c:f>
              <c:numCache>
                <c:formatCode>General</c:formatCode>
                <c:ptCount val="1"/>
                <c:pt idx="0">
                  <c:v>4.2699999999999996</c:v>
                </c:pt>
              </c:numCache>
            </c:numRef>
          </c:val>
          <c:extLst xmlns:c16r2="http://schemas.microsoft.com/office/drawing/2015/06/chart">
            <c:ext xmlns:c16="http://schemas.microsoft.com/office/drawing/2014/chart" uri="{C3380CC4-5D6E-409C-BE32-E72D297353CC}">
              <c16:uniqueId val="{00000000-B4C4-4216-BDA5-E63EDE52DF40}"/>
            </c:ext>
          </c:extLst>
        </c:ser>
        <c:ser>
          <c:idx val="1"/>
          <c:order val="1"/>
          <c:tx>
            <c:strRef>
              <c:f>Sheet1!$D$14</c:f>
              <c:strCache>
                <c:ptCount val="1"/>
                <c:pt idx="0">
                  <c:v>2016</c:v>
                </c:pt>
              </c:strCache>
            </c:strRef>
          </c:tx>
          <c:spPr>
            <a:solidFill>
              <a:srgbClr val="242852"/>
            </a:solidFill>
            <a:ln>
              <a:noFill/>
            </a:ln>
            <a:effectLst/>
          </c:spPr>
          <c:invertIfNegative val="0"/>
          <c:cat>
            <c:strRef>
              <c:f>Sheet1!$A$19</c:f>
              <c:strCache>
                <c:ptCount val="1"/>
                <c:pt idx="0">
                  <c:v>Sr Mgmt</c:v>
                </c:pt>
              </c:strCache>
            </c:strRef>
          </c:cat>
          <c:val>
            <c:numRef>
              <c:f>Sheet1!$D$19</c:f>
              <c:numCache>
                <c:formatCode>General</c:formatCode>
                <c:ptCount val="1"/>
                <c:pt idx="0">
                  <c:v>4.45</c:v>
                </c:pt>
              </c:numCache>
            </c:numRef>
          </c:val>
          <c:extLst xmlns:c16r2="http://schemas.microsoft.com/office/drawing/2015/06/chart">
            <c:ext xmlns:c16="http://schemas.microsoft.com/office/drawing/2014/chart" uri="{C3380CC4-5D6E-409C-BE32-E72D297353CC}">
              <c16:uniqueId val="{00000001-B4C4-4216-BDA5-E63EDE52DF40}"/>
            </c:ext>
          </c:extLst>
        </c:ser>
        <c:dLbls>
          <c:showLegendKey val="0"/>
          <c:showVal val="0"/>
          <c:showCatName val="0"/>
          <c:showSerName val="0"/>
          <c:showPercent val="0"/>
          <c:showBubbleSize val="0"/>
        </c:dLbls>
        <c:gapWidth val="219"/>
        <c:overlap val="-27"/>
        <c:axId val="243891200"/>
        <c:axId val="243891592"/>
      </c:barChart>
      <c:catAx>
        <c:axId val="243891200"/>
        <c:scaling>
          <c:orientation val="minMax"/>
        </c:scaling>
        <c:delete val="1"/>
        <c:axPos val="b"/>
        <c:numFmt formatCode="General" sourceLinked="1"/>
        <c:majorTickMark val="none"/>
        <c:minorTickMark val="none"/>
        <c:tickLblPos val="nextTo"/>
        <c:crossAx val="243891592"/>
        <c:crosses val="autoZero"/>
        <c:auto val="1"/>
        <c:lblAlgn val="ctr"/>
        <c:lblOffset val="100"/>
        <c:noMultiLvlLbl val="0"/>
      </c:catAx>
      <c:valAx>
        <c:axId val="243891592"/>
        <c:scaling>
          <c:orientation val="minMax"/>
          <c:min val="3"/>
        </c:scaling>
        <c:delete val="0"/>
        <c:axPos val="l"/>
        <c:majorGridlines>
          <c:spPr>
            <a:ln w="9525" cap="flat" cmpd="sng" algn="ctr">
              <a:solidFill>
                <a:schemeClr val="tx1">
                  <a:lumMod val="15000"/>
                  <a:lumOff val="85000"/>
                </a:schemeClr>
              </a:solidFill>
              <a:round/>
            </a:ln>
            <a:effectLst/>
          </c:spPr>
        </c:majorGridlines>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43891200"/>
        <c:crosses val="autoZero"/>
        <c:crossBetween val="between"/>
      </c:valAx>
      <c:spPr>
        <a:noFill/>
        <a:ln>
          <a:noFill/>
        </a:ln>
        <a:effectLst/>
      </c:spPr>
    </c:plotArea>
    <c:legend>
      <c:legendPos val="b"/>
      <c:layout>
        <c:manualLayout>
          <c:xMode val="edge"/>
          <c:yMode val="edge"/>
          <c:x val="0.30523703614234798"/>
          <c:y val="0.93002426935620097"/>
          <c:w val="0.50486387641752795"/>
          <c:h val="5.5700207998581101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2014</c:v>
                </c:pt>
              </c:strCache>
            </c:strRef>
          </c:tx>
          <c:spPr>
            <a:solidFill>
              <a:schemeClr val="accent1"/>
            </a:solidFill>
            <a:ln>
              <a:noFill/>
            </a:ln>
            <a:effectLst/>
          </c:spPr>
          <c:invertIfNegative val="0"/>
          <c:cat>
            <c:strRef>
              <c:f>Sheet1!$A$2</c:f>
              <c:strCache>
                <c:ptCount val="1"/>
                <c:pt idx="0">
                  <c:v>Learning</c:v>
                </c:pt>
              </c:strCache>
            </c:strRef>
          </c:cat>
          <c:val>
            <c:numRef>
              <c:f>Sheet1!$B$2</c:f>
              <c:numCache>
                <c:formatCode>General</c:formatCode>
                <c:ptCount val="1"/>
                <c:pt idx="0">
                  <c:v>4.04</c:v>
                </c:pt>
              </c:numCache>
            </c:numRef>
          </c:val>
          <c:extLst xmlns:c16r2="http://schemas.microsoft.com/office/drawing/2015/06/chart">
            <c:ext xmlns:c16="http://schemas.microsoft.com/office/drawing/2014/chart" uri="{C3380CC4-5D6E-409C-BE32-E72D297353CC}">
              <c16:uniqueId val="{00000000-9F4A-497B-9672-6FA034C91CF5}"/>
            </c:ext>
          </c:extLst>
        </c:ser>
        <c:ser>
          <c:idx val="2"/>
          <c:order val="1"/>
          <c:tx>
            <c:strRef>
              <c:f>Sheet1!$D$1</c:f>
              <c:strCache>
                <c:ptCount val="1"/>
                <c:pt idx="0">
                  <c:v>2016</c:v>
                </c:pt>
              </c:strCache>
            </c:strRef>
          </c:tx>
          <c:spPr>
            <a:solidFill>
              <a:srgbClr val="002060"/>
            </a:solidFill>
            <a:ln>
              <a:noFill/>
            </a:ln>
            <a:effectLst/>
          </c:spPr>
          <c:invertIfNegative val="0"/>
          <c:cat>
            <c:strRef>
              <c:f>Sheet1!$A$2</c:f>
              <c:strCache>
                <c:ptCount val="1"/>
                <c:pt idx="0">
                  <c:v>Learning</c:v>
                </c:pt>
              </c:strCache>
            </c:strRef>
          </c:cat>
          <c:val>
            <c:numRef>
              <c:f>Sheet1!$D$2</c:f>
              <c:numCache>
                <c:formatCode>General</c:formatCode>
                <c:ptCount val="1"/>
                <c:pt idx="0">
                  <c:v>4.22</c:v>
                </c:pt>
              </c:numCache>
            </c:numRef>
          </c:val>
          <c:extLst xmlns:c16r2="http://schemas.microsoft.com/office/drawing/2015/06/chart">
            <c:ext xmlns:c16="http://schemas.microsoft.com/office/drawing/2014/chart" uri="{C3380CC4-5D6E-409C-BE32-E72D297353CC}">
              <c16:uniqueId val="{00000001-9F4A-497B-9672-6FA034C91CF5}"/>
            </c:ext>
          </c:extLst>
        </c:ser>
        <c:dLbls>
          <c:showLegendKey val="0"/>
          <c:showVal val="0"/>
          <c:showCatName val="0"/>
          <c:showSerName val="0"/>
          <c:showPercent val="0"/>
          <c:showBubbleSize val="0"/>
        </c:dLbls>
        <c:gapWidth val="219"/>
        <c:overlap val="-27"/>
        <c:axId val="243892768"/>
        <c:axId val="243893160"/>
      </c:barChart>
      <c:catAx>
        <c:axId val="243892768"/>
        <c:scaling>
          <c:orientation val="minMax"/>
        </c:scaling>
        <c:delete val="1"/>
        <c:axPos val="b"/>
        <c:numFmt formatCode="General" sourceLinked="1"/>
        <c:majorTickMark val="none"/>
        <c:minorTickMark val="none"/>
        <c:tickLblPos val="nextTo"/>
        <c:crossAx val="243893160"/>
        <c:crosses val="autoZero"/>
        <c:auto val="1"/>
        <c:lblAlgn val="ctr"/>
        <c:lblOffset val="100"/>
        <c:noMultiLvlLbl val="0"/>
      </c:catAx>
      <c:valAx>
        <c:axId val="243893160"/>
        <c:scaling>
          <c:orientation val="minMax"/>
          <c:min val="3"/>
        </c:scaling>
        <c:delete val="0"/>
        <c:axPos val="l"/>
        <c:majorGridlines>
          <c:spPr>
            <a:ln w="9525" cap="flat" cmpd="sng" algn="ctr">
              <a:solidFill>
                <a:schemeClr val="tx1">
                  <a:lumMod val="15000"/>
                  <a:lumOff val="85000"/>
                </a:schemeClr>
              </a:solidFill>
              <a:round/>
            </a:ln>
            <a:effectLst/>
          </c:spPr>
        </c:majorGridlines>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4389276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82103285387499"/>
          <c:y val="2.8375274528508181E-2"/>
          <c:w val="0.83497936865967126"/>
          <c:h val="0.74071752957618842"/>
        </c:manualLayout>
      </c:layout>
      <c:lineChart>
        <c:grouping val="standard"/>
        <c:varyColors val="0"/>
        <c:ser>
          <c:idx val="0"/>
          <c:order val="0"/>
          <c:tx>
            <c:strRef>
              <c:f>RSMR!$A$19:$B$19</c:f>
              <c:strCache>
                <c:ptCount val="2"/>
                <c:pt idx="0">
                  <c:v>6 Hospitals where culture improved</c:v>
                </c:pt>
              </c:strCache>
            </c:strRef>
          </c:tx>
          <c:spPr>
            <a:ln w="28575" cap="rnd">
              <a:solidFill>
                <a:schemeClr val="tx1"/>
              </a:solidFill>
              <a:prstDash val="solid"/>
              <a:round/>
            </a:ln>
            <a:effectLst/>
          </c:spPr>
          <c:marker>
            <c:symbol val="none"/>
          </c:marker>
          <c:cat>
            <c:strRef>
              <c:f>RSMR!$D$18:$H$18</c:f>
              <c:strCache>
                <c:ptCount val="4"/>
                <c:pt idx="0">
                  <c:v>2009-12</c:v>
                </c:pt>
                <c:pt idx="1">
                  <c:v>2010-13</c:v>
                </c:pt>
                <c:pt idx="2">
                  <c:v>2011-14</c:v>
                </c:pt>
                <c:pt idx="3">
                  <c:v>2012-15</c:v>
                </c:pt>
              </c:strCache>
              <c:extLst xmlns:c16r2="http://schemas.microsoft.com/office/drawing/2015/06/chart"/>
            </c:strRef>
          </c:cat>
          <c:val>
            <c:numRef>
              <c:f>RSMR!$D$19:$H$19</c:f>
              <c:numCache>
                <c:formatCode>0.00</c:formatCode>
                <c:ptCount val="4"/>
                <c:pt idx="0">
                  <c:v>15.3</c:v>
                </c:pt>
                <c:pt idx="1">
                  <c:v>15.21666666666667</c:v>
                </c:pt>
                <c:pt idx="2">
                  <c:v>14.016666666666669</c:v>
                </c:pt>
                <c:pt idx="3">
                  <c:v>12.95</c:v>
                </c:pt>
              </c:numCache>
              <c:extLst xmlns:c16r2="http://schemas.microsoft.com/office/drawing/2015/06/chart"/>
            </c:numRef>
          </c:val>
          <c:smooth val="0"/>
          <c:extLst xmlns:c16r2="http://schemas.microsoft.com/office/drawing/2015/06/chart">
            <c:ext xmlns:c16="http://schemas.microsoft.com/office/drawing/2014/chart" uri="{C3380CC4-5D6E-409C-BE32-E72D297353CC}">
              <c16:uniqueId val="{00000000-EFC0-4980-92AA-0A723AEC8CDE}"/>
            </c:ext>
          </c:extLst>
        </c:ser>
        <c:ser>
          <c:idx val="1"/>
          <c:order val="1"/>
          <c:tx>
            <c:strRef>
              <c:f>RSMR!$A$20:$B$20</c:f>
              <c:strCache>
                <c:ptCount val="2"/>
                <c:pt idx="0">
                  <c:v>4 hospitals with no culture change</c:v>
                </c:pt>
              </c:strCache>
            </c:strRef>
          </c:tx>
          <c:spPr>
            <a:ln w="28575" cap="rnd">
              <a:solidFill>
                <a:schemeClr val="tx1"/>
              </a:solidFill>
              <a:prstDash val="dash"/>
              <a:round/>
            </a:ln>
            <a:effectLst/>
          </c:spPr>
          <c:marker>
            <c:symbol val="none"/>
          </c:marker>
          <c:cat>
            <c:strRef>
              <c:f>RSMR!$D$18:$H$18</c:f>
              <c:strCache>
                <c:ptCount val="4"/>
                <c:pt idx="0">
                  <c:v>2009-12</c:v>
                </c:pt>
                <c:pt idx="1">
                  <c:v>2010-13</c:v>
                </c:pt>
                <c:pt idx="2">
                  <c:v>2011-14</c:v>
                </c:pt>
                <c:pt idx="3">
                  <c:v>2012-15</c:v>
                </c:pt>
              </c:strCache>
              <c:extLst xmlns:c16r2="http://schemas.microsoft.com/office/drawing/2015/06/chart"/>
            </c:strRef>
          </c:cat>
          <c:val>
            <c:numRef>
              <c:f>RSMR!$D$20:$H$20</c:f>
              <c:numCache>
                <c:formatCode>0.00</c:formatCode>
                <c:ptCount val="4"/>
                <c:pt idx="0">
                  <c:v>15.074999999999999</c:v>
                </c:pt>
                <c:pt idx="1">
                  <c:v>14.4</c:v>
                </c:pt>
                <c:pt idx="2">
                  <c:v>13.7</c:v>
                </c:pt>
                <c:pt idx="3">
                  <c:v>13.475</c:v>
                </c:pt>
              </c:numCache>
              <c:extLst xmlns:c16r2="http://schemas.microsoft.com/office/drawing/2015/06/chart"/>
            </c:numRef>
          </c:val>
          <c:smooth val="0"/>
          <c:extLst xmlns:c16r2="http://schemas.microsoft.com/office/drawing/2015/06/chart">
            <c:ext xmlns:c16="http://schemas.microsoft.com/office/drawing/2014/chart" uri="{C3380CC4-5D6E-409C-BE32-E72D297353CC}">
              <c16:uniqueId val="{00000001-EFC0-4980-92AA-0A723AEC8CDE}"/>
            </c:ext>
          </c:extLst>
        </c:ser>
        <c:ser>
          <c:idx val="2"/>
          <c:order val="2"/>
          <c:tx>
            <c:strRef>
              <c:f>RSMR!$A$22</c:f>
              <c:strCache>
                <c:ptCount val="1"/>
                <c:pt idx="0">
                  <c:v>National average</c:v>
                </c:pt>
              </c:strCache>
            </c:strRef>
          </c:tx>
          <c:spPr>
            <a:ln w="28575" cap="rnd">
              <a:solidFill>
                <a:schemeClr val="tx1"/>
              </a:solidFill>
              <a:prstDash val="sysDot"/>
              <a:round/>
            </a:ln>
            <a:effectLst/>
          </c:spPr>
          <c:marker>
            <c:symbol val="none"/>
          </c:marker>
          <c:cat>
            <c:strLit>
              <c:ptCount val="4"/>
              <c:pt idx="0">
                <c:v>2009-12</c:v>
              </c:pt>
              <c:pt idx="1">
                <c:v>2010-13</c:v>
              </c:pt>
              <c:pt idx="2">
                <c:v>2011-14</c:v>
              </c:pt>
              <c:pt idx="3">
                <c:v>2012-15</c:v>
              </c:pt>
              <c:extLst>
                <c:ext xmlns:c15="http://schemas.microsoft.com/office/drawing/2012/chart" uri="{02D57815-91ED-43cb-92C2-25804820EDAC}">
                  <c15:autoCat val="1"/>
                </c:ext>
              </c:extLst>
            </c:strLit>
          </c:cat>
          <c:val>
            <c:numRef>
              <c:f>RSMR!$D$22:$H$22</c:f>
              <c:numCache>
                <c:formatCode>General</c:formatCode>
                <c:ptCount val="4"/>
                <c:pt idx="0">
                  <c:v>15.2</c:v>
                </c:pt>
                <c:pt idx="1">
                  <c:v>14.9</c:v>
                </c:pt>
                <c:pt idx="2">
                  <c:v>14.2</c:v>
                </c:pt>
                <c:pt idx="3">
                  <c:v>14.1</c:v>
                </c:pt>
              </c:numCache>
              <c:extLst xmlns:c16r2="http://schemas.microsoft.com/office/drawing/2015/06/chart"/>
            </c:numRef>
          </c:val>
          <c:smooth val="0"/>
          <c:extLst xmlns:c16r2="http://schemas.microsoft.com/office/drawing/2015/06/chart">
            <c:ext xmlns:c16="http://schemas.microsoft.com/office/drawing/2014/chart" uri="{C3380CC4-5D6E-409C-BE32-E72D297353CC}">
              <c16:uniqueId val="{00000002-EFC0-4980-92AA-0A723AEC8CDE}"/>
            </c:ext>
          </c:extLst>
        </c:ser>
        <c:dLbls>
          <c:showLegendKey val="0"/>
          <c:showVal val="0"/>
          <c:showCatName val="0"/>
          <c:showSerName val="0"/>
          <c:showPercent val="0"/>
          <c:showBubbleSize val="0"/>
        </c:dLbls>
        <c:smooth val="0"/>
        <c:axId val="243893944"/>
        <c:axId val="243894336"/>
      </c:lineChart>
      <c:catAx>
        <c:axId val="2438939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ln>
                  <a:noFill/>
                </a:ln>
                <a:solidFill>
                  <a:schemeClr val="tx1">
                    <a:lumMod val="65000"/>
                    <a:lumOff val="35000"/>
                  </a:schemeClr>
                </a:solidFill>
                <a:latin typeface="+mn-lt"/>
                <a:ea typeface="+mn-ea"/>
                <a:cs typeface="+mn-cs"/>
              </a:defRPr>
            </a:pPr>
            <a:endParaRPr lang="en-US"/>
          </a:p>
        </c:txPr>
        <c:crossAx val="243894336"/>
        <c:crosses val="autoZero"/>
        <c:auto val="1"/>
        <c:lblAlgn val="ctr"/>
        <c:lblOffset val="100"/>
        <c:noMultiLvlLbl val="0"/>
      </c:catAx>
      <c:valAx>
        <c:axId val="243894336"/>
        <c:scaling>
          <c:orientation val="minMax"/>
          <c:min val="8"/>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243893944"/>
        <c:crosses val="autoZero"/>
        <c:crossBetween val="between"/>
      </c:valAx>
      <c:spPr>
        <a:noFill/>
        <a:ln>
          <a:noFill/>
        </a:ln>
        <a:effectLst/>
      </c:spPr>
    </c:plotArea>
    <c:legend>
      <c:legendPos val="b"/>
      <c:layout>
        <c:manualLayout>
          <c:xMode val="edge"/>
          <c:yMode val="edge"/>
          <c:x val="4.2617130629137051E-2"/>
          <c:y val="0.85614646749550771"/>
          <c:w val="0.95738286937086292"/>
          <c:h val="0.13630696961726052"/>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withinLinearReversed" id="25">
  <a:schemeClr val="accent5"/>
</cs:colorStyle>
</file>

<file path=ppt/charts/colors2.xml><?xml version="1.0" encoding="utf-8"?>
<cs:colorStyle xmlns:cs="http://schemas.microsoft.com/office/drawing/2012/chartStyle" xmlns:a="http://schemas.openxmlformats.org/drawingml/2006/main" meth="withinLinearReversed" id="25">
  <a:schemeClr val="accent5"/>
</cs:colorStyle>
</file>

<file path=ppt/charts/colors3.xml><?xml version="1.0" encoding="utf-8"?>
<cs:colorStyle xmlns:cs="http://schemas.microsoft.com/office/drawing/2012/chartStyle" xmlns:a="http://schemas.openxmlformats.org/drawingml/2006/main" meth="withinLinearReversed" id="25">
  <a:schemeClr val="accent5"/>
</cs:colorStyle>
</file>

<file path=ppt/charts/colors4.xml><?xml version="1.0" encoding="utf-8"?>
<cs:colorStyle xmlns:cs="http://schemas.microsoft.com/office/drawing/2012/chartStyle" xmlns:a="http://schemas.openxmlformats.org/drawingml/2006/main" meth="withinLinearReversed" id="25">
  <a:schemeClr val="accent5"/>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68E33C-18BA-4048-85C9-DC0E0DEF846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3EC75D8C-5072-4CC9-B090-109492AF62DD}">
      <dgm:prSet phldrT="[Text]" custT="1"/>
      <dgm:spPr>
        <a:solidFill>
          <a:schemeClr val="bg1">
            <a:lumMod val="50000"/>
          </a:schemeClr>
        </a:solidFill>
      </dgm:spPr>
      <dgm:t>
        <a:bodyPr/>
        <a:lstStyle/>
        <a:p>
          <a:r>
            <a:rPr lang="en-US" sz="2400" dirty="0"/>
            <a:t>Physician and nurse dyad AMI champions</a:t>
          </a:r>
        </a:p>
      </dgm:t>
    </dgm:pt>
    <dgm:pt modelId="{1779ED40-5E5C-4A7D-A8EC-AE10E82FAE12}" type="parTrans" cxnId="{03CC3AC7-1CC0-4AA7-BE92-EEA128CCEF10}">
      <dgm:prSet/>
      <dgm:spPr/>
      <dgm:t>
        <a:bodyPr/>
        <a:lstStyle/>
        <a:p>
          <a:endParaRPr lang="en-US"/>
        </a:p>
      </dgm:t>
    </dgm:pt>
    <dgm:pt modelId="{DEA9F4C8-C690-4075-9F6F-68CC166664CE}" type="sibTrans" cxnId="{03CC3AC7-1CC0-4AA7-BE92-EEA128CCEF10}">
      <dgm:prSet/>
      <dgm:spPr/>
      <dgm:t>
        <a:bodyPr/>
        <a:lstStyle/>
        <a:p>
          <a:endParaRPr lang="en-US"/>
        </a:p>
      </dgm:t>
    </dgm:pt>
    <dgm:pt modelId="{04321801-F6B4-4AB7-8E1D-20A848FAE53E}">
      <dgm:prSet phldrT="[Text]" custT="1"/>
      <dgm:spPr>
        <a:solidFill>
          <a:schemeClr val="bg1">
            <a:lumMod val="50000"/>
          </a:schemeClr>
        </a:solidFill>
      </dgm:spPr>
      <dgm:t>
        <a:bodyPr/>
        <a:lstStyle/>
        <a:p>
          <a:r>
            <a:rPr lang="en-US" sz="2400" dirty="0"/>
            <a:t>Creative problem solving</a:t>
          </a:r>
        </a:p>
      </dgm:t>
    </dgm:pt>
    <dgm:pt modelId="{5AA338E6-BE5C-49EB-BEFA-17EAA4649407}" type="parTrans" cxnId="{1FEDF08A-0324-42A4-A7BA-3CB3D2E37174}">
      <dgm:prSet/>
      <dgm:spPr/>
      <dgm:t>
        <a:bodyPr/>
        <a:lstStyle/>
        <a:p>
          <a:endParaRPr lang="en-US"/>
        </a:p>
      </dgm:t>
    </dgm:pt>
    <dgm:pt modelId="{2ECAC417-62BC-47D2-A271-A1791F183967}" type="sibTrans" cxnId="{1FEDF08A-0324-42A4-A7BA-3CB3D2E37174}">
      <dgm:prSet/>
      <dgm:spPr/>
      <dgm:t>
        <a:bodyPr/>
        <a:lstStyle/>
        <a:p>
          <a:endParaRPr lang="en-US"/>
        </a:p>
      </dgm:t>
    </dgm:pt>
    <dgm:pt modelId="{B18E26B9-6955-468E-A2F5-E6E46FE77220}">
      <dgm:prSet phldrT="[Text]" custT="1"/>
      <dgm:spPr>
        <a:solidFill>
          <a:schemeClr val="bg1">
            <a:lumMod val="50000"/>
          </a:schemeClr>
        </a:solidFill>
      </dgm:spPr>
      <dgm:t>
        <a:bodyPr/>
        <a:lstStyle/>
        <a:p>
          <a:r>
            <a:rPr lang="en-US" sz="2400" dirty="0"/>
            <a:t>Monthly meetings with EMS to review AMI cases</a:t>
          </a:r>
        </a:p>
      </dgm:t>
    </dgm:pt>
    <dgm:pt modelId="{240CBFCD-C377-4486-A4A8-682026D10D94}" type="parTrans" cxnId="{3C9E289C-DF6F-448D-A8FA-70913FC95EA1}">
      <dgm:prSet/>
      <dgm:spPr/>
      <dgm:t>
        <a:bodyPr/>
        <a:lstStyle/>
        <a:p>
          <a:endParaRPr lang="en-US"/>
        </a:p>
      </dgm:t>
    </dgm:pt>
    <dgm:pt modelId="{673A6C1A-D382-4800-81AC-DFDDBED3DB74}" type="sibTrans" cxnId="{3C9E289C-DF6F-448D-A8FA-70913FC95EA1}">
      <dgm:prSet/>
      <dgm:spPr/>
      <dgm:t>
        <a:bodyPr/>
        <a:lstStyle/>
        <a:p>
          <a:endParaRPr lang="en-US"/>
        </a:p>
      </dgm:t>
    </dgm:pt>
    <dgm:pt modelId="{B0DE69B5-CD2B-4FA2-8556-A25F177A33C1}">
      <dgm:prSet phldrT="[Text]" custT="1"/>
      <dgm:spPr>
        <a:solidFill>
          <a:schemeClr val="bg1">
            <a:lumMod val="50000"/>
          </a:schemeClr>
        </a:solidFill>
      </dgm:spPr>
      <dgm:t>
        <a:bodyPr/>
        <a:lstStyle/>
        <a:p>
          <a:r>
            <a:rPr lang="en-US" sz="2400" dirty="0"/>
            <a:t>Nurses not cross trained from ICU for CCL</a:t>
          </a:r>
        </a:p>
      </dgm:t>
    </dgm:pt>
    <dgm:pt modelId="{49C9D22C-B517-4970-B9C0-064CF1A12FFF}" type="parTrans" cxnId="{232DD153-38B0-4C79-9F99-AC48B760EA82}">
      <dgm:prSet/>
      <dgm:spPr/>
      <dgm:t>
        <a:bodyPr/>
        <a:lstStyle/>
        <a:p>
          <a:endParaRPr lang="en-US"/>
        </a:p>
      </dgm:t>
    </dgm:pt>
    <dgm:pt modelId="{02493421-9C2F-4090-9FCB-6C2DEF850316}" type="sibTrans" cxnId="{232DD153-38B0-4C79-9F99-AC48B760EA82}">
      <dgm:prSet/>
      <dgm:spPr/>
      <dgm:t>
        <a:bodyPr/>
        <a:lstStyle/>
        <a:p>
          <a:endParaRPr lang="en-US"/>
        </a:p>
      </dgm:t>
    </dgm:pt>
    <dgm:pt modelId="{99090D55-5DF8-4983-9A82-97E0A233A16C}">
      <dgm:prSet phldrT="[Text]" custT="1"/>
      <dgm:spPr>
        <a:solidFill>
          <a:schemeClr val="bg1">
            <a:lumMod val="50000"/>
          </a:schemeClr>
        </a:solidFill>
      </dgm:spPr>
      <dgm:t>
        <a:bodyPr/>
        <a:lstStyle/>
        <a:p>
          <a:r>
            <a:rPr lang="en-US" sz="2400" dirty="0"/>
            <a:t>Pharmacists rounding on all patients with AMI</a:t>
          </a:r>
        </a:p>
      </dgm:t>
    </dgm:pt>
    <dgm:pt modelId="{FC3191AC-969B-46CD-8F4F-66D94C7DD441}" type="parTrans" cxnId="{4C8F03BF-454E-4FBC-B4C4-14FC94C03813}">
      <dgm:prSet/>
      <dgm:spPr/>
      <dgm:t>
        <a:bodyPr/>
        <a:lstStyle/>
        <a:p>
          <a:endParaRPr lang="en-US"/>
        </a:p>
      </dgm:t>
    </dgm:pt>
    <dgm:pt modelId="{A2F61632-96B5-4FAF-B929-FDB9FDBDC1BC}" type="sibTrans" cxnId="{4C8F03BF-454E-4FBC-B4C4-14FC94C03813}">
      <dgm:prSet/>
      <dgm:spPr/>
      <dgm:t>
        <a:bodyPr/>
        <a:lstStyle/>
        <a:p>
          <a:endParaRPr lang="en-US"/>
        </a:p>
      </dgm:t>
    </dgm:pt>
    <dgm:pt modelId="{BFE1BD99-3FB2-4D7E-81AF-896914DA3C8A}" type="pres">
      <dgm:prSet presAssocID="{7068E33C-18BA-4048-85C9-DC0E0DEF8462}" presName="linear" presStyleCnt="0">
        <dgm:presLayoutVars>
          <dgm:dir/>
          <dgm:animLvl val="lvl"/>
          <dgm:resizeHandles val="exact"/>
        </dgm:presLayoutVars>
      </dgm:prSet>
      <dgm:spPr/>
      <dgm:t>
        <a:bodyPr/>
        <a:lstStyle/>
        <a:p>
          <a:endParaRPr lang="en-US"/>
        </a:p>
      </dgm:t>
    </dgm:pt>
    <dgm:pt modelId="{59041EEE-6151-454E-89DE-8B3ECFF3B843}" type="pres">
      <dgm:prSet presAssocID="{3EC75D8C-5072-4CC9-B090-109492AF62DD}" presName="parentLin" presStyleCnt="0"/>
      <dgm:spPr/>
    </dgm:pt>
    <dgm:pt modelId="{40C51AF6-F067-4ED7-B35F-B5598A731A5E}" type="pres">
      <dgm:prSet presAssocID="{3EC75D8C-5072-4CC9-B090-109492AF62DD}" presName="parentLeftMargin" presStyleLbl="node1" presStyleIdx="0" presStyleCnt="5"/>
      <dgm:spPr/>
      <dgm:t>
        <a:bodyPr/>
        <a:lstStyle/>
        <a:p>
          <a:endParaRPr lang="en-US"/>
        </a:p>
      </dgm:t>
    </dgm:pt>
    <dgm:pt modelId="{93563366-635B-4A3B-909B-500B1A886363}" type="pres">
      <dgm:prSet presAssocID="{3EC75D8C-5072-4CC9-B090-109492AF62DD}" presName="parentText" presStyleLbl="node1" presStyleIdx="0" presStyleCnt="5" custScaleX="125847">
        <dgm:presLayoutVars>
          <dgm:chMax val="0"/>
          <dgm:bulletEnabled val="1"/>
        </dgm:presLayoutVars>
      </dgm:prSet>
      <dgm:spPr/>
      <dgm:t>
        <a:bodyPr/>
        <a:lstStyle/>
        <a:p>
          <a:endParaRPr lang="en-US"/>
        </a:p>
      </dgm:t>
    </dgm:pt>
    <dgm:pt modelId="{57B613DB-35ED-4EF3-87C9-8FF8D2AA81B7}" type="pres">
      <dgm:prSet presAssocID="{3EC75D8C-5072-4CC9-B090-109492AF62DD}" presName="negativeSpace" presStyleCnt="0"/>
      <dgm:spPr/>
    </dgm:pt>
    <dgm:pt modelId="{DB669149-DB43-4510-9E42-001E1E0261FA}" type="pres">
      <dgm:prSet presAssocID="{3EC75D8C-5072-4CC9-B090-109492AF62DD}" presName="childText" presStyleLbl="conFgAcc1" presStyleIdx="0" presStyleCnt="5">
        <dgm:presLayoutVars>
          <dgm:bulletEnabled val="1"/>
        </dgm:presLayoutVars>
      </dgm:prSet>
      <dgm:spPr/>
    </dgm:pt>
    <dgm:pt modelId="{304D95C4-DF98-4E82-B037-C4B8A891CB2B}" type="pres">
      <dgm:prSet presAssocID="{DEA9F4C8-C690-4075-9F6F-68CC166664CE}" presName="spaceBetweenRectangles" presStyleCnt="0"/>
      <dgm:spPr/>
    </dgm:pt>
    <dgm:pt modelId="{F4D06207-B102-4F18-91AB-0966060683AE}" type="pres">
      <dgm:prSet presAssocID="{04321801-F6B4-4AB7-8E1D-20A848FAE53E}" presName="parentLin" presStyleCnt="0"/>
      <dgm:spPr/>
    </dgm:pt>
    <dgm:pt modelId="{84C92C61-58FF-4B71-9A4B-EBEEBA93FA5A}" type="pres">
      <dgm:prSet presAssocID="{04321801-F6B4-4AB7-8E1D-20A848FAE53E}" presName="parentLeftMargin" presStyleLbl="node1" presStyleIdx="0" presStyleCnt="5"/>
      <dgm:spPr/>
      <dgm:t>
        <a:bodyPr/>
        <a:lstStyle/>
        <a:p>
          <a:endParaRPr lang="en-US"/>
        </a:p>
      </dgm:t>
    </dgm:pt>
    <dgm:pt modelId="{EC5AF8C2-ECC3-467F-A785-521F71A3B8A1}" type="pres">
      <dgm:prSet presAssocID="{04321801-F6B4-4AB7-8E1D-20A848FAE53E}" presName="parentText" presStyleLbl="node1" presStyleIdx="1" presStyleCnt="5" custScaleX="125847">
        <dgm:presLayoutVars>
          <dgm:chMax val="0"/>
          <dgm:bulletEnabled val="1"/>
        </dgm:presLayoutVars>
      </dgm:prSet>
      <dgm:spPr/>
      <dgm:t>
        <a:bodyPr/>
        <a:lstStyle/>
        <a:p>
          <a:endParaRPr lang="en-US"/>
        </a:p>
      </dgm:t>
    </dgm:pt>
    <dgm:pt modelId="{EB2DB7F9-82FA-44E3-A090-245EEE437D85}" type="pres">
      <dgm:prSet presAssocID="{04321801-F6B4-4AB7-8E1D-20A848FAE53E}" presName="negativeSpace" presStyleCnt="0"/>
      <dgm:spPr/>
    </dgm:pt>
    <dgm:pt modelId="{0052C951-3DDE-4CD2-82EF-9F362D7B291F}" type="pres">
      <dgm:prSet presAssocID="{04321801-F6B4-4AB7-8E1D-20A848FAE53E}" presName="childText" presStyleLbl="conFgAcc1" presStyleIdx="1" presStyleCnt="5">
        <dgm:presLayoutVars>
          <dgm:bulletEnabled val="1"/>
        </dgm:presLayoutVars>
      </dgm:prSet>
      <dgm:spPr/>
    </dgm:pt>
    <dgm:pt modelId="{BB04675A-0701-426C-A663-439828768A08}" type="pres">
      <dgm:prSet presAssocID="{2ECAC417-62BC-47D2-A271-A1791F183967}" presName="spaceBetweenRectangles" presStyleCnt="0"/>
      <dgm:spPr/>
    </dgm:pt>
    <dgm:pt modelId="{7D75480D-9350-4C73-AE81-2A6E5B1F4D19}" type="pres">
      <dgm:prSet presAssocID="{B18E26B9-6955-468E-A2F5-E6E46FE77220}" presName="parentLin" presStyleCnt="0"/>
      <dgm:spPr/>
    </dgm:pt>
    <dgm:pt modelId="{A300FDD6-1603-4D5D-B900-D5F6D3131A69}" type="pres">
      <dgm:prSet presAssocID="{B18E26B9-6955-468E-A2F5-E6E46FE77220}" presName="parentLeftMargin" presStyleLbl="node1" presStyleIdx="1" presStyleCnt="5"/>
      <dgm:spPr/>
      <dgm:t>
        <a:bodyPr/>
        <a:lstStyle/>
        <a:p>
          <a:endParaRPr lang="en-US"/>
        </a:p>
      </dgm:t>
    </dgm:pt>
    <dgm:pt modelId="{DFB6FBD3-5F6D-4DFE-A68E-A8FEDB99E04C}" type="pres">
      <dgm:prSet presAssocID="{B18E26B9-6955-468E-A2F5-E6E46FE77220}" presName="parentText" presStyleLbl="node1" presStyleIdx="2" presStyleCnt="5" custScaleX="125847">
        <dgm:presLayoutVars>
          <dgm:chMax val="0"/>
          <dgm:bulletEnabled val="1"/>
        </dgm:presLayoutVars>
      </dgm:prSet>
      <dgm:spPr/>
      <dgm:t>
        <a:bodyPr/>
        <a:lstStyle/>
        <a:p>
          <a:endParaRPr lang="en-US"/>
        </a:p>
      </dgm:t>
    </dgm:pt>
    <dgm:pt modelId="{692ECB96-7330-497B-83F2-E1965AB75405}" type="pres">
      <dgm:prSet presAssocID="{B18E26B9-6955-468E-A2F5-E6E46FE77220}" presName="negativeSpace" presStyleCnt="0"/>
      <dgm:spPr/>
    </dgm:pt>
    <dgm:pt modelId="{16931FB6-247C-4E3A-A755-67F29E329D5F}" type="pres">
      <dgm:prSet presAssocID="{B18E26B9-6955-468E-A2F5-E6E46FE77220}" presName="childText" presStyleLbl="conFgAcc1" presStyleIdx="2" presStyleCnt="5">
        <dgm:presLayoutVars>
          <dgm:bulletEnabled val="1"/>
        </dgm:presLayoutVars>
      </dgm:prSet>
      <dgm:spPr/>
    </dgm:pt>
    <dgm:pt modelId="{961C3E0F-19CE-4A94-8240-A7509E402E3B}" type="pres">
      <dgm:prSet presAssocID="{673A6C1A-D382-4800-81AC-DFDDBED3DB74}" presName="spaceBetweenRectangles" presStyleCnt="0"/>
      <dgm:spPr/>
    </dgm:pt>
    <dgm:pt modelId="{0DAB9DC5-4C7C-4EC8-B89C-98A5B401B024}" type="pres">
      <dgm:prSet presAssocID="{99090D55-5DF8-4983-9A82-97E0A233A16C}" presName="parentLin" presStyleCnt="0"/>
      <dgm:spPr/>
    </dgm:pt>
    <dgm:pt modelId="{5302B2A0-529D-4160-8646-B4C823FF6B63}" type="pres">
      <dgm:prSet presAssocID="{99090D55-5DF8-4983-9A82-97E0A233A16C}" presName="parentLeftMargin" presStyleLbl="node1" presStyleIdx="2" presStyleCnt="5"/>
      <dgm:spPr/>
      <dgm:t>
        <a:bodyPr/>
        <a:lstStyle/>
        <a:p>
          <a:endParaRPr lang="en-US"/>
        </a:p>
      </dgm:t>
    </dgm:pt>
    <dgm:pt modelId="{B4418439-5026-4B5F-BD97-6BA511FF9006}" type="pres">
      <dgm:prSet presAssocID="{99090D55-5DF8-4983-9A82-97E0A233A16C}" presName="parentText" presStyleLbl="node1" presStyleIdx="3" presStyleCnt="5" custScaleX="125847">
        <dgm:presLayoutVars>
          <dgm:chMax val="0"/>
          <dgm:bulletEnabled val="1"/>
        </dgm:presLayoutVars>
      </dgm:prSet>
      <dgm:spPr/>
      <dgm:t>
        <a:bodyPr/>
        <a:lstStyle/>
        <a:p>
          <a:endParaRPr lang="en-US"/>
        </a:p>
      </dgm:t>
    </dgm:pt>
    <dgm:pt modelId="{CC597AEE-749D-484E-91E1-748F99647738}" type="pres">
      <dgm:prSet presAssocID="{99090D55-5DF8-4983-9A82-97E0A233A16C}" presName="negativeSpace" presStyleCnt="0"/>
      <dgm:spPr/>
    </dgm:pt>
    <dgm:pt modelId="{5A45E9B6-4376-4BE6-9E46-5785606D819C}" type="pres">
      <dgm:prSet presAssocID="{99090D55-5DF8-4983-9A82-97E0A233A16C}" presName="childText" presStyleLbl="conFgAcc1" presStyleIdx="3" presStyleCnt="5">
        <dgm:presLayoutVars>
          <dgm:bulletEnabled val="1"/>
        </dgm:presLayoutVars>
      </dgm:prSet>
      <dgm:spPr/>
    </dgm:pt>
    <dgm:pt modelId="{573CECBF-69EB-4561-92A8-8CF7898CED33}" type="pres">
      <dgm:prSet presAssocID="{A2F61632-96B5-4FAF-B929-FDB9FDBDC1BC}" presName="spaceBetweenRectangles" presStyleCnt="0"/>
      <dgm:spPr/>
    </dgm:pt>
    <dgm:pt modelId="{312735D7-9C83-413C-9926-3197EA482B6C}" type="pres">
      <dgm:prSet presAssocID="{B0DE69B5-CD2B-4FA2-8556-A25F177A33C1}" presName="parentLin" presStyleCnt="0"/>
      <dgm:spPr/>
    </dgm:pt>
    <dgm:pt modelId="{79779F61-1597-4B2A-9CBA-C69EA9EBB244}" type="pres">
      <dgm:prSet presAssocID="{B0DE69B5-CD2B-4FA2-8556-A25F177A33C1}" presName="parentLeftMargin" presStyleLbl="node1" presStyleIdx="3" presStyleCnt="5"/>
      <dgm:spPr/>
      <dgm:t>
        <a:bodyPr/>
        <a:lstStyle/>
        <a:p>
          <a:endParaRPr lang="en-US"/>
        </a:p>
      </dgm:t>
    </dgm:pt>
    <dgm:pt modelId="{7AD665DE-AB63-457F-ADA6-F85E3B6E568F}" type="pres">
      <dgm:prSet presAssocID="{B0DE69B5-CD2B-4FA2-8556-A25F177A33C1}" presName="parentText" presStyleLbl="node1" presStyleIdx="4" presStyleCnt="5" custScaleX="125847">
        <dgm:presLayoutVars>
          <dgm:chMax val="0"/>
          <dgm:bulletEnabled val="1"/>
        </dgm:presLayoutVars>
      </dgm:prSet>
      <dgm:spPr/>
      <dgm:t>
        <a:bodyPr/>
        <a:lstStyle/>
        <a:p>
          <a:endParaRPr lang="en-US"/>
        </a:p>
      </dgm:t>
    </dgm:pt>
    <dgm:pt modelId="{8E5502D4-1AAD-4E80-960D-04D26A417CBD}" type="pres">
      <dgm:prSet presAssocID="{B0DE69B5-CD2B-4FA2-8556-A25F177A33C1}" presName="negativeSpace" presStyleCnt="0"/>
      <dgm:spPr/>
    </dgm:pt>
    <dgm:pt modelId="{E10CDA23-FDCC-4F26-9D7F-DF5A2CF5AE4D}" type="pres">
      <dgm:prSet presAssocID="{B0DE69B5-CD2B-4FA2-8556-A25F177A33C1}" presName="childText" presStyleLbl="conFgAcc1" presStyleIdx="4" presStyleCnt="5">
        <dgm:presLayoutVars>
          <dgm:bulletEnabled val="1"/>
        </dgm:presLayoutVars>
      </dgm:prSet>
      <dgm:spPr/>
    </dgm:pt>
  </dgm:ptLst>
  <dgm:cxnLst>
    <dgm:cxn modelId="{03CC3AC7-1CC0-4AA7-BE92-EEA128CCEF10}" srcId="{7068E33C-18BA-4048-85C9-DC0E0DEF8462}" destId="{3EC75D8C-5072-4CC9-B090-109492AF62DD}" srcOrd="0" destOrd="0" parTransId="{1779ED40-5E5C-4A7D-A8EC-AE10E82FAE12}" sibTransId="{DEA9F4C8-C690-4075-9F6F-68CC166664CE}"/>
    <dgm:cxn modelId="{BDC4AFA6-3CE4-4C19-8B0F-1C1C77A1D767}" type="presOf" srcId="{3EC75D8C-5072-4CC9-B090-109492AF62DD}" destId="{40C51AF6-F067-4ED7-B35F-B5598A731A5E}" srcOrd="0" destOrd="0" presId="urn:microsoft.com/office/officeart/2005/8/layout/list1"/>
    <dgm:cxn modelId="{9924E2C0-B337-4B0D-961E-832D9648327F}" type="presOf" srcId="{B0DE69B5-CD2B-4FA2-8556-A25F177A33C1}" destId="{7AD665DE-AB63-457F-ADA6-F85E3B6E568F}" srcOrd="1" destOrd="0" presId="urn:microsoft.com/office/officeart/2005/8/layout/list1"/>
    <dgm:cxn modelId="{3C9E289C-DF6F-448D-A8FA-70913FC95EA1}" srcId="{7068E33C-18BA-4048-85C9-DC0E0DEF8462}" destId="{B18E26B9-6955-468E-A2F5-E6E46FE77220}" srcOrd="2" destOrd="0" parTransId="{240CBFCD-C377-4486-A4A8-682026D10D94}" sibTransId="{673A6C1A-D382-4800-81AC-DFDDBED3DB74}"/>
    <dgm:cxn modelId="{232DD153-38B0-4C79-9F99-AC48B760EA82}" srcId="{7068E33C-18BA-4048-85C9-DC0E0DEF8462}" destId="{B0DE69B5-CD2B-4FA2-8556-A25F177A33C1}" srcOrd="4" destOrd="0" parTransId="{49C9D22C-B517-4970-B9C0-064CF1A12FFF}" sibTransId="{02493421-9C2F-4090-9FCB-6C2DEF850316}"/>
    <dgm:cxn modelId="{A9880026-97DA-40EC-9F26-3BF1092EE83A}" type="presOf" srcId="{99090D55-5DF8-4983-9A82-97E0A233A16C}" destId="{B4418439-5026-4B5F-BD97-6BA511FF9006}" srcOrd="1" destOrd="0" presId="urn:microsoft.com/office/officeart/2005/8/layout/list1"/>
    <dgm:cxn modelId="{604FD529-0E97-43FC-BDE1-50CD16667CDA}" type="presOf" srcId="{3EC75D8C-5072-4CC9-B090-109492AF62DD}" destId="{93563366-635B-4A3B-909B-500B1A886363}" srcOrd="1" destOrd="0" presId="urn:microsoft.com/office/officeart/2005/8/layout/list1"/>
    <dgm:cxn modelId="{E1A2A657-EFBB-424F-AD83-40DDCF644327}" type="presOf" srcId="{7068E33C-18BA-4048-85C9-DC0E0DEF8462}" destId="{BFE1BD99-3FB2-4D7E-81AF-896914DA3C8A}" srcOrd="0" destOrd="0" presId="urn:microsoft.com/office/officeart/2005/8/layout/list1"/>
    <dgm:cxn modelId="{6A2ED84D-4E34-4DDD-9D08-90FD82028608}" type="presOf" srcId="{B18E26B9-6955-468E-A2F5-E6E46FE77220}" destId="{DFB6FBD3-5F6D-4DFE-A68E-A8FEDB99E04C}" srcOrd="1" destOrd="0" presId="urn:microsoft.com/office/officeart/2005/8/layout/list1"/>
    <dgm:cxn modelId="{16A61727-2273-46D2-8C69-308198A2B075}" type="presOf" srcId="{B0DE69B5-CD2B-4FA2-8556-A25F177A33C1}" destId="{79779F61-1597-4B2A-9CBA-C69EA9EBB244}" srcOrd="0" destOrd="0" presId="urn:microsoft.com/office/officeart/2005/8/layout/list1"/>
    <dgm:cxn modelId="{FA5618E5-8C8C-44AF-9823-0C5EF48F240B}" type="presOf" srcId="{04321801-F6B4-4AB7-8E1D-20A848FAE53E}" destId="{84C92C61-58FF-4B71-9A4B-EBEEBA93FA5A}" srcOrd="0" destOrd="0" presId="urn:microsoft.com/office/officeart/2005/8/layout/list1"/>
    <dgm:cxn modelId="{1FEDF08A-0324-42A4-A7BA-3CB3D2E37174}" srcId="{7068E33C-18BA-4048-85C9-DC0E0DEF8462}" destId="{04321801-F6B4-4AB7-8E1D-20A848FAE53E}" srcOrd="1" destOrd="0" parTransId="{5AA338E6-BE5C-49EB-BEFA-17EAA4649407}" sibTransId="{2ECAC417-62BC-47D2-A271-A1791F183967}"/>
    <dgm:cxn modelId="{64ACC5EF-10B0-42FE-84DC-E23651152761}" type="presOf" srcId="{99090D55-5DF8-4983-9A82-97E0A233A16C}" destId="{5302B2A0-529D-4160-8646-B4C823FF6B63}" srcOrd="0" destOrd="0" presId="urn:microsoft.com/office/officeart/2005/8/layout/list1"/>
    <dgm:cxn modelId="{4C8F03BF-454E-4FBC-B4C4-14FC94C03813}" srcId="{7068E33C-18BA-4048-85C9-DC0E0DEF8462}" destId="{99090D55-5DF8-4983-9A82-97E0A233A16C}" srcOrd="3" destOrd="0" parTransId="{FC3191AC-969B-46CD-8F4F-66D94C7DD441}" sibTransId="{A2F61632-96B5-4FAF-B929-FDB9FDBDC1BC}"/>
    <dgm:cxn modelId="{AA02531E-1FFB-45F4-9D50-B5F53DB6BD4D}" type="presOf" srcId="{B18E26B9-6955-468E-A2F5-E6E46FE77220}" destId="{A300FDD6-1603-4D5D-B900-D5F6D3131A69}" srcOrd="0" destOrd="0" presId="urn:microsoft.com/office/officeart/2005/8/layout/list1"/>
    <dgm:cxn modelId="{168D2568-A69F-44EF-8CA9-B4D3CE46954D}" type="presOf" srcId="{04321801-F6B4-4AB7-8E1D-20A848FAE53E}" destId="{EC5AF8C2-ECC3-467F-A785-521F71A3B8A1}" srcOrd="1" destOrd="0" presId="urn:microsoft.com/office/officeart/2005/8/layout/list1"/>
    <dgm:cxn modelId="{3A21841D-771C-4461-9487-12D251A7D4A8}" type="presParOf" srcId="{BFE1BD99-3FB2-4D7E-81AF-896914DA3C8A}" destId="{59041EEE-6151-454E-89DE-8B3ECFF3B843}" srcOrd="0" destOrd="0" presId="urn:microsoft.com/office/officeart/2005/8/layout/list1"/>
    <dgm:cxn modelId="{7179816E-47DE-4D5C-BB39-E80F66CE9A56}" type="presParOf" srcId="{59041EEE-6151-454E-89DE-8B3ECFF3B843}" destId="{40C51AF6-F067-4ED7-B35F-B5598A731A5E}" srcOrd="0" destOrd="0" presId="urn:microsoft.com/office/officeart/2005/8/layout/list1"/>
    <dgm:cxn modelId="{F980E239-1913-4B2F-9EF4-91C5642D3A86}" type="presParOf" srcId="{59041EEE-6151-454E-89DE-8B3ECFF3B843}" destId="{93563366-635B-4A3B-909B-500B1A886363}" srcOrd="1" destOrd="0" presId="urn:microsoft.com/office/officeart/2005/8/layout/list1"/>
    <dgm:cxn modelId="{94D2EF96-26FC-4050-98F2-517C2DE2ED39}" type="presParOf" srcId="{BFE1BD99-3FB2-4D7E-81AF-896914DA3C8A}" destId="{57B613DB-35ED-4EF3-87C9-8FF8D2AA81B7}" srcOrd="1" destOrd="0" presId="urn:microsoft.com/office/officeart/2005/8/layout/list1"/>
    <dgm:cxn modelId="{2A4D3B5C-9840-4502-BC45-29103F9C90E3}" type="presParOf" srcId="{BFE1BD99-3FB2-4D7E-81AF-896914DA3C8A}" destId="{DB669149-DB43-4510-9E42-001E1E0261FA}" srcOrd="2" destOrd="0" presId="urn:microsoft.com/office/officeart/2005/8/layout/list1"/>
    <dgm:cxn modelId="{A75A658F-CD54-41FE-BC0C-643B9AC082C6}" type="presParOf" srcId="{BFE1BD99-3FB2-4D7E-81AF-896914DA3C8A}" destId="{304D95C4-DF98-4E82-B037-C4B8A891CB2B}" srcOrd="3" destOrd="0" presId="urn:microsoft.com/office/officeart/2005/8/layout/list1"/>
    <dgm:cxn modelId="{EF924437-C396-4F1A-9D1C-660E3651D2FA}" type="presParOf" srcId="{BFE1BD99-3FB2-4D7E-81AF-896914DA3C8A}" destId="{F4D06207-B102-4F18-91AB-0966060683AE}" srcOrd="4" destOrd="0" presId="urn:microsoft.com/office/officeart/2005/8/layout/list1"/>
    <dgm:cxn modelId="{09C3AD58-D555-472B-83A3-4FCAD4CA4491}" type="presParOf" srcId="{F4D06207-B102-4F18-91AB-0966060683AE}" destId="{84C92C61-58FF-4B71-9A4B-EBEEBA93FA5A}" srcOrd="0" destOrd="0" presId="urn:microsoft.com/office/officeart/2005/8/layout/list1"/>
    <dgm:cxn modelId="{5931466A-DD9F-4907-976D-EBED96F5A40E}" type="presParOf" srcId="{F4D06207-B102-4F18-91AB-0966060683AE}" destId="{EC5AF8C2-ECC3-467F-A785-521F71A3B8A1}" srcOrd="1" destOrd="0" presId="urn:microsoft.com/office/officeart/2005/8/layout/list1"/>
    <dgm:cxn modelId="{D186A990-D820-4E22-8F81-F84FD34A3590}" type="presParOf" srcId="{BFE1BD99-3FB2-4D7E-81AF-896914DA3C8A}" destId="{EB2DB7F9-82FA-44E3-A090-245EEE437D85}" srcOrd="5" destOrd="0" presId="urn:microsoft.com/office/officeart/2005/8/layout/list1"/>
    <dgm:cxn modelId="{72E26554-F66A-4D0A-A069-86A7BA904367}" type="presParOf" srcId="{BFE1BD99-3FB2-4D7E-81AF-896914DA3C8A}" destId="{0052C951-3DDE-4CD2-82EF-9F362D7B291F}" srcOrd="6" destOrd="0" presId="urn:microsoft.com/office/officeart/2005/8/layout/list1"/>
    <dgm:cxn modelId="{4CB9669F-E4C2-4ACD-9FC1-389A96DBB0F8}" type="presParOf" srcId="{BFE1BD99-3FB2-4D7E-81AF-896914DA3C8A}" destId="{BB04675A-0701-426C-A663-439828768A08}" srcOrd="7" destOrd="0" presId="urn:microsoft.com/office/officeart/2005/8/layout/list1"/>
    <dgm:cxn modelId="{A707E2E3-F8DA-4169-8F10-D70B37504CCD}" type="presParOf" srcId="{BFE1BD99-3FB2-4D7E-81AF-896914DA3C8A}" destId="{7D75480D-9350-4C73-AE81-2A6E5B1F4D19}" srcOrd="8" destOrd="0" presId="urn:microsoft.com/office/officeart/2005/8/layout/list1"/>
    <dgm:cxn modelId="{5B0D8894-2997-4D70-9A3B-AD11ACEB5F9D}" type="presParOf" srcId="{7D75480D-9350-4C73-AE81-2A6E5B1F4D19}" destId="{A300FDD6-1603-4D5D-B900-D5F6D3131A69}" srcOrd="0" destOrd="0" presId="urn:microsoft.com/office/officeart/2005/8/layout/list1"/>
    <dgm:cxn modelId="{F4006178-0108-43DD-9851-8B0E1A13DE45}" type="presParOf" srcId="{7D75480D-9350-4C73-AE81-2A6E5B1F4D19}" destId="{DFB6FBD3-5F6D-4DFE-A68E-A8FEDB99E04C}" srcOrd="1" destOrd="0" presId="urn:microsoft.com/office/officeart/2005/8/layout/list1"/>
    <dgm:cxn modelId="{F7B9063E-8763-4ECF-B776-FC853779FE32}" type="presParOf" srcId="{BFE1BD99-3FB2-4D7E-81AF-896914DA3C8A}" destId="{692ECB96-7330-497B-83F2-E1965AB75405}" srcOrd="9" destOrd="0" presId="urn:microsoft.com/office/officeart/2005/8/layout/list1"/>
    <dgm:cxn modelId="{E55E480F-1E4E-4755-BC56-113EC70A8C2B}" type="presParOf" srcId="{BFE1BD99-3FB2-4D7E-81AF-896914DA3C8A}" destId="{16931FB6-247C-4E3A-A755-67F29E329D5F}" srcOrd="10" destOrd="0" presId="urn:microsoft.com/office/officeart/2005/8/layout/list1"/>
    <dgm:cxn modelId="{E0B2458F-5D38-4C45-B763-E6948AF20908}" type="presParOf" srcId="{BFE1BD99-3FB2-4D7E-81AF-896914DA3C8A}" destId="{961C3E0F-19CE-4A94-8240-A7509E402E3B}" srcOrd="11" destOrd="0" presId="urn:microsoft.com/office/officeart/2005/8/layout/list1"/>
    <dgm:cxn modelId="{05E895F9-FD7E-4A0F-8D4D-2C0DDAFBACE7}" type="presParOf" srcId="{BFE1BD99-3FB2-4D7E-81AF-896914DA3C8A}" destId="{0DAB9DC5-4C7C-4EC8-B89C-98A5B401B024}" srcOrd="12" destOrd="0" presId="urn:microsoft.com/office/officeart/2005/8/layout/list1"/>
    <dgm:cxn modelId="{6B4A64CC-416F-49F9-B198-F77FDD8A9653}" type="presParOf" srcId="{0DAB9DC5-4C7C-4EC8-B89C-98A5B401B024}" destId="{5302B2A0-529D-4160-8646-B4C823FF6B63}" srcOrd="0" destOrd="0" presId="urn:microsoft.com/office/officeart/2005/8/layout/list1"/>
    <dgm:cxn modelId="{A8D62C51-29B5-4248-95D2-D237472659CD}" type="presParOf" srcId="{0DAB9DC5-4C7C-4EC8-B89C-98A5B401B024}" destId="{B4418439-5026-4B5F-BD97-6BA511FF9006}" srcOrd="1" destOrd="0" presId="urn:microsoft.com/office/officeart/2005/8/layout/list1"/>
    <dgm:cxn modelId="{9BFDBBD1-613C-4D25-9D0A-511430A8C4C8}" type="presParOf" srcId="{BFE1BD99-3FB2-4D7E-81AF-896914DA3C8A}" destId="{CC597AEE-749D-484E-91E1-748F99647738}" srcOrd="13" destOrd="0" presId="urn:microsoft.com/office/officeart/2005/8/layout/list1"/>
    <dgm:cxn modelId="{00371A7A-7340-43F8-B0FC-FF0C9FA44A82}" type="presParOf" srcId="{BFE1BD99-3FB2-4D7E-81AF-896914DA3C8A}" destId="{5A45E9B6-4376-4BE6-9E46-5785606D819C}" srcOrd="14" destOrd="0" presId="urn:microsoft.com/office/officeart/2005/8/layout/list1"/>
    <dgm:cxn modelId="{BEA2509A-1DE1-426B-B817-2B90B8BD144C}" type="presParOf" srcId="{BFE1BD99-3FB2-4D7E-81AF-896914DA3C8A}" destId="{573CECBF-69EB-4561-92A8-8CF7898CED33}" srcOrd="15" destOrd="0" presId="urn:microsoft.com/office/officeart/2005/8/layout/list1"/>
    <dgm:cxn modelId="{59D1CD87-B096-42F4-8F65-796D8B271D6B}" type="presParOf" srcId="{BFE1BD99-3FB2-4D7E-81AF-896914DA3C8A}" destId="{312735D7-9C83-413C-9926-3197EA482B6C}" srcOrd="16" destOrd="0" presId="urn:microsoft.com/office/officeart/2005/8/layout/list1"/>
    <dgm:cxn modelId="{A86D82A7-0DEC-4227-A0C3-50E0BC15F6D0}" type="presParOf" srcId="{312735D7-9C83-413C-9926-3197EA482B6C}" destId="{79779F61-1597-4B2A-9CBA-C69EA9EBB244}" srcOrd="0" destOrd="0" presId="urn:microsoft.com/office/officeart/2005/8/layout/list1"/>
    <dgm:cxn modelId="{85EFA17A-A1A6-4B64-BBBB-03627458DF29}" type="presParOf" srcId="{312735D7-9C83-413C-9926-3197EA482B6C}" destId="{7AD665DE-AB63-457F-ADA6-F85E3B6E568F}" srcOrd="1" destOrd="0" presId="urn:microsoft.com/office/officeart/2005/8/layout/list1"/>
    <dgm:cxn modelId="{EBFC6EBA-133C-4370-81D2-413ADB4374D6}" type="presParOf" srcId="{BFE1BD99-3FB2-4D7E-81AF-896914DA3C8A}" destId="{8E5502D4-1AAD-4E80-960D-04D26A417CBD}" srcOrd="17" destOrd="0" presId="urn:microsoft.com/office/officeart/2005/8/layout/list1"/>
    <dgm:cxn modelId="{A8CBF834-D438-4BB7-AB91-57FE02F111A1}" type="presParOf" srcId="{BFE1BD99-3FB2-4D7E-81AF-896914DA3C8A}" destId="{E10CDA23-FDCC-4F26-9D7F-DF5A2CF5AE4D}"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17A969A-8129-4578-BA92-C8E53DC9CF66}" type="doc">
      <dgm:prSet loTypeId="urn:microsoft.com/office/officeart/2005/8/layout/cycle6" loCatId="relationship" qsTypeId="urn:microsoft.com/office/officeart/2005/8/quickstyle/simple1" qsCatId="simple" csTypeId="urn:microsoft.com/office/officeart/2005/8/colors/accent1_2" csCatId="accent1" phldr="1"/>
      <dgm:spPr/>
      <dgm:t>
        <a:bodyPr/>
        <a:lstStyle/>
        <a:p>
          <a:endParaRPr lang="en-US"/>
        </a:p>
      </dgm:t>
    </dgm:pt>
    <dgm:pt modelId="{257BDABC-98FC-46E9-A471-08981E1745C9}">
      <dgm:prSet phldrT="[Text]" custT="1"/>
      <dgm:spPr>
        <a:solidFill>
          <a:schemeClr val="bg1">
            <a:lumMod val="50000"/>
          </a:schemeClr>
        </a:solidFill>
      </dgm:spPr>
      <dgm:t>
        <a:bodyPr/>
        <a:lstStyle/>
        <a:p>
          <a:r>
            <a:rPr lang="en-US" sz="2400" dirty="0"/>
            <a:t>Learning environment</a:t>
          </a:r>
        </a:p>
      </dgm:t>
    </dgm:pt>
    <dgm:pt modelId="{06762044-2807-45BE-947A-CD2D84679613}" type="parTrans" cxnId="{B3B16889-024E-43B5-A259-D57D88CA1652}">
      <dgm:prSet/>
      <dgm:spPr/>
      <dgm:t>
        <a:bodyPr/>
        <a:lstStyle/>
        <a:p>
          <a:endParaRPr lang="en-US"/>
        </a:p>
      </dgm:t>
    </dgm:pt>
    <dgm:pt modelId="{831430A6-FEE5-46E2-A0E4-7F5DF4C5AA95}" type="sibTrans" cxnId="{B3B16889-024E-43B5-A259-D57D88CA1652}">
      <dgm:prSet/>
      <dgm:spPr/>
      <dgm:t>
        <a:bodyPr/>
        <a:lstStyle/>
        <a:p>
          <a:endParaRPr lang="en-US"/>
        </a:p>
      </dgm:t>
    </dgm:pt>
    <dgm:pt modelId="{7C42E596-311F-4C13-A6E9-F411A7C65E99}">
      <dgm:prSet phldrT="[Text]" custT="1"/>
      <dgm:spPr>
        <a:solidFill>
          <a:schemeClr val="bg1">
            <a:lumMod val="50000"/>
          </a:schemeClr>
        </a:solidFill>
      </dgm:spPr>
      <dgm:t>
        <a:bodyPr/>
        <a:lstStyle/>
        <a:p>
          <a:r>
            <a:rPr lang="en-US" sz="2400" dirty="0"/>
            <a:t>Psychological safety</a:t>
          </a:r>
        </a:p>
      </dgm:t>
    </dgm:pt>
    <dgm:pt modelId="{A6465652-C11F-4FBB-8CCA-710DB3E755A8}" type="parTrans" cxnId="{040F8D30-6821-4D2A-8ADA-5584B6501810}">
      <dgm:prSet/>
      <dgm:spPr/>
      <dgm:t>
        <a:bodyPr/>
        <a:lstStyle/>
        <a:p>
          <a:endParaRPr lang="en-US"/>
        </a:p>
      </dgm:t>
    </dgm:pt>
    <dgm:pt modelId="{597F7BAF-AA30-44F7-810A-BB0263F83D65}" type="sibTrans" cxnId="{040F8D30-6821-4D2A-8ADA-5584B6501810}">
      <dgm:prSet/>
      <dgm:spPr/>
      <dgm:t>
        <a:bodyPr/>
        <a:lstStyle/>
        <a:p>
          <a:endParaRPr lang="en-US"/>
        </a:p>
      </dgm:t>
    </dgm:pt>
    <dgm:pt modelId="{BB24A9F0-C628-4B09-81C3-177EC62290AD}">
      <dgm:prSet phldrT="[Text]" custT="1"/>
      <dgm:spPr>
        <a:solidFill>
          <a:schemeClr val="bg1">
            <a:lumMod val="50000"/>
          </a:schemeClr>
        </a:solidFill>
      </dgm:spPr>
      <dgm:t>
        <a:bodyPr/>
        <a:lstStyle/>
        <a:p>
          <a:r>
            <a:rPr lang="en-US" sz="2400" dirty="0"/>
            <a:t>Commitment  to the organization </a:t>
          </a:r>
        </a:p>
      </dgm:t>
    </dgm:pt>
    <dgm:pt modelId="{16C8FCAB-128C-4451-9D05-014F3D67E526}" type="parTrans" cxnId="{42F7F829-F87D-4A72-8ABE-119BE63564F9}">
      <dgm:prSet/>
      <dgm:spPr/>
      <dgm:t>
        <a:bodyPr/>
        <a:lstStyle/>
        <a:p>
          <a:endParaRPr lang="en-US"/>
        </a:p>
      </dgm:t>
    </dgm:pt>
    <dgm:pt modelId="{E20FDA98-6D7F-4AFE-A333-7EC18517851E}" type="sibTrans" cxnId="{42F7F829-F87D-4A72-8ABE-119BE63564F9}">
      <dgm:prSet/>
      <dgm:spPr/>
      <dgm:t>
        <a:bodyPr/>
        <a:lstStyle/>
        <a:p>
          <a:endParaRPr lang="en-US"/>
        </a:p>
      </dgm:t>
    </dgm:pt>
    <dgm:pt modelId="{80472702-AB43-4072-9D92-4EB4CF4C5EF8}">
      <dgm:prSet phldrT="[Text]" custT="1"/>
      <dgm:spPr>
        <a:solidFill>
          <a:schemeClr val="bg1">
            <a:lumMod val="50000"/>
          </a:schemeClr>
        </a:solidFill>
      </dgm:spPr>
      <dgm:t>
        <a:bodyPr/>
        <a:lstStyle/>
        <a:p>
          <a:r>
            <a:rPr lang="en-US" sz="2400" dirty="0"/>
            <a:t>Senior management support</a:t>
          </a:r>
        </a:p>
      </dgm:t>
    </dgm:pt>
    <dgm:pt modelId="{ED07ABED-7814-4EA2-A5FE-991778EA9054}" type="parTrans" cxnId="{103927E9-66B8-432E-A930-02D49544C6CE}">
      <dgm:prSet/>
      <dgm:spPr/>
      <dgm:t>
        <a:bodyPr/>
        <a:lstStyle/>
        <a:p>
          <a:endParaRPr lang="en-US"/>
        </a:p>
      </dgm:t>
    </dgm:pt>
    <dgm:pt modelId="{E86636C0-4A9A-4149-AD6E-C0CA4E9519BA}" type="sibTrans" cxnId="{103927E9-66B8-432E-A930-02D49544C6CE}">
      <dgm:prSet/>
      <dgm:spPr/>
      <dgm:t>
        <a:bodyPr/>
        <a:lstStyle/>
        <a:p>
          <a:endParaRPr lang="en-US"/>
        </a:p>
      </dgm:t>
    </dgm:pt>
    <dgm:pt modelId="{48BE88AE-29DC-4FDC-8A32-8950A942A05A}">
      <dgm:prSet phldrT="[Text]" custT="1"/>
      <dgm:spPr>
        <a:solidFill>
          <a:schemeClr val="bg1">
            <a:lumMod val="50000"/>
          </a:schemeClr>
        </a:solidFill>
      </dgm:spPr>
      <dgm:t>
        <a:bodyPr/>
        <a:lstStyle/>
        <a:p>
          <a:r>
            <a:rPr lang="en-US" sz="2400" dirty="0"/>
            <a:t>Time for improvement</a:t>
          </a:r>
        </a:p>
      </dgm:t>
    </dgm:pt>
    <dgm:pt modelId="{DC027B23-4B29-4C59-BF11-5414BFBD6827}" type="parTrans" cxnId="{A44590CD-2098-4FCA-97CA-E15DCAC72880}">
      <dgm:prSet/>
      <dgm:spPr/>
      <dgm:t>
        <a:bodyPr/>
        <a:lstStyle/>
        <a:p>
          <a:endParaRPr lang="en-US"/>
        </a:p>
      </dgm:t>
    </dgm:pt>
    <dgm:pt modelId="{424E9F94-EFC9-4B4D-B32D-92ADD0258000}" type="sibTrans" cxnId="{A44590CD-2098-4FCA-97CA-E15DCAC72880}">
      <dgm:prSet/>
      <dgm:spPr/>
      <dgm:t>
        <a:bodyPr/>
        <a:lstStyle/>
        <a:p>
          <a:endParaRPr lang="en-US"/>
        </a:p>
      </dgm:t>
    </dgm:pt>
    <dgm:pt modelId="{E7A65DED-7569-4A9B-9F8F-5B6592CA8316}" type="pres">
      <dgm:prSet presAssocID="{317A969A-8129-4578-BA92-C8E53DC9CF66}" presName="cycle" presStyleCnt="0">
        <dgm:presLayoutVars>
          <dgm:dir/>
          <dgm:resizeHandles val="exact"/>
        </dgm:presLayoutVars>
      </dgm:prSet>
      <dgm:spPr/>
      <dgm:t>
        <a:bodyPr/>
        <a:lstStyle/>
        <a:p>
          <a:endParaRPr lang="en-US"/>
        </a:p>
      </dgm:t>
    </dgm:pt>
    <dgm:pt modelId="{2614E427-3D79-43C0-B32C-BEF79374D40E}" type="pres">
      <dgm:prSet presAssocID="{257BDABC-98FC-46E9-A471-08981E1745C9}" presName="node" presStyleLbl="node1" presStyleIdx="0" presStyleCnt="5" custScaleX="127833" custScaleY="122898">
        <dgm:presLayoutVars>
          <dgm:bulletEnabled val="1"/>
        </dgm:presLayoutVars>
      </dgm:prSet>
      <dgm:spPr/>
      <dgm:t>
        <a:bodyPr/>
        <a:lstStyle/>
        <a:p>
          <a:endParaRPr lang="en-US"/>
        </a:p>
      </dgm:t>
    </dgm:pt>
    <dgm:pt modelId="{57C204D8-4BA9-497B-91DB-3C024600B953}" type="pres">
      <dgm:prSet presAssocID="{257BDABC-98FC-46E9-A471-08981E1745C9}" presName="spNode" presStyleCnt="0"/>
      <dgm:spPr/>
    </dgm:pt>
    <dgm:pt modelId="{DC0BFB6D-7502-4F3A-8973-03ADD4FC97CE}" type="pres">
      <dgm:prSet presAssocID="{831430A6-FEE5-46E2-A0E4-7F5DF4C5AA95}" presName="sibTrans" presStyleLbl="sibTrans1D1" presStyleIdx="0" presStyleCnt="5"/>
      <dgm:spPr/>
      <dgm:t>
        <a:bodyPr/>
        <a:lstStyle/>
        <a:p>
          <a:endParaRPr lang="en-US"/>
        </a:p>
      </dgm:t>
    </dgm:pt>
    <dgm:pt modelId="{E1A67B15-E67E-4F7A-8255-3D4A434B39EB}" type="pres">
      <dgm:prSet presAssocID="{7C42E596-311F-4C13-A6E9-F411A7C65E99}" presName="node" presStyleLbl="node1" presStyleIdx="1" presStyleCnt="5" custScaleX="131394" custScaleY="145542">
        <dgm:presLayoutVars>
          <dgm:bulletEnabled val="1"/>
        </dgm:presLayoutVars>
      </dgm:prSet>
      <dgm:spPr/>
      <dgm:t>
        <a:bodyPr/>
        <a:lstStyle/>
        <a:p>
          <a:endParaRPr lang="en-US"/>
        </a:p>
      </dgm:t>
    </dgm:pt>
    <dgm:pt modelId="{885629CF-072A-4BB7-BD2C-E8ACD9CB8BE8}" type="pres">
      <dgm:prSet presAssocID="{7C42E596-311F-4C13-A6E9-F411A7C65E99}" presName="spNode" presStyleCnt="0"/>
      <dgm:spPr/>
    </dgm:pt>
    <dgm:pt modelId="{CF11F0F0-E248-4683-A298-6FCA0126EA61}" type="pres">
      <dgm:prSet presAssocID="{597F7BAF-AA30-44F7-810A-BB0263F83D65}" presName="sibTrans" presStyleLbl="sibTrans1D1" presStyleIdx="1" presStyleCnt="5"/>
      <dgm:spPr/>
      <dgm:t>
        <a:bodyPr/>
        <a:lstStyle/>
        <a:p>
          <a:endParaRPr lang="en-US"/>
        </a:p>
      </dgm:t>
    </dgm:pt>
    <dgm:pt modelId="{4E1AFB7E-128F-4153-B404-EBEC0E9E18E9}" type="pres">
      <dgm:prSet presAssocID="{BB24A9F0-C628-4B09-81C3-177EC62290AD}" presName="node" presStyleLbl="node1" presStyleIdx="2" presStyleCnt="5" custScaleX="137715" custScaleY="141648">
        <dgm:presLayoutVars>
          <dgm:bulletEnabled val="1"/>
        </dgm:presLayoutVars>
      </dgm:prSet>
      <dgm:spPr/>
      <dgm:t>
        <a:bodyPr/>
        <a:lstStyle/>
        <a:p>
          <a:endParaRPr lang="en-US"/>
        </a:p>
      </dgm:t>
    </dgm:pt>
    <dgm:pt modelId="{D13D83C5-818E-4065-B997-96CF409FC128}" type="pres">
      <dgm:prSet presAssocID="{BB24A9F0-C628-4B09-81C3-177EC62290AD}" presName="spNode" presStyleCnt="0"/>
      <dgm:spPr/>
    </dgm:pt>
    <dgm:pt modelId="{5FC4318F-29AA-4FF6-A6E6-2ED6454614DB}" type="pres">
      <dgm:prSet presAssocID="{E20FDA98-6D7F-4AFE-A333-7EC18517851E}" presName="sibTrans" presStyleLbl="sibTrans1D1" presStyleIdx="2" presStyleCnt="5"/>
      <dgm:spPr/>
      <dgm:t>
        <a:bodyPr/>
        <a:lstStyle/>
        <a:p>
          <a:endParaRPr lang="en-US"/>
        </a:p>
      </dgm:t>
    </dgm:pt>
    <dgm:pt modelId="{87A11679-175F-47C5-B94D-2BC1B6516543}" type="pres">
      <dgm:prSet presAssocID="{80472702-AB43-4072-9D92-4EB4CF4C5EF8}" presName="node" presStyleLbl="node1" presStyleIdx="3" presStyleCnt="5" custScaleX="145849" custScaleY="139997">
        <dgm:presLayoutVars>
          <dgm:bulletEnabled val="1"/>
        </dgm:presLayoutVars>
      </dgm:prSet>
      <dgm:spPr/>
      <dgm:t>
        <a:bodyPr/>
        <a:lstStyle/>
        <a:p>
          <a:endParaRPr lang="en-US"/>
        </a:p>
      </dgm:t>
    </dgm:pt>
    <dgm:pt modelId="{63AF9378-C41A-4DDA-8E55-4CB862612EDB}" type="pres">
      <dgm:prSet presAssocID="{80472702-AB43-4072-9D92-4EB4CF4C5EF8}" presName="spNode" presStyleCnt="0"/>
      <dgm:spPr/>
    </dgm:pt>
    <dgm:pt modelId="{2D5FC315-17A2-474A-9D41-C0A6D13821F1}" type="pres">
      <dgm:prSet presAssocID="{E86636C0-4A9A-4149-AD6E-C0CA4E9519BA}" presName="sibTrans" presStyleLbl="sibTrans1D1" presStyleIdx="3" presStyleCnt="5"/>
      <dgm:spPr/>
      <dgm:t>
        <a:bodyPr/>
        <a:lstStyle/>
        <a:p>
          <a:endParaRPr lang="en-US"/>
        </a:p>
      </dgm:t>
    </dgm:pt>
    <dgm:pt modelId="{F35015B6-3464-4C93-9861-EA9BCC1F4481}" type="pres">
      <dgm:prSet presAssocID="{48BE88AE-29DC-4FDC-8A32-8950A942A05A}" presName="node" presStyleLbl="node1" presStyleIdx="4" presStyleCnt="5" custScaleX="136891" custScaleY="142646">
        <dgm:presLayoutVars>
          <dgm:bulletEnabled val="1"/>
        </dgm:presLayoutVars>
      </dgm:prSet>
      <dgm:spPr/>
      <dgm:t>
        <a:bodyPr/>
        <a:lstStyle/>
        <a:p>
          <a:endParaRPr lang="en-US"/>
        </a:p>
      </dgm:t>
    </dgm:pt>
    <dgm:pt modelId="{2BF6D4B3-8261-40DE-AC1E-BCA82160FA32}" type="pres">
      <dgm:prSet presAssocID="{48BE88AE-29DC-4FDC-8A32-8950A942A05A}" presName="spNode" presStyleCnt="0"/>
      <dgm:spPr/>
    </dgm:pt>
    <dgm:pt modelId="{AEA74201-0989-4127-A67A-851B98076631}" type="pres">
      <dgm:prSet presAssocID="{424E9F94-EFC9-4B4D-B32D-92ADD0258000}" presName="sibTrans" presStyleLbl="sibTrans1D1" presStyleIdx="4" presStyleCnt="5"/>
      <dgm:spPr/>
      <dgm:t>
        <a:bodyPr/>
        <a:lstStyle/>
        <a:p>
          <a:endParaRPr lang="en-US"/>
        </a:p>
      </dgm:t>
    </dgm:pt>
  </dgm:ptLst>
  <dgm:cxnLst>
    <dgm:cxn modelId="{D4BB5E73-58F0-42A3-813C-D6FB9A66364D}" type="presOf" srcId="{317A969A-8129-4578-BA92-C8E53DC9CF66}" destId="{E7A65DED-7569-4A9B-9F8F-5B6592CA8316}" srcOrd="0" destOrd="0" presId="urn:microsoft.com/office/officeart/2005/8/layout/cycle6"/>
    <dgm:cxn modelId="{C5ED0DFA-BB8A-4549-9738-AD043247DD3F}" type="presOf" srcId="{831430A6-FEE5-46E2-A0E4-7F5DF4C5AA95}" destId="{DC0BFB6D-7502-4F3A-8973-03ADD4FC97CE}" srcOrd="0" destOrd="0" presId="urn:microsoft.com/office/officeart/2005/8/layout/cycle6"/>
    <dgm:cxn modelId="{A44590CD-2098-4FCA-97CA-E15DCAC72880}" srcId="{317A969A-8129-4578-BA92-C8E53DC9CF66}" destId="{48BE88AE-29DC-4FDC-8A32-8950A942A05A}" srcOrd="4" destOrd="0" parTransId="{DC027B23-4B29-4C59-BF11-5414BFBD6827}" sibTransId="{424E9F94-EFC9-4B4D-B32D-92ADD0258000}"/>
    <dgm:cxn modelId="{CD54EF71-59CA-49E1-9C23-A6EF4890EEA7}" type="presOf" srcId="{E20FDA98-6D7F-4AFE-A333-7EC18517851E}" destId="{5FC4318F-29AA-4FF6-A6E6-2ED6454614DB}" srcOrd="0" destOrd="0" presId="urn:microsoft.com/office/officeart/2005/8/layout/cycle6"/>
    <dgm:cxn modelId="{69860802-2721-4847-B2D2-3D86AEED8F89}" type="presOf" srcId="{E86636C0-4A9A-4149-AD6E-C0CA4E9519BA}" destId="{2D5FC315-17A2-474A-9D41-C0A6D13821F1}" srcOrd="0" destOrd="0" presId="urn:microsoft.com/office/officeart/2005/8/layout/cycle6"/>
    <dgm:cxn modelId="{42F7F829-F87D-4A72-8ABE-119BE63564F9}" srcId="{317A969A-8129-4578-BA92-C8E53DC9CF66}" destId="{BB24A9F0-C628-4B09-81C3-177EC62290AD}" srcOrd="2" destOrd="0" parTransId="{16C8FCAB-128C-4451-9D05-014F3D67E526}" sibTransId="{E20FDA98-6D7F-4AFE-A333-7EC18517851E}"/>
    <dgm:cxn modelId="{B3B16889-024E-43B5-A259-D57D88CA1652}" srcId="{317A969A-8129-4578-BA92-C8E53DC9CF66}" destId="{257BDABC-98FC-46E9-A471-08981E1745C9}" srcOrd="0" destOrd="0" parTransId="{06762044-2807-45BE-947A-CD2D84679613}" sibTransId="{831430A6-FEE5-46E2-A0E4-7F5DF4C5AA95}"/>
    <dgm:cxn modelId="{1813A6F4-8CAB-429C-8350-40F5F005A76B}" type="presOf" srcId="{597F7BAF-AA30-44F7-810A-BB0263F83D65}" destId="{CF11F0F0-E248-4683-A298-6FCA0126EA61}" srcOrd="0" destOrd="0" presId="urn:microsoft.com/office/officeart/2005/8/layout/cycle6"/>
    <dgm:cxn modelId="{369166DC-2A9A-4757-92C5-5172413300C5}" type="presOf" srcId="{424E9F94-EFC9-4B4D-B32D-92ADD0258000}" destId="{AEA74201-0989-4127-A67A-851B98076631}" srcOrd="0" destOrd="0" presId="urn:microsoft.com/office/officeart/2005/8/layout/cycle6"/>
    <dgm:cxn modelId="{B01E0F40-1A89-403F-82C1-D923599DEF07}" type="presOf" srcId="{BB24A9F0-C628-4B09-81C3-177EC62290AD}" destId="{4E1AFB7E-128F-4153-B404-EBEC0E9E18E9}" srcOrd="0" destOrd="0" presId="urn:microsoft.com/office/officeart/2005/8/layout/cycle6"/>
    <dgm:cxn modelId="{BAE2C0B1-6539-4730-8B82-9C0DAE1E515A}" type="presOf" srcId="{7C42E596-311F-4C13-A6E9-F411A7C65E99}" destId="{E1A67B15-E67E-4F7A-8255-3D4A434B39EB}" srcOrd="0" destOrd="0" presId="urn:microsoft.com/office/officeart/2005/8/layout/cycle6"/>
    <dgm:cxn modelId="{2F74ECD8-F625-47E1-84F4-3A6ADE9871C3}" type="presOf" srcId="{257BDABC-98FC-46E9-A471-08981E1745C9}" destId="{2614E427-3D79-43C0-B32C-BEF79374D40E}" srcOrd="0" destOrd="0" presId="urn:microsoft.com/office/officeart/2005/8/layout/cycle6"/>
    <dgm:cxn modelId="{103927E9-66B8-432E-A930-02D49544C6CE}" srcId="{317A969A-8129-4578-BA92-C8E53DC9CF66}" destId="{80472702-AB43-4072-9D92-4EB4CF4C5EF8}" srcOrd="3" destOrd="0" parTransId="{ED07ABED-7814-4EA2-A5FE-991778EA9054}" sibTransId="{E86636C0-4A9A-4149-AD6E-C0CA4E9519BA}"/>
    <dgm:cxn modelId="{040F8D30-6821-4D2A-8ADA-5584B6501810}" srcId="{317A969A-8129-4578-BA92-C8E53DC9CF66}" destId="{7C42E596-311F-4C13-A6E9-F411A7C65E99}" srcOrd="1" destOrd="0" parTransId="{A6465652-C11F-4FBB-8CCA-710DB3E755A8}" sibTransId="{597F7BAF-AA30-44F7-810A-BB0263F83D65}"/>
    <dgm:cxn modelId="{8B92BB4D-9CFE-48AB-8226-ABAD00697B39}" type="presOf" srcId="{48BE88AE-29DC-4FDC-8A32-8950A942A05A}" destId="{F35015B6-3464-4C93-9861-EA9BCC1F4481}" srcOrd="0" destOrd="0" presId="urn:microsoft.com/office/officeart/2005/8/layout/cycle6"/>
    <dgm:cxn modelId="{85A13934-115F-4DF0-848E-87C36CC52DED}" type="presOf" srcId="{80472702-AB43-4072-9D92-4EB4CF4C5EF8}" destId="{87A11679-175F-47C5-B94D-2BC1B6516543}" srcOrd="0" destOrd="0" presId="urn:microsoft.com/office/officeart/2005/8/layout/cycle6"/>
    <dgm:cxn modelId="{26655E1C-2D4C-4CDE-A2B9-9D6F8A3FB082}" type="presParOf" srcId="{E7A65DED-7569-4A9B-9F8F-5B6592CA8316}" destId="{2614E427-3D79-43C0-B32C-BEF79374D40E}" srcOrd="0" destOrd="0" presId="urn:microsoft.com/office/officeart/2005/8/layout/cycle6"/>
    <dgm:cxn modelId="{6C6F6CAE-CC14-47C1-A6A3-E0851B0DDF56}" type="presParOf" srcId="{E7A65DED-7569-4A9B-9F8F-5B6592CA8316}" destId="{57C204D8-4BA9-497B-91DB-3C024600B953}" srcOrd="1" destOrd="0" presId="urn:microsoft.com/office/officeart/2005/8/layout/cycle6"/>
    <dgm:cxn modelId="{DA8475AF-7125-4F5E-A595-8A89B9CADC87}" type="presParOf" srcId="{E7A65DED-7569-4A9B-9F8F-5B6592CA8316}" destId="{DC0BFB6D-7502-4F3A-8973-03ADD4FC97CE}" srcOrd="2" destOrd="0" presId="urn:microsoft.com/office/officeart/2005/8/layout/cycle6"/>
    <dgm:cxn modelId="{856E8588-3EB7-47E7-A5C7-0FA9C5320E03}" type="presParOf" srcId="{E7A65DED-7569-4A9B-9F8F-5B6592CA8316}" destId="{E1A67B15-E67E-4F7A-8255-3D4A434B39EB}" srcOrd="3" destOrd="0" presId="urn:microsoft.com/office/officeart/2005/8/layout/cycle6"/>
    <dgm:cxn modelId="{350BB754-C790-416E-AF4C-3BE0660F5958}" type="presParOf" srcId="{E7A65DED-7569-4A9B-9F8F-5B6592CA8316}" destId="{885629CF-072A-4BB7-BD2C-E8ACD9CB8BE8}" srcOrd="4" destOrd="0" presId="urn:microsoft.com/office/officeart/2005/8/layout/cycle6"/>
    <dgm:cxn modelId="{15BABC56-477C-48EF-991D-CFD0AE2C753F}" type="presParOf" srcId="{E7A65DED-7569-4A9B-9F8F-5B6592CA8316}" destId="{CF11F0F0-E248-4683-A298-6FCA0126EA61}" srcOrd="5" destOrd="0" presId="urn:microsoft.com/office/officeart/2005/8/layout/cycle6"/>
    <dgm:cxn modelId="{142A2E80-11F6-4188-A196-00C52EC8AD14}" type="presParOf" srcId="{E7A65DED-7569-4A9B-9F8F-5B6592CA8316}" destId="{4E1AFB7E-128F-4153-B404-EBEC0E9E18E9}" srcOrd="6" destOrd="0" presId="urn:microsoft.com/office/officeart/2005/8/layout/cycle6"/>
    <dgm:cxn modelId="{0A387938-F653-464B-93A2-0F6840E6B91E}" type="presParOf" srcId="{E7A65DED-7569-4A9B-9F8F-5B6592CA8316}" destId="{D13D83C5-818E-4065-B997-96CF409FC128}" srcOrd="7" destOrd="0" presId="urn:microsoft.com/office/officeart/2005/8/layout/cycle6"/>
    <dgm:cxn modelId="{E49F0CEF-D7D8-45B4-B841-32057C2454A3}" type="presParOf" srcId="{E7A65DED-7569-4A9B-9F8F-5B6592CA8316}" destId="{5FC4318F-29AA-4FF6-A6E6-2ED6454614DB}" srcOrd="8" destOrd="0" presId="urn:microsoft.com/office/officeart/2005/8/layout/cycle6"/>
    <dgm:cxn modelId="{A585803C-088B-494F-9E14-30C931F489CC}" type="presParOf" srcId="{E7A65DED-7569-4A9B-9F8F-5B6592CA8316}" destId="{87A11679-175F-47C5-B94D-2BC1B6516543}" srcOrd="9" destOrd="0" presId="urn:microsoft.com/office/officeart/2005/8/layout/cycle6"/>
    <dgm:cxn modelId="{25A7DA68-4ED9-4DA3-A362-8E3F383E54C0}" type="presParOf" srcId="{E7A65DED-7569-4A9B-9F8F-5B6592CA8316}" destId="{63AF9378-C41A-4DDA-8E55-4CB862612EDB}" srcOrd="10" destOrd="0" presId="urn:microsoft.com/office/officeart/2005/8/layout/cycle6"/>
    <dgm:cxn modelId="{6050191E-AD7F-414F-A188-CD70B2E487F5}" type="presParOf" srcId="{E7A65DED-7569-4A9B-9F8F-5B6592CA8316}" destId="{2D5FC315-17A2-474A-9D41-C0A6D13821F1}" srcOrd="11" destOrd="0" presId="urn:microsoft.com/office/officeart/2005/8/layout/cycle6"/>
    <dgm:cxn modelId="{F92C6676-55FE-4E38-829C-01C42AA77D5E}" type="presParOf" srcId="{E7A65DED-7569-4A9B-9F8F-5B6592CA8316}" destId="{F35015B6-3464-4C93-9861-EA9BCC1F4481}" srcOrd="12" destOrd="0" presId="urn:microsoft.com/office/officeart/2005/8/layout/cycle6"/>
    <dgm:cxn modelId="{21A3AFA5-E579-44E9-B503-41A3CF86F1B7}" type="presParOf" srcId="{E7A65DED-7569-4A9B-9F8F-5B6592CA8316}" destId="{2BF6D4B3-8261-40DE-AC1E-BCA82160FA32}" srcOrd="13" destOrd="0" presId="urn:microsoft.com/office/officeart/2005/8/layout/cycle6"/>
    <dgm:cxn modelId="{94513E05-D5FF-4C0D-92B1-E97B25C4E931}" type="presParOf" srcId="{E7A65DED-7569-4A9B-9F8F-5B6592CA8316}" destId="{AEA74201-0989-4127-A67A-851B98076631}" srcOrd="14"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0.48828</cdr:x>
      <cdr:y>0.15435</cdr:y>
    </cdr:from>
    <cdr:to>
      <cdr:x>0.53873</cdr:x>
      <cdr:y>0.23742</cdr:y>
    </cdr:to>
    <cdr:sp macro="" textlink="">
      <cdr:nvSpPr>
        <cdr:cNvPr id="3" name="5-Point Star 2"/>
        <cdr:cNvSpPr/>
      </cdr:nvSpPr>
      <cdr:spPr>
        <a:xfrm xmlns:a="http://schemas.openxmlformats.org/drawingml/2006/main">
          <a:off x="4298849" y="831229"/>
          <a:ext cx="444168" cy="447367"/>
        </a:xfrm>
        <a:prstGeom xmlns:a="http://schemas.openxmlformats.org/drawingml/2006/main" prst="star5">
          <a:avLst/>
        </a:prstGeom>
        <a:solidFill xmlns:a="http://schemas.openxmlformats.org/drawingml/2006/main">
          <a:srgbClr val="FFC000"/>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cdr:x>
      <cdr:y>0.94444</cdr:y>
    </cdr:from>
    <cdr:to>
      <cdr:x>0.03826</cdr:x>
      <cdr:y>1</cdr:y>
    </cdr:to>
    <cdr:sp macro="" textlink="">
      <cdr:nvSpPr>
        <cdr:cNvPr id="4" name="5-Point Star 3"/>
        <cdr:cNvSpPr/>
      </cdr:nvSpPr>
      <cdr:spPr>
        <a:xfrm xmlns:a="http://schemas.openxmlformats.org/drawingml/2006/main">
          <a:off x="0" y="5076924"/>
          <a:ext cx="331796" cy="298640"/>
        </a:xfrm>
        <a:prstGeom xmlns:a="http://schemas.openxmlformats.org/drawingml/2006/main" prst="star5">
          <a:avLst/>
        </a:prstGeom>
        <a:solidFill xmlns:a="http://schemas.openxmlformats.org/drawingml/2006/main">
          <a:srgbClr val="FFC000"/>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0.03746</cdr:x>
      <cdr:y>0.94158</cdr:y>
    </cdr:from>
    <cdr:to>
      <cdr:x>0.15031</cdr:x>
      <cdr:y>1</cdr:y>
    </cdr:to>
    <cdr:sp macro="" textlink="">
      <cdr:nvSpPr>
        <cdr:cNvPr id="2" name="TextBox 1"/>
        <cdr:cNvSpPr txBox="1"/>
      </cdr:nvSpPr>
      <cdr:spPr>
        <a:xfrm xmlns:a="http://schemas.openxmlformats.org/drawingml/2006/main">
          <a:off x="328881" y="5035437"/>
          <a:ext cx="990682" cy="31241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dirty="0"/>
            <a:t>p = .02</a:t>
          </a:r>
        </a:p>
      </cdr:txBody>
    </cdr:sp>
  </cdr:relSizeAnchor>
</c:userShapes>
</file>

<file path=ppt/drawings/drawing2.xml><?xml version="1.0" encoding="utf-8"?>
<c:userShapes xmlns:c="http://schemas.openxmlformats.org/drawingml/2006/chart">
  <cdr:relSizeAnchor xmlns:cdr="http://schemas.openxmlformats.org/drawingml/2006/chartDrawing">
    <cdr:from>
      <cdr:x>0.02623</cdr:x>
      <cdr:y>0.88253</cdr:y>
    </cdr:from>
    <cdr:to>
      <cdr:x>0.06353</cdr:x>
      <cdr:y>0.93439</cdr:y>
    </cdr:to>
    <cdr:sp macro="" textlink="">
      <cdr:nvSpPr>
        <cdr:cNvPr id="4" name="5-Point Star 3"/>
        <cdr:cNvSpPr/>
      </cdr:nvSpPr>
      <cdr:spPr>
        <a:xfrm xmlns:a="http://schemas.openxmlformats.org/drawingml/2006/main">
          <a:off x="221672" y="5551339"/>
          <a:ext cx="315219" cy="326235"/>
        </a:xfrm>
        <a:prstGeom xmlns:a="http://schemas.openxmlformats.org/drawingml/2006/main" prst="star5">
          <a:avLst/>
        </a:prstGeom>
        <a:solidFill xmlns:a="http://schemas.openxmlformats.org/drawingml/2006/main">
          <a:srgbClr val="FFC000"/>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0.29062</cdr:x>
      <cdr:y>0.20646</cdr:y>
    </cdr:from>
    <cdr:to>
      <cdr:x>0.3429</cdr:x>
      <cdr:y>0.27405</cdr:y>
    </cdr:to>
    <cdr:sp macro="" textlink="">
      <cdr:nvSpPr>
        <cdr:cNvPr id="5" name="5-Point Star 4"/>
        <cdr:cNvSpPr/>
      </cdr:nvSpPr>
      <cdr:spPr>
        <a:xfrm xmlns:a="http://schemas.openxmlformats.org/drawingml/2006/main">
          <a:off x="2456129" y="1325836"/>
          <a:ext cx="441833" cy="434057"/>
        </a:xfrm>
        <a:prstGeom xmlns:a="http://schemas.openxmlformats.org/drawingml/2006/main" prst="star5">
          <a:avLst/>
        </a:prstGeom>
        <a:solidFill xmlns:a="http://schemas.openxmlformats.org/drawingml/2006/main">
          <a:srgbClr val="8D6EAC"/>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0.74905</cdr:x>
      <cdr:y>0.11511</cdr:y>
    </cdr:from>
    <cdr:to>
      <cdr:x>0.80133</cdr:x>
      <cdr:y>0.1827</cdr:y>
    </cdr:to>
    <cdr:sp macro="" textlink="">
      <cdr:nvSpPr>
        <cdr:cNvPr id="7" name="5-Point Star 6"/>
        <cdr:cNvSpPr/>
      </cdr:nvSpPr>
      <cdr:spPr>
        <a:xfrm xmlns:a="http://schemas.openxmlformats.org/drawingml/2006/main">
          <a:off x="6330405" y="739228"/>
          <a:ext cx="441833" cy="434057"/>
        </a:xfrm>
        <a:prstGeom xmlns:a="http://schemas.openxmlformats.org/drawingml/2006/main" prst="star5">
          <a:avLst/>
        </a:prstGeom>
        <a:solidFill xmlns:a="http://schemas.openxmlformats.org/drawingml/2006/main">
          <a:srgbClr val="8D6EAC"/>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0.13792</cdr:x>
      <cdr:y>0.25284</cdr:y>
    </cdr:from>
    <cdr:to>
      <cdr:x>0.19019</cdr:x>
      <cdr:y>0.32042</cdr:y>
    </cdr:to>
    <cdr:sp macro="" textlink="">
      <cdr:nvSpPr>
        <cdr:cNvPr id="6" name="5-Point Star 5"/>
        <cdr:cNvSpPr/>
      </cdr:nvSpPr>
      <cdr:spPr>
        <a:xfrm xmlns:a="http://schemas.openxmlformats.org/drawingml/2006/main">
          <a:off x="1165599" y="1623711"/>
          <a:ext cx="441748" cy="433993"/>
        </a:xfrm>
        <a:prstGeom xmlns:a="http://schemas.openxmlformats.org/drawingml/2006/main" prst="star5">
          <a:avLst/>
        </a:prstGeom>
        <a:solidFill xmlns:a="http://schemas.openxmlformats.org/drawingml/2006/main">
          <a:srgbClr val="FFC000"/>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0.06011</cdr:x>
      <cdr:y>0.87372</cdr:y>
    </cdr:from>
    <cdr:to>
      <cdr:x>0.1966</cdr:x>
      <cdr:y>1</cdr:y>
    </cdr:to>
    <cdr:sp macro="" textlink="">
      <cdr:nvSpPr>
        <cdr:cNvPr id="2" name="TextBox 1"/>
        <cdr:cNvSpPr txBox="1"/>
      </cdr:nvSpPr>
      <cdr:spPr>
        <a:xfrm xmlns:a="http://schemas.openxmlformats.org/drawingml/2006/main">
          <a:off x="508000" y="5495921"/>
          <a:ext cx="1153480" cy="79432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nSpc>
              <a:spcPct val="150000"/>
            </a:lnSpc>
          </a:pPr>
          <a:r>
            <a:rPr lang="en-US" sz="1600" dirty="0"/>
            <a:t>p &lt; .05</a:t>
          </a:r>
        </a:p>
        <a:p xmlns:a="http://schemas.openxmlformats.org/drawingml/2006/main">
          <a:pPr>
            <a:lnSpc>
              <a:spcPct val="150000"/>
            </a:lnSpc>
          </a:pPr>
          <a:r>
            <a:rPr lang="en-US" sz="1600" dirty="0"/>
            <a:t>p &lt; .01</a:t>
          </a:r>
        </a:p>
      </cdr:txBody>
    </cdr:sp>
  </cdr:relSizeAnchor>
  <cdr:relSizeAnchor xmlns:cdr="http://schemas.openxmlformats.org/drawingml/2006/chartDrawing">
    <cdr:from>
      <cdr:x>0.02404</cdr:x>
      <cdr:y>0.9442</cdr:y>
    </cdr:from>
    <cdr:to>
      <cdr:x>0.06557</cdr:x>
      <cdr:y>1</cdr:y>
    </cdr:to>
    <cdr:sp macro="" textlink="">
      <cdr:nvSpPr>
        <cdr:cNvPr id="9" name="5-Point Star 8"/>
        <cdr:cNvSpPr/>
      </cdr:nvSpPr>
      <cdr:spPr>
        <a:xfrm xmlns:a="http://schemas.openxmlformats.org/drawingml/2006/main">
          <a:off x="203199" y="5939266"/>
          <a:ext cx="350983" cy="350982"/>
        </a:xfrm>
        <a:prstGeom xmlns:a="http://schemas.openxmlformats.org/drawingml/2006/main" prst="star5">
          <a:avLst/>
        </a:prstGeom>
        <a:solidFill xmlns:a="http://schemas.openxmlformats.org/drawingml/2006/main">
          <a:srgbClr val="8D6EAC"/>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0.64415</cdr:x>
      <cdr:y>0.92365</cdr:y>
    </cdr:from>
    <cdr:to>
      <cdr:x>1</cdr:x>
      <cdr:y>1</cdr:y>
    </cdr:to>
    <cdr:sp macro="" textlink="">
      <cdr:nvSpPr>
        <cdr:cNvPr id="3" name="Rectangle 2"/>
        <cdr:cNvSpPr/>
      </cdr:nvSpPr>
      <cdr:spPr>
        <a:xfrm xmlns:a="http://schemas.openxmlformats.org/drawingml/2006/main">
          <a:off x="5443888" y="5931598"/>
          <a:ext cx="3007385" cy="490313"/>
        </a:xfrm>
        <a:prstGeom xmlns:a="http://schemas.openxmlformats.org/drawingml/2006/main" prst="rect">
          <a:avLst/>
        </a:prstGeom>
        <a:solidFill xmlns:a="http://schemas.openxmlformats.org/drawingml/2006/main">
          <a:schemeClr val="bg1"/>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en-US" sz="1600" dirty="0">
              <a:solidFill>
                <a:schemeClr val="tx1"/>
              </a:solidFill>
            </a:rPr>
            <a:t>(scale 1-5; higher is more positive)</a:t>
          </a:r>
          <a:r>
            <a:rPr lang="en-US" dirty="0">
              <a:solidFill>
                <a:schemeClr val="tx1"/>
              </a:solidFill>
            </a:rPr>
            <a:t> </a:t>
          </a:r>
        </a:p>
      </cdr:txBody>
    </cdr:sp>
  </cdr:relSizeAnchor>
</c:userShapes>
</file>

<file path=ppt/drawings/drawing3.xml><?xml version="1.0" encoding="utf-8"?>
<c:userShapes xmlns:c="http://schemas.openxmlformats.org/drawingml/2006/chart">
  <cdr:relSizeAnchor xmlns:cdr="http://schemas.openxmlformats.org/drawingml/2006/chartDrawing">
    <cdr:from>
      <cdr:x>0.01625</cdr:x>
      <cdr:y>0.94362</cdr:y>
    </cdr:from>
    <cdr:to>
      <cdr:x>0.11751</cdr:x>
      <cdr:y>1</cdr:y>
    </cdr:to>
    <cdr:sp macro="" textlink="">
      <cdr:nvSpPr>
        <cdr:cNvPr id="3" name="5-Point Star 2"/>
        <cdr:cNvSpPr/>
      </cdr:nvSpPr>
      <cdr:spPr>
        <a:xfrm xmlns:a="http://schemas.openxmlformats.org/drawingml/2006/main">
          <a:off x="63374" y="6028498"/>
          <a:ext cx="394877" cy="360217"/>
        </a:xfrm>
        <a:prstGeom xmlns:a="http://schemas.openxmlformats.org/drawingml/2006/main" prst="star5">
          <a:avLst/>
        </a:prstGeom>
        <a:solidFill xmlns:a="http://schemas.openxmlformats.org/drawingml/2006/main">
          <a:srgbClr val="8D6EAC"/>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0.6141</cdr:x>
      <cdr:y>0.036</cdr:y>
    </cdr:from>
    <cdr:to>
      <cdr:x>0.73131</cdr:x>
      <cdr:y>0.0982</cdr:y>
    </cdr:to>
    <cdr:sp macro="" textlink="">
      <cdr:nvSpPr>
        <cdr:cNvPr id="4" name="5-Point Star 3"/>
        <cdr:cNvSpPr/>
      </cdr:nvSpPr>
      <cdr:spPr>
        <a:xfrm xmlns:a="http://schemas.openxmlformats.org/drawingml/2006/main">
          <a:off x="2394721" y="229971"/>
          <a:ext cx="457067" cy="397378"/>
        </a:xfrm>
        <a:prstGeom xmlns:a="http://schemas.openxmlformats.org/drawingml/2006/main" prst="star5">
          <a:avLst/>
        </a:prstGeom>
        <a:solidFill xmlns:a="http://schemas.openxmlformats.org/drawingml/2006/main">
          <a:srgbClr val="8D6EAC"/>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0.09711</cdr:x>
      <cdr:y>0.94651</cdr:y>
    </cdr:from>
    <cdr:to>
      <cdr:x>0.37423</cdr:x>
      <cdr:y>1</cdr:y>
    </cdr:to>
    <cdr:sp macro="" textlink="">
      <cdr:nvSpPr>
        <cdr:cNvPr id="2" name="TextBox 1"/>
        <cdr:cNvSpPr txBox="1"/>
      </cdr:nvSpPr>
      <cdr:spPr>
        <a:xfrm xmlns:a="http://schemas.openxmlformats.org/drawingml/2006/main">
          <a:off x="378691" y="6046971"/>
          <a:ext cx="1080654" cy="34174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600" dirty="0"/>
            <a:t>p &lt; .01</a:t>
          </a:r>
        </a:p>
      </cdr:txBody>
    </cdr:sp>
  </cdr:relSizeAnchor>
</c:userShapes>
</file>

<file path=ppt/drawings/drawing4.xml><?xml version="1.0" encoding="utf-8"?>
<c:userShapes xmlns:c="http://schemas.openxmlformats.org/drawingml/2006/chart">
  <cdr:relSizeAnchor xmlns:cdr="http://schemas.openxmlformats.org/drawingml/2006/chartDrawing">
    <cdr:from>
      <cdr:x>0.10284</cdr:x>
      <cdr:y>0.761</cdr:y>
    </cdr:from>
    <cdr:to>
      <cdr:x>0.10317</cdr:x>
      <cdr:y>0.85695</cdr:y>
    </cdr:to>
    <cdr:cxnSp macro="">
      <cdr:nvCxnSpPr>
        <cdr:cNvPr id="2" name="Straight Connector 1">
          <a:extLst xmlns:a="http://schemas.openxmlformats.org/drawingml/2006/main">
            <a:ext uri="{FF2B5EF4-FFF2-40B4-BE49-F238E27FC236}">
              <a16:creationId xmlns:a16="http://schemas.microsoft.com/office/drawing/2014/main" xmlns="" id="{A9F1DE2B-4E64-4154-9306-CE44443183E4}"/>
            </a:ext>
          </a:extLst>
        </cdr:cNvPr>
        <cdr:cNvCxnSpPr/>
      </cdr:nvCxnSpPr>
      <cdr:spPr>
        <a:xfrm xmlns:a="http://schemas.openxmlformats.org/drawingml/2006/main">
          <a:off x="610777" y="2757322"/>
          <a:ext cx="1995" cy="347665"/>
        </a:xfrm>
        <a:prstGeom xmlns:a="http://schemas.openxmlformats.org/drawingml/2006/main" prst="line">
          <a:avLst/>
        </a:prstGeom>
        <a:ln xmlns:a="http://schemas.openxmlformats.org/drawingml/2006/main" w="9525">
          <a:solidFill>
            <a:schemeClr val="bg2">
              <a:lumMod val="9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0.04993</cdr:x>
      <cdr:y>0.74443</cdr:y>
    </cdr:from>
    <cdr:to>
      <cdr:x>0.08857</cdr:x>
      <cdr:y>0.78535</cdr:y>
    </cdr:to>
    <cdr:sp macro="" textlink="">
      <cdr:nvSpPr>
        <cdr:cNvPr id="5" name="Rectangle 4"/>
        <cdr:cNvSpPr/>
      </cdr:nvSpPr>
      <cdr:spPr>
        <a:xfrm xmlns:a="http://schemas.openxmlformats.org/drawingml/2006/main">
          <a:off x="296562" y="2697303"/>
          <a:ext cx="229483" cy="148281"/>
        </a:xfrm>
        <a:prstGeom xmlns:a="http://schemas.openxmlformats.org/drawingml/2006/main" prst="rect">
          <a:avLst/>
        </a:prstGeom>
        <a:solidFill xmlns:a="http://schemas.openxmlformats.org/drawingml/2006/main">
          <a:schemeClr val="bg1"/>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0.09323</cdr:x>
      <cdr:y>0.75028</cdr:y>
    </cdr:from>
    <cdr:to>
      <cdr:x>0.11235</cdr:x>
      <cdr:y>0.77171</cdr:y>
    </cdr:to>
    <cdr:cxnSp macro="">
      <cdr:nvCxnSpPr>
        <cdr:cNvPr id="6" name="Straight Connector 5">
          <a:extLst xmlns:a="http://schemas.openxmlformats.org/drawingml/2006/main">
            <a:ext uri="{FF2B5EF4-FFF2-40B4-BE49-F238E27FC236}">
              <a16:creationId xmlns:a16="http://schemas.microsoft.com/office/drawing/2014/main" xmlns="" id="{8A6F56E3-5743-4AC2-A300-BEF12BB00CA0}"/>
            </a:ext>
          </a:extLst>
        </cdr:cNvPr>
        <cdr:cNvCxnSpPr/>
      </cdr:nvCxnSpPr>
      <cdr:spPr>
        <a:xfrm xmlns:a="http://schemas.openxmlformats.org/drawingml/2006/main" flipH="1">
          <a:off x="553737" y="2718486"/>
          <a:ext cx="113528" cy="77671"/>
        </a:xfrm>
        <a:prstGeom xmlns:a="http://schemas.openxmlformats.org/drawingml/2006/main" prst="line">
          <a:avLst/>
        </a:prstGeom>
        <a:ln xmlns:a="http://schemas.openxmlformats.org/drawingml/2006/main" w="9525">
          <a:solidFill>
            <a:schemeClr val="bg2">
              <a:lumMod val="9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0.09323</cdr:x>
      <cdr:y>0.72825</cdr:y>
    </cdr:from>
    <cdr:to>
      <cdr:x>0.11235</cdr:x>
      <cdr:y>0.74968</cdr:y>
    </cdr:to>
    <cdr:cxnSp macro="">
      <cdr:nvCxnSpPr>
        <cdr:cNvPr id="13" name="Straight Connector 12">
          <a:extLst xmlns:a="http://schemas.openxmlformats.org/drawingml/2006/main">
            <a:ext uri="{FF2B5EF4-FFF2-40B4-BE49-F238E27FC236}">
              <a16:creationId xmlns:a16="http://schemas.microsoft.com/office/drawing/2014/main" xmlns="" id="{2829DF9A-D877-4ED9-913A-05E5C855EE18}"/>
            </a:ext>
          </a:extLst>
        </cdr:cNvPr>
        <cdr:cNvCxnSpPr/>
      </cdr:nvCxnSpPr>
      <cdr:spPr>
        <a:xfrm xmlns:a="http://schemas.openxmlformats.org/drawingml/2006/main" flipH="1">
          <a:off x="553737" y="2638658"/>
          <a:ext cx="113528" cy="77671"/>
        </a:xfrm>
        <a:prstGeom xmlns:a="http://schemas.openxmlformats.org/drawingml/2006/main" prst="line">
          <a:avLst/>
        </a:prstGeom>
        <a:ln xmlns:a="http://schemas.openxmlformats.org/drawingml/2006/main" w="9525">
          <a:solidFill>
            <a:schemeClr val="bg2">
              <a:lumMod val="9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0.60399</cdr:x>
      <cdr:y>0.91522</cdr:y>
    </cdr:from>
    <cdr:to>
      <cdr:x>0.97198</cdr:x>
      <cdr:y>0.98461</cdr:y>
    </cdr:to>
    <cdr:sp macro="" textlink="">
      <cdr:nvSpPr>
        <cdr:cNvPr id="4" name="Rectangle 3"/>
        <cdr:cNvSpPr/>
      </cdr:nvSpPr>
      <cdr:spPr>
        <a:xfrm xmlns:a="http://schemas.openxmlformats.org/drawingml/2006/main">
          <a:off x="5298959" y="4620645"/>
          <a:ext cx="3228537" cy="350293"/>
        </a:xfrm>
        <a:prstGeom xmlns:a="http://schemas.openxmlformats.org/drawingml/2006/main" prst="rect">
          <a:avLst/>
        </a:prstGeom>
        <a:solidFill xmlns:a="http://schemas.openxmlformats.org/drawingml/2006/main">
          <a:schemeClr val="bg1"/>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charset="0"/>
              </a:defRPr>
            </a:lvl1pPr>
          </a:lstStyle>
          <a:p>
            <a:pPr>
              <a:defRPr/>
            </a:pPr>
            <a:fld id="{F4EC8F1B-4F72-A249-AFAF-70C77C26D298}" type="datetimeFigureOut">
              <a:rPr lang="en-US" altLang="en-US"/>
              <a:pPr>
                <a:defRPr/>
              </a:pPr>
              <a:t>10/30/2017</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charset="0"/>
              </a:defRPr>
            </a:lvl1pPr>
          </a:lstStyle>
          <a:p>
            <a:pPr>
              <a:defRPr/>
            </a:pPr>
            <a:fld id="{0CAC0F57-CB35-7343-9C0C-A90A5536B16B}" type="slidenum">
              <a:rPr lang="en-US" altLang="en-US"/>
              <a:pPr>
                <a:defRPr/>
              </a:pPr>
              <a:t>‹#›</a:t>
            </a:fld>
            <a:endParaRPr lang="en-US" altLang="en-US"/>
          </a:p>
        </p:txBody>
      </p:sp>
    </p:spTree>
    <p:extLst>
      <p:ext uri="{BB962C8B-B14F-4D97-AF65-F5344CB8AC3E}">
        <p14:creationId xmlns:p14="http://schemas.microsoft.com/office/powerpoint/2010/main" val="135750633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charset="0"/>
              </a:defRPr>
            </a:lvl1pPr>
          </a:lstStyle>
          <a:p>
            <a:pPr>
              <a:defRPr/>
            </a:pPr>
            <a:fld id="{D68E536A-2024-0B42-B777-259C3EE08E9A}" type="datetimeFigureOut">
              <a:rPr lang="en-US" altLang="en-US"/>
              <a:pPr>
                <a:defRPr/>
              </a:pPr>
              <a:t>10/30/2017</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charset="0"/>
              </a:defRPr>
            </a:lvl1pPr>
          </a:lstStyle>
          <a:p>
            <a:pPr>
              <a:defRPr/>
            </a:pPr>
            <a:fld id="{EAE331A6-2FD4-124D-8F01-55CC5E53D948}" type="slidenum">
              <a:rPr lang="en-US" altLang="en-US"/>
              <a:pPr>
                <a:defRPr/>
              </a:pPr>
              <a:t>‹#›</a:t>
            </a:fld>
            <a:endParaRPr lang="en-US" altLang="en-US"/>
          </a:p>
        </p:txBody>
      </p:sp>
    </p:spTree>
    <p:extLst>
      <p:ext uri="{BB962C8B-B14F-4D97-AF65-F5344CB8AC3E}">
        <p14:creationId xmlns:p14="http://schemas.microsoft.com/office/powerpoint/2010/main" val="96834584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3BDFEAE-44F1-3E48-8460-69CABB32206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870170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AE331A6-2FD4-124D-8F01-55CC5E53D948}" type="slidenum">
              <a:rPr lang="en-US" altLang="en-US" smtClean="0"/>
              <a:pPr>
                <a:defRPr/>
              </a:pPr>
              <a:t>14</a:t>
            </a:fld>
            <a:endParaRPr lang="en-US" altLang="en-US"/>
          </a:p>
        </p:txBody>
      </p:sp>
    </p:spTree>
    <p:extLst>
      <p:ext uri="{BB962C8B-B14F-4D97-AF65-F5344CB8AC3E}">
        <p14:creationId xmlns:p14="http://schemas.microsoft.com/office/powerpoint/2010/main" val="10168395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AE331A6-2FD4-124D-8F01-55CC5E53D948}" type="slidenum">
              <a:rPr lang="en-US" altLang="en-US" smtClean="0"/>
              <a:pPr>
                <a:defRPr/>
              </a:pPr>
              <a:t>15</a:t>
            </a:fld>
            <a:endParaRPr lang="en-US" altLang="en-US"/>
          </a:p>
        </p:txBody>
      </p:sp>
    </p:spTree>
    <p:extLst>
      <p:ext uri="{BB962C8B-B14F-4D97-AF65-F5344CB8AC3E}">
        <p14:creationId xmlns:p14="http://schemas.microsoft.com/office/powerpoint/2010/main" val="14601003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pPr>
              <a:defRPr/>
            </a:pPr>
            <a:fld id="{EAE331A6-2FD4-124D-8F01-55CC5E53D948}" type="slidenum">
              <a:rPr lang="en-US" altLang="en-US" smtClean="0"/>
              <a:pPr>
                <a:defRPr/>
              </a:pPr>
              <a:t>16</a:t>
            </a:fld>
            <a:endParaRPr lang="en-US" altLang="en-US"/>
          </a:p>
        </p:txBody>
      </p:sp>
    </p:spTree>
    <p:extLst>
      <p:ext uri="{BB962C8B-B14F-4D97-AF65-F5344CB8AC3E}">
        <p14:creationId xmlns:p14="http://schemas.microsoft.com/office/powerpoint/2010/main" val="19620693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Slide Image Placeholder 1"/>
          <p:cNvSpPr>
            <a:spLocks noGrp="1" noRot="1" noChangeAspect="1"/>
          </p:cNvSpPr>
          <p:nvPr>
            <p:ph type="sldImg"/>
          </p:nvPr>
        </p:nvSpPr>
        <p:spPr>
          <a:ln/>
        </p:spPr>
      </p:sp>
      <p:sp>
        <p:nvSpPr>
          <p:cNvPr id="7475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charset="0"/>
            </a:endParaRPr>
          </a:p>
        </p:txBody>
      </p:sp>
    </p:spTree>
    <p:extLst>
      <p:ext uri="{BB962C8B-B14F-4D97-AF65-F5344CB8AC3E}">
        <p14:creationId xmlns:p14="http://schemas.microsoft.com/office/powerpoint/2010/main" val="13058955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E331A6-2FD4-124D-8F01-55CC5E53D948}" type="slidenum">
              <a:rPr lang="en-US" altLang="en-US" smtClean="0"/>
              <a:pPr>
                <a:defRPr/>
              </a:pPr>
              <a:t>4</a:t>
            </a:fld>
            <a:endParaRPr lang="en-US" altLang="en-US"/>
          </a:p>
        </p:txBody>
      </p:sp>
    </p:spTree>
    <p:extLst>
      <p:ext uri="{BB962C8B-B14F-4D97-AF65-F5344CB8AC3E}">
        <p14:creationId xmlns:p14="http://schemas.microsoft.com/office/powerpoint/2010/main" val="2775151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a:t>
            </a:r>
            <a:endParaRPr lang="en-US" dirty="0"/>
          </a:p>
        </p:txBody>
      </p:sp>
      <p:sp>
        <p:nvSpPr>
          <p:cNvPr id="4" name="Slide Number Placeholder 3"/>
          <p:cNvSpPr>
            <a:spLocks noGrp="1"/>
          </p:cNvSpPr>
          <p:nvPr>
            <p:ph type="sldNum" sz="quarter" idx="10"/>
          </p:nvPr>
        </p:nvSpPr>
        <p:spPr/>
        <p:txBody>
          <a:bodyPr/>
          <a:lstStyle/>
          <a:p>
            <a:pPr>
              <a:defRPr/>
            </a:pPr>
            <a:fld id="{EAE331A6-2FD4-124D-8F01-55CC5E53D948}" type="slidenum">
              <a:rPr lang="en-US" altLang="en-US" smtClean="0"/>
              <a:pPr>
                <a:defRPr/>
              </a:pPr>
              <a:t>7</a:t>
            </a:fld>
            <a:endParaRPr lang="en-US" altLang="en-US"/>
          </a:p>
        </p:txBody>
      </p:sp>
    </p:spTree>
    <p:extLst>
      <p:ext uri="{BB962C8B-B14F-4D97-AF65-F5344CB8AC3E}">
        <p14:creationId xmlns:p14="http://schemas.microsoft.com/office/powerpoint/2010/main" val="31892620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AE331A6-2FD4-124D-8F01-55CC5E53D948}" type="slidenum">
              <a:rPr lang="en-US" altLang="en-US" smtClean="0"/>
              <a:pPr>
                <a:defRPr/>
              </a:pPr>
              <a:t>8</a:t>
            </a:fld>
            <a:endParaRPr lang="en-US" altLang="en-US"/>
          </a:p>
        </p:txBody>
      </p:sp>
    </p:spTree>
    <p:extLst>
      <p:ext uri="{BB962C8B-B14F-4D97-AF65-F5344CB8AC3E}">
        <p14:creationId xmlns:p14="http://schemas.microsoft.com/office/powerpoint/2010/main" val="26033726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p:cNvSpPr>
          <p:nvPr>
            <p:ph type="sldImg"/>
          </p:nvPr>
        </p:nvSpPr>
        <p:spPr>
          <a:ln/>
        </p:spPr>
      </p:sp>
      <p:sp>
        <p:nvSpPr>
          <p:cNvPr id="5222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latin typeface="Times New Roman" charset="0"/>
              <a:ea typeface="ＭＳ Ｐゴシック" charset="0"/>
              <a:cs typeface="ＭＳ Ｐゴシック" charset="0"/>
            </a:endParaRPr>
          </a:p>
        </p:txBody>
      </p:sp>
      <p:sp>
        <p:nvSpPr>
          <p:cNvPr id="5222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9FB1704-8C04-D348-A21C-F0950B5D1DDF}" type="slidenum">
              <a:rPr lang="en-US" sz="1200">
                <a:latin typeface="Times New Roman" charset="0"/>
              </a:rPr>
              <a:pPr eaLnBrk="1" hangingPunct="1"/>
              <a:t>9</a:t>
            </a:fld>
            <a:endParaRPr lang="en-US" sz="1200">
              <a:latin typeface="Times New Roman" charset="0"/>
            </a:endParaRPr>
          </a:p>
        </p:txBody>
      </p:sp>
    </p:spTree>
    <p:extLst>
      <p:ext uri="{BB962C8B-B14F-4D97-AF65-F5344CB8AC3E}">
        <p14:creationId xmlns:p14="http://schemas.microsoft.com/office/powerpoint/2010/main" val="24953035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AC4CA8-2F04-FF4B-83D2-8D8272E5755C}" type="slidenum">
              <a:rPr lang="en-US" smtClean="0">
                <a:solidFill>
                  <a:prstClr val="black"/>
                </a:solidFill>
                <a:latin typeface="Calibri"/>
              </a:rPr>
              <a:pPr/>
              <a:t>10</a:t>
            </a:fld>
            <a:endParaRPr lang="en-US">
              <a:solidFill>
                <a:prstClr val="black"/>
              </a:solidFill>
              <a:latin typeface="Calibri"/>
            </a:endParaRPr>
          </a:p>
        </p:txBody>
      </p:sp>
    </p:spTree>
    <p:extLst>
      <p:ext uri="{BB962C8B-B14F-4D97-AF65-F5344CB8AC3E}">
        <p14:creationId xmlns:p14="http://schemas.microsoft.com/office/powerpoint/2010/main" val="36226529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2C1733-EACF-4E69-84AC-929B2714E4DF}" type="slidenum">
              <a:rPr lang="en-US" smtClean="0"/>
              <a:t>12</a:t>
            </a:fld>
            <a:endParaRPr lang="en-US"/>
          </a:p>
        </p:txBody>
      </p:sp>
    </p:spTree>
    <p:extLst>
      <p:ext uri="{BB962C8B-B14F-4D97-AF65-F5344CB8AC3E}">
        <p14:creationId xmlns:p14="http://schemas.microsoft.com/office/powerpoint/2010/main" val="40727232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2C1733-EACF-4E69-84AC-929B2714E4DF}" type="slidenum">
              <a:rPr lang="en-US" smtClean="0"/>
              <a:t>13</a:t>
            </a:fld>
            <a:endParaRPr lang="en-US"/>
          </a:p>
        </p:txBody>
      </p:sp>
    </p:spTree>
    <p:extLst>
      <p:ext uri="{BB962C8B-B14F-4D97-AF65-F5344CB8AC3E}">
        <p14:creationId xmlns:p14="http://schemas.microsoft.com/office/powerpoint/2010/main" val="31100563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5" name="Rectangle 4"/>
          <p:cNvSpPr/>
          <p:nvPr/>
        </p:nvSpPr>
        <p:spPr>
          <a:xfrm>
            <a:off x="-9525" y="6053138"/>
            <a:ext cx="2249488" cy="712787"/>
          </a:xfrm>
          <a:prstGeom prst="rect">
            <a:avLst/>
          </a:prstGeom>
          <a:solidFill>
            <a:srgbClr val="629DD1"/>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Title 7"/>
          <p:cNvSpPr>
            <a:spLocks noGrp="1"/>
          </p:cNvSpPr>
          <p:nvPr>
            <p:ph type="ctrTitle"/>
          </p:nvPr>
        </p:nvSpPr>
        <p:spPr>
          <a:xfrm>
            <a:off x="2332663" y="2256726"/>
            <a:ext cx="6477000" cy="1828800"/>
          </a:xfrm>
        </p:spPr>
        <p:txBody>
          <a:bodyPr/>
          <a:lstStyle>
            <a:lvl1pPr>
              <a:defRPr sz="2800" cap="all" baseline="0">
                <a:solidFill>
                  <a:schemeClr val="tx1"/>
                </a:solidFill>
              </a:defRPr>
            </a:lvl1pPr>
          </a:lstStyle>
          <a:p>
            <a:r>
              <a:rPr lang="en-US" dirty="0"/>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7" name="Date Placeholder 27"/>
          <p:cNvSpPr>
            <a:spLocks noGrp="1"/>
          </p:cNvSpPr>
          <p:nvPr>
            <p:ph type="dt" sz="half" idx="10"/>
          </p:nvPr>
        </p:nvSpPr>
        <p:spPr>
          <a:xfrm>
            <a:off x="76200" y="6069013"/>
            <a:ext cx="2057400" cy="685800"/>
          </a:xfrm>
          <a:prstGeom prst="rect">
            <a:avLst/>
          </a:prstGeom>
        </p:spPr>
        <p:txBody>
          <a:bodyPr vert="horz" wrap="square" lIns="91440" tIns="45720" rIns="91440" bIns="45720" numCol="1" anchor="t" anchorCtr="0" compatLnSpc="1">
            <a:prstTxWarp prst="textNoShape">
              <a:avLst/>
            </a:prstTxWarp>
            <a:noAutofit/>
          </a:bodyPr>
          <a:lstStyle>
            <a:lvl1pPr algn="ctr" eaLnBrk="1" hangingPunct="1">
              <a:defRPr sz="2000">
                <a:solidFill>
                  <a:srgbClr val="FFFFFF"/>
                </a:solidFill>
              </a:defRPr>
            </a:lvl1pPr>
          </a:lstStyle>
          <a:p>
            <a:pPr>
              <a:defRPr/>
            </a:pPr>
            <a:fld id="{7B286799-6D9B-3640-9557-2810F2E2B954}" type="datetime1">
              <a:rPr lang="en-US" altLang="en-US"/>
              <a:pPr>
                <a:defRPr/>
              </a:pPr>
              <a:t>10/30/2017</a:t>
            </a:fld>
            <a:endParaRPr lang="en-US" altLang="en-US"/>
          </a:p>
        </p:txBody>
      </p:sp>
      <p:sp>
        <p:nvSpPr>
          <p:cNvPr id="10" name="Footer Placeholder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n-US"/>
          </a:p>
        </p:txBody>
      </p:sp>
      <p:sp>
        <p:nvSpPr>
          <p:cNvPr id="11" name="Slide Number Placeholder 28"/>
          <p:cNvSpPr>
            <a:spLocks noGrp="1"/>
          </p:cNvSpPr>
          <p:nvPr>
            <p:ph type="sldNum" sz="quarter" idx="12"/>
          </p:nvPr>
        </p:nvSpPr>
        <p:spPr>
          <a:xfrm>
            <a:off x="8001000" y="228600"/>
            <a:ext cx="838200" cy="381000"/>
          </a:xfrm>
          <a:solidFill>
            <a:srgbClr val="629DD1"/>
          </a:solidFill>
        </p:spPr>
        <p:txBody>
          <a:bodyPr/>
          <a:lstStyle>
            <a:lvl1pPr>
              <a:defRPr>
                <a:solidFill>
                  <a:schemeClr val="tx2"/>
                </a:solidFill>
              </a:defRPr>
            </a:lvl1pPr>
          </a:lstStyle>
          <a:p>
            <a:pPr>
              <a:defRPr/>
            </a:pPr>
            <a:fld id="{3F5A701A-38F3-D941-B063-F5A86D977DD5}" type="slidenum">
              <a:rPr lang="en-US" altLang="en-US"/>
              <a:pPr>
                <a:defRPr/>
              </a:pPr>
              <a:t>‹#›</a:t>
            </a:fld>
            <a:endParaRPr lang="en-US" altLang="en-US"/>
          </a:p>
        </p:txBody>
      </p:sp>
    </p:spTree>
    <p:extLst>
      <p:ext uri="{BB962C8B-B14F-4D97-AF65-F5344CB8AC3E}">
        <p14:creationId xmlns:p14="http://schemas.microsoft.com/office/powerpoint/2010/main" val="143243956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Slide Number Placeholder 22"/>
          <p:cNvSpPr>
            <a:spLocks noGrp="1"/>
          </p:cNvSpPr>
          <p:nvPr>
            <p:ph type="sldNum" sz="quarter" idx="11"/>
          </p:nvPr>
        </p:nvSpPr>
        <p:spPr/>
        <p:txBody>
          <a:bodyPr/>
          <a:lstStyle>
            <a:lvl1pPr>
              <a:defRPr/>
            </a:lvl1pPr>
          </a:lstStyle>
          <a:p>
            <a:pPr>
              <a:defRPr/>
            </a:pPr>
            <a:fld id="{91A03C4E-9A3B-B844-BD7B-A7DF20713ED9}" type="slidenum">
              <a:rPr lang="en-US" altLang="en-US"/>
              <a:pPr>
                <a:defRPr/>
              </a:pPr>
              <a:t>‹#›</a:t>
            </a:fld>
            <a:endParaRPr lang="en-US" altLang="en-US"/>
          </a:p>
        </p:txBody>
      </p:sp>
    </p:spTree>
    <p:extLst>
      <p:ext uri="{BB962C8B-B14F-4D97-AF65-F5344CB8AC3E}">
        <p14:creationId xmlns:p14="http://schemas.microsoft.com/office/powerpoint/2010/main" val="714337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 name="Vertical Title 1"/>
          <p:cNvSpPr>
            <a:spLocks noGrp="1"/>
          </p:cNvSpPr>
          <p:nvPr>
            <p:ph type="title" orient="vert"/>
          </p:nvPr>
        </p:nvSpPr>
        <p:spPr>
          <a:xfrm>
            <a:off x="6553200" y="609600"/>
            <a:ext cx="2057400" cy="5516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p:cNvSpPr>
            <a:spLocks noGrp="1"/>
          </p:cNvSpPr>
          <p:nvPr>
            <p:ph type="ftr" sz="quarter" idx="10"/>
          </p:nvPr>
        </p:nvSpPr>
        <p:spPr>
          <a:xfrm>
            <a:off x="457200" y="6248400"/>
            <a:ext cx="5573713" cy="365125"/>
          </a:xfrm>
        </p:spPr>
        <p:txBody>
          <a:bodyPr/>
          <a:lstStyle>
            <a:lvl1pPr>
              <a:defRPr/>
            </a:lvl1pPr>
          </a:lstStyle>
          <a:p>
            <a:pPr>
              <a:defRPr/>
            </a:pPr>
            <a:endParaRPr lang="en-US"/>
          </a:p>
        </p:txBody>
      </p:sp>
      <p:sp>
        <p:nvSpPr>
          <p:cNvPr id="8" name="Slide Number Placeholder 5"/>
          <p:cNvSpPr>
            <a:spLocks noGrp="1"/>
          </p:cNvSpPr>
          <p:nvPr>
            <p:ph type="sldNum" sz="quarter" idx="11"/>
          </p:nvPr>
        </p:nvSpPr>
        <p:spPr>
          <a:xfrm rot="5400000">
            <a:off x="5989638" y="144462"/>
            <a:ext cx="533400" cy="244475"/>
          </a:xfrm>
        </p:spPr>
        <p:txBody>
          <a:bodyPr/>
          <a:lstStyle>
            <a:lvl1pPr>
              <a:defRPr/>
            </a:lvl1pPr>
          </a:lstStyle>
          <a:p>
            <a:pPr>
              <a:defRPr/>
            </a:pPr>
            <a:fld id="{C5F52342-9E13-D748-B9A0-948768C55893}" type="slidenum">
              <a:rPr lang="en-US" altLang="en-US"/>
              <a:pPr>
                <a:defRPr/>
              </a:pPr>
              <a:t>‹#›</a:t>
            </a:fld>
            <a:endParaRPr lang="en-US" altLang="en-US"/>
          </a:p>
        </p:txBody>
      </p:sp>
    </p:spTree>
    <p:extLst>
      <p:ext uri="{BB962C8B-B14F-4D97-AF65-F5344CB8AC3E}">
        <p14:creationId xmlns:p14="http://schemas.microsoft.com/office/powerpoint/2010/main" val="853849161"/>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439F6967-8C20-0442-AE89-32434C2FB67E}"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10/30/2017</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9ABF262-A14F-6640-892E-C42AF53EDBE0}"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4466099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702775"/>
            <a:ext cx="8229600" cy="44233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86150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lvl1pPr>
              <a:defRPr sz="4000"/>
            </a:lvl1pPr>
          </a:lstStyle>
          <a:p>
            <a:r>
              <a:rPr lang="en-US" dirty="0"/>
              <a:t>Click to edit Master title style</a:t>
            </a:r>
          </a:p>
        </p:txBody>
      </p:sp>
      <p:sp>
        <p:nvSpPr>
          <p:cNvPr id="8" name="Content Placeholder 7"/>
          <p:cNvSpPr>
            <a:spLocks noGrp="1"/>
          </p:cNvSpPr>
          <p:nvPr>
            <p:ph sz="quarter" idx="1"/>
          </p:nvPr>
        </p:nvSpPr>
        <p:spPr>
          <a:xfrm>
            <a:off x="612648" y="1600200"/>
            <a:ext cx="8153400" cy="4495800"/>
          </a:xfrm>
        </p:spPr>
        <p:txBody>
          <a:bodyPr/>
          <a:lstStyle>
            <a:lvl1pPr>
              <a:buSzPct val="50000"/>
              <a:defRPr/>
            </a:lvl1pPr>
            <a:lvl2pPr>
              <a:buSzPct val="50000"/>
              <a:defRPr/>
            </a:lvl2pPr>
            <a:lvl3pPr>
              <a:buSzPct val="50000"/>
              <a:defRPr/>
            </a:lvl3pPr>
            <a:lvl4pPr>
              <a:buSzPct val="50000"/>
              <a:defRPr/>
            </a:lvl4pPr>
            <a:lvl5pPr>
              <a:buSzPct val="5000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Slide Number Placeholder 22"/>
          <p:cNvSpPr>
            <a:spLocks noGrp="1"/>
          </p:cNvSpPr>
          <p:nvPr>
            <p:ph type="sldNum" sz="quarter" idx="11"/>
          </p:nvPr>
        </p:nvSpPr>
        <p:spPr/>
        <p:txBody>
          <a:bodyPr/>
          <a:lstStyle>
            <a:lvl1pPr>
              <a:defRPr/>
            </a:lvl1pPr>
          </a:lstStyle>
          <a:p>
            <a:pPr>
              <a:defRPr/>
            </a:pPr>
            <a:fld id="{1692D436-1886-2D46-B0D4-36DCE0E3C1A3}" type="slidenum">
              <a:rPr lang="en-US" altLang="en-US"/>
              <a:pPr>
                <a:defRPr/>
              </a:pPr>
              <a:t>‹#›</a:t>
            </a:fld>
            <a:endParaRPr lang="en-US" altLang="en-US"/>
          </a:p>
        </p:txBody>
      </p:sp>
    </p:spTree>
    <p:extLst>
      <p:ext uri="{BB962C8B-B14F-4D97-AF65-F5344CB8AC3E}">
        <p14:creationId xmlns:p14="http://schemas.microsoft.com/office/powerpoint/2010/main" val="1577339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5" name="Rectangle 4"/>
          <p:cNvSpPr/>
          <p:nvPr/>
        </p:nvSpPr>
        <p:spPr>
          <a:xfrm>
            <a:off x="0" y="1600200"/>
            <a:ext cx="1295400" cy="990600"/>
          </a:xfrm>
          <a:prstGeom prst="rect">
            <a:avLst/>
          </a:prstGeom>
          <a:solidFill>
            <a:srgbClr val="297FD5"/>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pic>
        <p:nvPicPr>
          <p:cNvPr id="7" name="Picture 13" descr="GHLILogoBlueBlu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172200" y="6400800"/>
            <a:ext cx="2743200"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 name="Title 1"/>
          <p:cNvSpPr>
            <a:spLocks noGrp="1"/>
          </p:cNvSpPr>
          <p:nvPr>
            <p:ph type="title"/>
          </p:nvPr>
        </p:nvSpPr>
        <p:spPr>
          <a:xfrm>
            <a:off x="1371600" y="1600200"/>
            <a:ext cx="7620000" cy="990600"/>
          </a:xfrm>
          <a:solidFill>
            <a:srgbClr val="629DD1"/>
          </a:solidFill>
        </p:spPr>
        <p:txBody>
          <a:bodyPr/>
          <a:lstStyle>
            <a:lvl1pPr algn="l">
              <a:buNone/>
              <a:defRPr sz="4000" b="0" cap="none">
                <a:solidFill>
                  <a:srgbClr val="FFFFFF"/>
                </a:solidFill>
              </a:defRPr>
            </a:lvl1pPr>
          </a:lstStyle>
          <a:p>
            <a:r>
              <a:rPr lang="en-US" dirty="0"/>
              <a:t>Click to edit Master title style</a:t>
            </a:r>
          </a:p>
        </p:txBody>
      </p:sp>
      <p:sp>
        <p:nvSpPr>
          <p:cNvPr id="8" name="Slide Number Placeholder 12"/>
          <p:cNvSpPr>
            <a:spLocks noGrp="1"/>
          </p:cNvSpPr>
          <p:nvPr>
            <p:ph type="sldNum" sz="quarter" idx="10"/>
          </p:nvPr>
        </p:nvSpPr>
        <p:spPr>
          <a:xfrm>
            <a:off x="0" y="1752600"/>
            <a:ext cx="1295400" cy="701675"/>
          </a:xfrm>
        </p:spPr>
        <p:txBody>
          <a:bodyPr>
            <a:noAutofit/>
          </a:bodyPr>
          <a:lstStyle>
            <a:lvl1pPr>
              <a:defRPr b="0"/>
            </a:lvl1pPr>
          </a:lstStyle>
          <a:p>
            <a:pPr>
              <a:defRPr/>
            </a:pPr>
            <a:fld id="{DF48B460-B69C-DF4F-862E-5AAA5D21BC6A}" type="slidenum">
              <a:rPr lang="en-US" altLang="en-US"/>
              <a:pPr>
                <a:defRPr/>
              </a:pPr>
              <a:t>‹#›</a:t>
            </a:fld>
            <a:endParaRPr lang="en-US" altLang="en-US"/>
          </a:p>
        </p:txBody>
      </p:sp>
      <p:sp>
        <p:nvSpPr>
          <p:cNvPr id="9" name="Footer Placeholder 1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72006927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844901" y="1589567"/>
            <a:ext cx="3886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9"/>
          <p:cNvSpPr>
            <a:spLocks noGrp="1"/>
          </p:cNvSpPr>
          <p:nvPr>
            <p:ph type="sldNum" sz="quarter" idx="10"/>
          </p:nvPr>
        </p:nvSpPr>
        <p:spPr/>
        <p:txBody>
          <a:bodyPr/>
          <a:lstStyle>
            <a:lvl1pPr>
              <a:defRPr/>
            </a:lvl1pPr>
          </a:lstStyle>
          <a:p>
            <a:pPr>
              <a:defRPr/>
            </a:pPr>
            <a:fld id="{B668BCB5-DA51-C445-89B8-3606D91D2827}" type="slidenum">
              <a:rPr lang="en-US" altLang="en-US"/>
              <a:pPr>
                <a:defRPr/>
              </a:pPr>
              <a:t>‹#›</a:t>
            </a:fld>
            <a:endParaRPr lang="en-US" altLang="en-US"/>
          </a:p>
        </p:txBody>
      </p:sp>
      <p:sp>
        <p:nvSpPr>
          <p:cNvPr id="6" name="Footer Placeholder 11"/>
          <p:cNvSpPr>
            <a:spLocks noGrp="1"/>
          </p:cNvSpPr>
          <p:nvPr>
            <p:ph type="ftr" sz="quarter" idx="11"/>
          </p:nvPr>
        </p:nvSpPr>
        <p:spPr/>
        <p:txBody>
          <a:bodyPr rtlCol="0"/>
          <a:lstStyle>
            <a:lvl1pPr>
              <a:defRPr/>
            </a:lvl1pPr>
          </a:lstStyle>
          <a:p>
            <a:pPr>
              <a:defRPr/>
            </a:pPr>
            <a:endParaRPr lang="en-US"/>
          </a:p>
        </p:txBody>
      </p:sp>
    </p:spTree>
    <p:extLst>
      <p:ext uri="{BB962C8B-B14F-4D97-AF65-F5344CB8AC3E}">
        <p14:creationId xmlns:p14="http://schemas.microsoft.com/office/powerpoint/2010/main" val="1926983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dirty="0"/>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2"/>
          <p:cNvSpPr>
            <a:spLocks noGrp="1"/>
          </p:cNvSpPr>
          <p:nvPr>
            <p:ph sz="quarter" idx="4"/>
          </p:nvPr>
        </p:nvSpPr>
        <p:spPr>
          <a:xfrm>
            <a:off x="4800600" y="2438400"/>
            <a:ext cx="38862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5"/>
          <p:cNvSpPr>
            <a:spLocks noGrp="1"/>
          </p:cNvSpPr>
          <p:nvPr>
            <p:ph type="body" sz="quarter" idx="1"/>
          </p:nvPr>
        </p:nvSpPr>
        <p:spPr>
          <a:xfrm>
            <a:off x="609600" y="1752600"/>
            <a:ext cx="3886200" cy="640080"/>
          </a:xfrm>
          <a:solidFill>
            <a:srgbClr val="629DD1"/>
          </a:solidFill>
        </p:spPr>
        <p:txBody>
          <a:bodyPr rtlCol="0" anchor="ctr"/>
          <a:lstStyle>
            <a:lvl1pPr marL="0" indent="0">
              <a:buFontTx/>
              <a:buNone/>
              <a:defRPr sz="2000" b="1">
                <a:solidFill>
                  <a:srgbClr val="FFFFFF"/>
                </a:solidFill>
              </a:defRPr>
            </a:lvl1pPr>
          </a:lstStyle>
          <a:p>
            <a:pPr lvl="0"/>
            <a:r>
              <a:rPr lang="en-US"/>
              <a:t>Click to edit Master text styles</a:t>
            </a:r>
          </a:p>
        </p:txBody>
      </p:sp>
      <p:sp>
        <p:nvSpPr>
          <p:cNvPr id="15" name="Text Placeholder 14"/>
          <p:cNvSpPr>
            <a:spLocks noGrp="1"/>
          </p:cNvSpPr>
          <p:nvPr>
            <p:ph type="body" sz="quarter" idx="3"/>
          </p:nvPr>
        </p:nvSpPr>
        <p:spPr>
          <a:xfrm>
            <a:off x="4800600" y="1752600"/>
            <a:ext cx="3886200" cy="640080"/>
          </a:xfrm>
          <a:solidFill>
            <a:srgbClr val="629DD1"/>
          </a:solidFill>
        </p:spPr>
        <p:txBody>
          <a:bodyPr rtlCol="0" anchor="ctr"/>
          <a:lstStyle>
            <a:lvl1pPr marL="0" indent="0">
              <a:buFontTx/>
              <a:buNone/>
              <a:defRPr sz="2000" b="1">
                <a:solidFill>
                  <a:srgbClr val="FFFFFF"/>
                </a:solidFill>
              </a:defRPr>
            </a:lvl1pPr>
          </a:lstStyle>
          <a:p>
            <a:pPr lvl="0"/>
            <a:r>
              <a:rPr lang="en-US"/>
              <a:t>Click to edit Master text styles</a:t>
            </a:r>
          </a:p>
        </p:txBody>
      </p:sp>
      <p:sp>
        <p:nvSpPr>
          <p:cNvPr id="7" name="Slide Number Placeholder 11"/>
          <p:cNvSpPr>
            <a:spLocks noGrp="1"/>
          </p:cNvSpPr>
          <p:nvPr>
            <p:ph type="sldNum" sz="quarter" idx="10"/>
          </p:nvPr>
        </p:nvSpPr>
        <p:spPr/>
        <p:txBody>
          <a:bodyPr/>
          <a:lstStyle>
            <a:lvl1pPr>
              <a:defRPr/>
            </a:lvl1pPr>
          </a:lstStyle>
          <a:p>
            <a:pPr>
              <a:defRPr/>
            </a:pPr>
            <a:fld id="{0645FCDB-F744-764C-812B-ECCAA1ECA1E5}" type="slidenum">
              <a:rPr lang="en-US" altLang="en-US"/>
              <a:pPr>
                <a:defRPr/>
              </a:pPr>
              <a:t>‹#›</a:t>
            </a:fld>
            <a:endParaRPr lang="en-US" altLang="en-US"/>
          </a:p>
        </p:txBody>
      </p:sp>
      <p:sp>
        <p:nvSpPr>
          <p:cNvPr id="8" name="Footer Placeholder 13"/>
          <p:cNvSpPr>
            <a:spLocks noGrp="1"/>
          </p:cNvSpPr>
          <p:nvPr>
            <p:ph type="ftr" sz="quarter" idx="11"/>
          </p:nvPr>
        </p:nvSpPr>
        <p:spPr/>
        <p:txBody>
          <a:bodyPr rtlCol="0"/>
          <a:lstStyle>
            <a:lvl1pPr>
              <a:defRPr/>
            </a:lvl1pPr>
          </a:lstStyle>
          <a:p>
            <a:pPr>
              <a:defRPr/>
            </a:pPr>
            <a:endParaRPr lang="en-US"/>
          </a:p>
        </p:txBody>
      </p:sp>
    </p:spTree>
    <p:extLst>
      <p:ext uri="{BB962C8B-B14F-4D97-AF65-F5344CB8AC3E}">
        <p14:creationId xmlns:p14="http://schemas.microsoft.com/office/powerpoint/2010/main" val="603728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pPr>
              <a:defRPr/>
            </a:pPr>
            <a:endParaRPr lang="en-US"/>
          </a:p>
        </p:txBody>
      </p:sp>
      <p:sp>
        <p:nvSpPr>
          <p:cNvPr id="4" name="Slide Number Placeholder 22"/>
          <p:cNvSpPr>
            <a:spLocks noGrp="1"/>
          </p:cNvSpPr>
          <p:nvPr>
            <p:ph type="sldNum" sz="quarter" idx="11"/>
          </p:nvPr>
        </p:nvSpPr>
        <p:spPr/>
        <p:txBody>
          <a:bodyPr/>
          <a:lstStyle>
            <a:lvl1pPr>
              <a:defRPr/>
            </a:lvl1pPr>
          </a:lstStyle>
          <a:p>
            <a:pPr>
              <a:defRPr/>
            </a:pPr>
            <a:fld id="{ECD668F0-FEEB-5C4C-972E-CFA8102B78B8}" type="slidenum">
              <a:rPr lang="en-US" altLang="en-US"/>
              <a:pPr>
                <a:defRPr/>
              </a:pPr>
              <a:t>‹#›</a:t>
            </a:fld>
            <a:endParaRPr lang="en-US" altLang="en-US"/>
          </a:p>
        </p:txBody>
      </p:sp>
    </p:spTree>
    <p:extLst>
      <p:ext uri="{BB962C8B-B14F-4D97-AF65-F5344CB8AC3E}">
        <p14:creationId xmlns:p14="http://schemas.microsoft.com/office/powerpoint/2010/main" val="1815006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Picture 9" descr="GHLILogoBlueBlu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172200" y="6400800"/>
            <a:ext cx="2743200"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2"/>
          <p:cNvSpPr>
            <a:spLocks noGrp="1"/>
          </p:cNvSpPr>
          <p:nvPr>
            <p:ph type="ftr" sz="quarter" idx="10"/>
          </p:nvPr>
        </p:nvSpPr>
        <p:spPr/>
        <p:txBody>
          <a:bodyPr/>
          <a:lstStyle>
            <a:lvl1pPr>
              <a:defRPr/>
            </a:lvl1pPr>
          </a:lstStyle>
          <a:p>
            <a:pPr>
              <a:defRPr/>
            </a:pPr>
            <a:endParaRPr lang="en-US"/>
          </a:p>
        </p:txBody>
      </p:sp>
      <p:sp>
        <p:nvSpPr>
          <p:cNvPr id="4" name="Slide Number Placeholder 3"/>
          <p:cNvSpPr>
            <a:spLocks noGrp="1"/>
          </p:cNvSpPr>
          <p:nvPr>
            <p:ph type="sldNum" sz="quarter" idx="11"/>
          </p:nvPr>
        </p:nvSpPr>
        <p:spPr>
          <a:xfrm>
            <a:off x="0" y="6248400"/>
            <a:ext cx="533400" cy="381000"/>
          </a:xfrm>
          <a:solidFill>
            <a:srgbClr val="629DD1"/>
          </a:solidFill>
        </p:spPr>
        <p:txBody>
          <a:bodyPr/>
          <a:lstStyle>
            <a:lvl1pPr>
              <a:defRPr>
                <a:solidFill>
                  <a:schemeClr val="tx2"/>
                </a:solidFill>
              </a:defRPr>
            </a:lvl1pPr>
          </a:lstStyle>
          <a:p>
            <a:pPr>
              <a:defRPr/>
            </a:pPr>
            <a:fld id="{D767C790-DFF9-9D40-9130-0B8DF6D5C98F}" type="slidenum">
              <a:rPr lang="en-US" altLang="en-US"/>
              <a:pPr>
                <a:defRPr/>
              </a:pPr>
              <a:t>‹#›</a:t>
            </a:fld>
            <a:endParaRPr lang="en-US" altLang="en-US"/>
          </a:p>
        </p:txBody>
      </p:sp>
    </p:spTree>
    <p:extLst>
      <p:ext uri="{BB962C8B-B14F-4D97-AF65-F5344CB8AC3E}">
        <p14:creationId xmlns:p14="http://schemas.microsoft.com/office/powerpoint/2010/main" val="2079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a:t>Click to edit Master title style</a:t>
            </a:r>
          </a:p>
        </p:txBody>
      </p:sp>
      <p:sp>
        <p:nvSpPr>
          <p:cNvPr id="3" name="Text Placeholder 2"/>
          <p:cNvSpPr>
            <a:spLocks noGrp="1"/>
          </p:cNvSpPr>
          <p:nvPr>
            <p:ph type="body" idx="2"/>
          </p:nvPr>
        </p:nvSpPr>
        <p:spPr>
          <a:xfrm>
            <a:off x="609600" y="1752600"/>
            <a:ext cx="1600200" cy="4343400"/>
          </a:xfrm>
          <a:solidFill>
            <a:srgbClr val="629DD1"/>
          </a:solidFill>
          <a:ln w="50800" cap="sq" cmpd="dbl" algn="ctr">
            <a:no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dirty="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2"/>
          <p:cNvSpPr>
            <a:spLocks noGrp="1"/>
          </p:cNvSpPr>
          <p:nvPr>
            <p:ph type="ftr" sz="quarter" idx="10"/>
          </p:nvPr>
        </p:nvSpPr>
        <p:spPr/>
        <p:txBody>
          <a:bodyPr/>
          <a:lstStyle>
            <a:lvl1pPr>
              <a:defRPr/>
            </a:lvl1pPr>
          </a:lstStyle>
          <a:p>
            <a:pPr>
              <a:defRPr/>
            </a:pPr>
            <a:endParaRPr lang="en-US"/>
          </a:p>
        </p:txBody>
      </p:sp>
      <p:sp>
        <p:nvSpPr>
          <p:cNvPr id="6" name="Slide Number Placeholder 22"/>
          <p:cNvSpPr>
            <a:spLocks noGrp="1"/>
          </p:cNvSpPr>
          <p:nvPr>
            <p:ph type="sldNum" sz="quarter" idx="11"/>
          </p:nvPr>
        </p:nvSpPr>
        <p:spPr/>
        <p:txBody>
          <a:bodyPr/>
          <a:lstStyle>
            <a:lvl1pPr>
              <a:defRPr/>
            </a:lvl1pPr>
          </a:lstStyle>
          <a:p>
            <a:pPr>
              <a:defRPr/>
            </a:pPr>
            <a:fld id="{DF0199AC-BC20-F946-B3AF-D3D759697BF5}" type="slidenum">
              <a:rPr lang="en-US" altLang="en-US"/>
              <a:pPr>
                <a:defRPr/>
              </a:pPr>
              <a:t>‹#›</a:t>
            </a:fld>
            <a:endParaRPr lang="en-US" altLang="en-US"/>
          </a:p>
        </p:txBody>
      </p:sp>
    </p:spTree>
    <p:extLst>
      <p:ext uri="{BB962C8B-B14F-4D97-AF65-F5344CB8AC3E}">
        <p14:creationId xmlns:p14="http://schemas.microsoft.com/office/powerpoint/2010/main" val="1950372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a:t>Click to edit Master title style</a:t>
            </a: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dirty="0"/>
              <a:t>Click icon to add picture</a:t>
            </a:r>
          </a:p>
        </p:txBody>
      </p:sp>
      <p:sp>
        <p:nvSpPr>
          <p:cNvPr id="9" name="Date Placeholder 11"/>
          <p:cNvSpPr>
            <a:spLocks noGrp="1"/>
          </p:cNvSpPr>
          <p:nvPr>
            <p:ph type="dt" sz="half" idx="10"/>
          </p:nvPr>
        </p:nvSpPr>
        <p:spPr>
          <a:xfrm>
            <a:off x="6248400" y="6248400"/>
            <a:ext cx="26670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228DEBC5-A8D4-2D42-9A23-1514FB1293B4}" type="datetime1">
              <a:rPr lang="en-US" altLang="en-US"/>
              <a:pPr>
                <a:defRPr/>
              </a:pPr>
              <a:t>10/30/2017</a:t>
            </a:fld>
            <a:endParaRPr lang="en-US" altLang="en-US"/>
          </a:p>
        </p:txBody>
      </p:sp>
      <p:sp>
        <p:nvSpPr>
          <p:cNvPr id="10" name="Slide Number Placeholder 12"/>
          <p:cNvSpPr>
            <a:spLocks noGrp="1"/>
          </p:cNvSpPr>
          <p:nvPr>
            <p:ph type="sldNum" sz="quarter" idx="11"/>
          </p:nvPr>
        </p:nvSpPr>
        <p:spPr>
          <a:xfrm>
            <a:off x="0" y="4667250"/>
            <a:ext cx="1447800" cy="663575"/>
          </a:xfrm>
        </p:spPr>
        <p:txBody>
          <a:bodyPr/>
          <a:lstStyle>
            <a:lvl1pPr>
              <a:defRPr sz="2800"/>
            </a:lvl1pPr>
          </a:lstStyle>
          <a:p>
            <a:pPr>
              <a:defRPr/>
            </a:pPr>
            <a:fld id="{F7B2E520-46E1-1F43-8ED4-8A698A75D722}" type="slidenum">
              <a:rPr lang="en-US" altLang="en-US"/>
              <a:pPr>
                <a:defRPr/>
              </a:pPr>
              <a:t>‹#›</a:t>
            </a:fld>
            <a:endParaRPr lang="en-US" altLang="en-US"/>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pPr>
              <a:defRPr/>
            </a:pPr>
            <a:endParaRPr lang="en-US"/>
          </a:p>
        </p:txBody>
      </p:sp>
    </p:spTree>
    <p:extLst>
      <p:ext uri="{BB962C8B-B14F-4D97-AF65-F5344CB8AC3E}">
        <p14:creationId xmlns:p14="http://schemas.microsoft.com/office/powerpoint/2010/main" val="58448527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ea typeface="+mn-ea"/>
                <a:cs typeface="+mn-cs"/>
              </a:defRPr>
            </a:lvl1pPr>
          </a:lstStyle>
          <a:p>
            <a:pPr>
              <a:defRPr/>
            </a:pPr>
            <a:endParaRPr lang="en-US"/>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Rectangle 8"/>
          <p:cNvSpPr/>
          <p:nvPr/>
        </p:nvSpPr>
        <p:spPr>
          <a:xfrm>
            <a:off x="590550" y="1279525"/>
            <a:ext cx="8553450" cy="228600"/>
          </a:xfrm>
          <a:prstGeom prst="rect">
            <a:avLst/>
          </a:prstGeom>
          <a:solidFill>
            <a:srgbClr val="629DD1"/>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3" name="Slide Number Placeholder 22"/>
          <p:cNvSpPr>
            <a:spLocks noGrp="1"/>
          </p:cNvSpPr>
          <p:nvPr>
            <p:ph type="sldNum" sz="quarter" idx="4"/>
          </p:nvPr>
        </p:nvSpPr>
        <p:spPr>
          <a:xfrm>
            <a:off x="0" y="1271588"/>
            <a:ext cx="533400" cy="244475"/>
          </a:xfrm>
          <a:prstGeom prst="rect">
            <a:avLst/>
          </a:prstGeom>
          <a:solidFill>
            <a:srgbClr val="297FD5"/>
          </a:solidFill>
        </p:spPr>
        <p:txBody>
          <a:bodyPr vert="horz" wrap="square" lIns="91440" tIns="45720" rIns="91440" bIns="45720" numCol="1" anchor="ctr" anchorCtr="0" compatLnSpc="1">
            <a:prstTxWarp prst="textNoShape">
              <a:avLst/>
            </a:prstTxWarp>
            <a:normAutofit/>
          </a:bodyPr>
          <a:lstStyle>
            <a:lvl1pPr algn="ctr" eaLnBrk="1" hangingPunct="1">
              <a:defRPr sz="1200" b="1">
                <a:solidFill>
                  <a:srgbClr val="FFFFFF"/>
                </a:solidFill>
              </a:defRPr>
            </a:lvl1pPr>
          </a:lstStyle>
          <a:p>
            <a:pPr>
              <a:defRPr/>
            </a:pPr>
            <a:fld id="{84F0CFE9-51D3-B247-9BEA-D7F12A3021C9}" type="slidenum">
              <a:rPr lang="en-US" altLang="en-US"/>
              <a:pPr>
                <a:defRPr/>
              </a:pPr>
              <a:t>‹#›</a:t>
            </a:fld>
            <a:endParaRPr lang="en-US" altLang="en-US"/>
          </a:p>
        </p:txBody>
      </p:sp>
      <p:pic>
        <p:nvPicPr>
          <p:cNvPr id="1033" name="Picture 1" descr="GHLILogoBlueBlue.png"/>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172200" y="6400800"/>
            <a:ext cx="2743200"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87" r:id="rId1"/>
    <p:sldLayoutId id="2147483983" r:id="rId2"/>
    <p:sldLayoutId id="2147483988" r:id="rId3"/>
    <p:sldLayoutId id="2147483989" r:id="rId4"/>
    <p:sldLayoutId id="2147483990" r:id="rId5"/>
    <p:sldLayoutId id="2147483984" r:id="rId6"/>
    <p:sldLayoutId id="2147483991" r:id="rId7"/>
    <p:sldLayoutId id="2147483985" r:id="rId8"/>
    <p:sldLayoutId id="2147483992" r:id="rId9"/>
    <p:sldLayoutId id="2147483986" r:id="rId10"/>
    <p:sldLayoutId id="2147483993" r:id="rId11"/>
  </p:sldLayoutIdLst>
  <p:hf hdr="0" ftr="0" dt="0"/>
  <p:txStyles>
    <p:titleStyle>
      <a:lvl1pPr algn="l" rtl="0" eaLnBrk="0" fontAlgn="base" hangingPunct="0">
        <a:spcBef>
          <a:spcPct val="0"/>
        </a:spcBef>
        <a:spcAft>
          <a:spcPct val="0"/>
        </a:spcAft>
        <a:defRPr sz="4000" kern="1200">
          <a:solidFill>
            <a:srgbClr val="242852"/>
          </a:solidFill>
          <a:latin typeface="+mj-lt"/>
          <a:ea typeface="ＭＳ Ｐゴシック" charset="0"/>
          <a:cs typeface="ＭＳ Ｐゴシック" charset="0"/>
        </a:defRPr>
      </a:lvl1pPr>
      <a:lvl2pPr algn="l" rtl="0" eaLnBrk="0" fontAlgn="base" hangingPunct="0">
        <a:spcBef>
          <a:spcPct val="0"/>
        </a:spcBef>
        <a:spcAft>
          <a:spcPct val="0"/>
        </a:spcAft>
        <a:defRPr sz="4000">
          <a:solidFill>
            <a:srgbClr val="242852"/>
          </a:solidFill>
          <a:latin typeface="Tw Cen MT" charset="0"/>
          <a:ea typeface="ＭＳ Ｐゴシック" charset="0"/>
          <a:cs typeface="ＭＳ Ｐゴシック" charset="0"/>
        </a:defRPr>
      </a:lvl2pPr>
      <a:lvl3pPr algn="l" rtl="0" eaLnBrk="0" fontAlgn="base" hangingPunct="0">
        <a:spcBef>
          <a:spcPct val="0"/>
        </a:spcBef>
        <a:spcAft>
          <a:spcPct val="0"/>
        </a:spcAft>
        <a:defRPr sz="4000">
          <a:solidFill>
            <a:srgbClr val="242852"/>
          </a:solidFill>
          <a:latin typeface="Tw Cen MT" charset="0"/>
          <a:ea typeface="ＭＳ Ｐゴシック" charset="0"/>
          <a:cs typeface="ＭＳ Ｐゴシック" charset="0"/>
        </a:defRPr>
      </a:lvl3pPr>
      <a:lvl4pPr algn="l" rtl="0" eaLnBrk="0" fontAlgn="base" hangingPunct="0">
        <a:spcBef>
          <a:spcPct val="0"/>
        </a:spcBef>
        <a:spcAft>
          <a:spcPct val="0"/>
        </a:spcAft>
        <a:defRPr sz="4000">
          <a:solidFill>
            <a:srgbClr val="242852"/>
          </a:solidFill>
          <a:latin typeface="Tw Cen MT" charset="0"/>
          <a:ea typeface="ＭＳ Ｐゴシック" charset="0"/>
          <a:cs typeface="ＭＳ Ｐゴシック" charset="0"/>
        </a:defRPr>
      </a:lvl4pPr>
      <a:lvl5pPr algn="l" rtl="0" eaLnBrk="0" fontAlgn="base" hangingPunct="0">
        <a:spcBef>
          <a:spcPct val="0"/>
        </a:spcBef>
        <a:spcAft>
          <a:spcPct val="0"/>
        </a:spcAft>
        <a:defRPr sz="4000">
          <a:solidFill>
            <a:srgbClr val="242852"/>
          </a:solidFill>
          <a:latin typeface="Tw Cen MT" charset="0"/>
          <a:ea typeface="ＭＳ Ｐゴシック" charset="0"/>
          <a:cs typeface="ＭＳ Ｐゴシック" charset="0"/>
        </a:defRPr>
      </a:lvl5pPr>
      <a:lvl6pPr marL="457200" algn="l" rtl="0" fontAlgn="base">
        <a:spcBef>
          <a:spcPct val="0"/>
        </a:spcBef>
        <a:spcAft>
          <a:spcPct val="0"/>
        </a:spcAft>
        <a:defRPr sz="4400">
          <a:solidFill>
            <a:schemeClr val="tx2"/>
          </a:solidFill>
          <a:latin typeface="Tw Cen MT" charset="0"/>
          <a:ea typeface="ＭＳ Ｐゴシック" charset="0"/>
          <a:cs typeface="ＭＳ Ｐゴシック" charset="0"/>
        </a:defRPr>
      </a:lvl6pPr>
      <a:lvl7pPr marL="914400" algn="l" rtl="0" fontAlgn="base">
        <a:spcBef>
          <a:spcPct val="0"/>
        </a:spcBef>
        <a:spcAft>
          <a:spcPct val="0"/>
        </a:spcAft>
        <a:defRPr sz="4400">
          <a:solidFill>
            <a:schemeClr val="tx2"/>
          </a:solidFill>
          <a:latin typeface="Tw Cen MT" charset="0"/>
          <a:ea typeface="ＭＳ Ｐゴシック" charset="0"/>
          <a:cs typeface="ＭＳ Ｐゴシック" charset="0"/>
        </a:defRPr>
      </a:lvl7pPr>
      <a:lvl8pPr marL="1371600" algn="l" rtl="0" fontAlgn="base">
        <a:spcBef>
          <a:spcPct val="0"/>
        </a:spcBef>
        <a:spcAft>
          <a:spcPct val="0"/>
        </a:spcAft>
        <a:defRPr sz="4400">
          <a:solidFill>
            <a:schemeClr val="tx2"/>
          </a:solidFill>
          <a:latin typeface="Tw Cen MT" charset="0"/>
          <a:ea typeface="ＭＳ Ｐゴシック" charset="0"/>
          <a:cs typeface="ＭＳ Ｐゴシック" charset="0"/>
        </a:defRPr>
      </a:lvl8pPr>
      <a:lvl9pPr marL="1828800" algn="l" rtl="0" fontAlgn="base">
        <a:spcBef>
          <a:spcPct val="0"/>
        </a:spcBef>
        <a:spcAft>
          <a:spcPct val="0"/>
        </a:spcAft>
        <a:defRPr sz="4400">
          <a:solidFill>
            <a:schemeClr val="tx2"/>
          </a:solidFill>
          <a:latin typeface="Tw Cen MT" charset="0"/>
          <a:ea typeface="ＭＳ Ｐゴシック" charset="0"/>
          <a:cs typeface="ＭＳ Ｐゴシック" charset="0"/>
        </a:defRPr>
      </a:lvl9pPr>
    </p:titleStyle>
    <p:bodyStyle>
      <a:lvl1pPr marL="319088" indent="-319088" algn="l" rtl="0" eaLnBrk="0" fontAlgn="base" hangingPunct="0">
        <a:spcBef>
          <a:spcPts val="700"/>
        </a:spcBef>
        <a:spcAft>
          <a:spcPct val="0"/>
        </a:spcAft>
        <a:buClr>
          <a:srgbClr val="297FD5"/>
        </a:buClr>
        <a:buSzPct val="85000"/>
        <a:buFont typeface="Wingdings" charset="2"/>
        <a:buChar char="§"/>
        <a:defRPr sz="2600" kern="1200">
          <a:solidFill>
            <a:schemeClr val="tx1"/>
          </a:solidFill>
          <a:latin typeface="+mn-lt"/>
          <a:ea typeface="ＭＳ Ｐゴシック" charset="0"/>
          <a:cs typeface="ＭＳ Ｐゴシック" charset="0"/>
        </a:defRPr>
      </a:lvl1pPr>
      <a:lvl2pPr marL="639763" indent="-273050" algn="l" rtl="0" eaLnBrk="0" fontAlgn="base" hangingPunct="0">
        <a:spcBef>
          <a:spcPts val="550"/>
        </a:spcBef>
        <a:spcAft>
          <a:spcPct val="0"/>
        </a:spcAft>
        <a:buClr>
          <a:srgbClr val="297FD5"/>
        </a:buClr>
        <a:buSzPct val="75000"/>
        <a:buFont typeface="Lucida Grande" charset="0"/>
        <a:buChar char="-"/>
        <a:defRPr sz="2600" kern="1200">
          <a:solidFill>
            <a:schemeClr val="tx1"/>
          </a:solidFill>
          <a:latin typeface="+mn-lt"/>
          <a:ea typeface="ＭＳ Ｐゴシック" charset="0"/>
          <a:cs typeface="+mn-cs"/>
        </a:defRPr>
      </a:lvl2pPr>
      <a:lvl3pPr marL="1028700" indent="-342900" algn="l" rtl="0" eaLnBrk="0" fontAlgn="base" hangingPunct="0">
        <a:spcBef>
          <a:spcPts val="500"/>
        </a:spcBef>
        <a:spcAft>
          <a:spcPct val="0"/>
        </a:spcAft>
        <a:buClr>
          <a:srgbClr val="297FD5"/>
        </a:buClr>
        <a:buSzPct val="85000"/>
        <a:buFont typeface="Arial" charset="0"/>
        <a:buChar char="•"/>
        <a:defRPr sz="2400" kern="1200">
          <a:solidFill>
            <a:schemeClr val="tx1"/>
          </a:solidFill>
          <a:latin typeface="+mn-lt"/>
          <a:ea typeface="ＭＳ Ｐゴシック" charset="0"/>
          <a:cs typeface="+mn-cs"/>
        </a:defRPr>
      </a:lvl3pPr>
      <a:lvl4pPr marL="1371600" indent="-228600" algn="l" rtl="0" eaLnBrk="0" fontAlgn="base" hangingPunct="0">
        <a:spcBef>
          <a:spcPts val="400"/>
        </a:spcBef>
        <a:spcAft>
          <a:spcPct val="0"/>
        </a:spcAft>
        <a:buClr>
          <a:srgbClr val="297FD5"/>
        </a:buClr>
        <a:buSzPct val="65000"/>
        <a:buFont typeface="Wingdings" charset="2"/>
        <a:buChar char="§"/>
        <a:defRPr sz="2400" kern="1200">
          <a:solidFill>
            <a:schemeClr val="tx1"/>
          </a:solidFill>
          <a:latin typeface="+mn-lt"/>
          <a:ea typeface="ＭＳ Ｐゴシック" charset="0"/>
          <a:cs typeface="+mn-cs"/>
        </a:defRPr>
      </a:lvl4pPr>
      <a:lvl5pPr marL="1828800" indent="-228600" algn="l" rtl="0" eaLnBrk="0" fontAlgn="base" hangingPunct="0">
        <a:spcBef>
          <a:spcPts val="400"/>
        </a:spcBef>
        <a:spcAft>
          <a:spcPct val="0"/>
        </a:spcAft>
        <a:buClr>
          <a:srgbClr val="297FD5"/>
        </a:buClr>
        <a:buSzPct val="85000"/>
        <a:buFont typeface="Lucida Grande" charset="0"/>
        <a:buChar char="-"/>
        <a:defRPr sz="2200" kern="1200">
          <a:solidFill>
            <a:schemeClr val="tx1"/>
          </a:solidFill>
          <a:latin typeface="+mn-lt"/>
          <a:ea typeface="ＭＳ Ｐゴシック" charset="0"/>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9F6967-8C20-0442-AE89-32434C2FB67E}" type="datetimeFigureOut">
              <a:rPr lang="en-US" smtClean="0"/>
              <a:t>10/30/2017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ABF262-A14F-6640-892E-C42AF53EDBE0}" type="slidenum">
              <a:rPr lang="en-US" smtClean="0"/>
              <a:t>‹#›</a:t>
            </a:fld>
            <a:endParaRPr lang="en-US"/>
          </a:p>
        </p:txBody>
      </p:sp>
    </p:spTree>
    <p:extLst>
      <p:ext uri="{BB962C8B-B14F-4D97-AF65-F5344CB8AC3E}">
        <p14:creationId xmlns:p14="http://schemas.microsoft.com/office/powerpoint/2010/main" val="4079637555"/>
      </p:ext>
    </p:extLst>
  </p:cSld>
  <p:clrMap bg1="lt1" tx1="dk1" bg2="lt2" tx2="dk2" accent1="accent1" accent2="accent2" accent3="accent3" accent4="accent4" accent5="accent5" accent6="accent6" hlink="hlink" folHlink="folHlink"/>
  <p:sldLayoutIdLst>
    <p:sldLayoutId id="2147483995" r:id="rId1"/>
  </p:sldLayoutIdLst>
  <p:txStyles>
    <p:titleStyle>
      <a:lvl1pPr algn="ctr" defTabSz="457200" rtl="0" eaLnBrk="1" latinLnBrk="0" hangingPunct="1">
        <a:spcBef>
          <a:spcPct val="0"/>
        </a:spcBef>
        <a:buNone/>
        <a:defRPr sz="4400" kern="1200">
          <a:solidFill>
            <a:schemeClr val="tx1"/>
          </a:solidFill>
          <a:latin typeface="Tw Cen MT"/>
          <a:ea typeface="+mj-ea"/>
          <a:cs typeface="Tw Cen M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Tw Cen MT"/>
          <a:ea typeface="+mn-ea"/>
          <a:cs typeface="Tw Cen MT"/>
        </a:defRPr>
      </a:lvl1pPr>
      <a:lvl2pPr marL="742950" indent="-285750" algn="l" defTabSz="457200" rtl="0" eaLnBrk="1" latinLnBrk="0" hangingPunct="1">
        <a:spcBef>
          <a:spcPct val="20000"/>
        </a:spcBef>
        <a:buFont typeface="Arial"/>
        <a:buChar char="–"/>
        <a:defRPr sz="2800" kern="1200">
          <a:solidFill>
            <a:schemeClr val="tx1"/>
          </a:solidFill>
          <a:latin typeface="Tw Cen MT"/>
          <a:ea typeface="+mn-ea"/>
          <a:cs typeface="Tw Cen MT"/>
        </a:defRPr>
      </a:lvl2pPr>
      <a:lvl3pPr marL="1143000" indent="-228600" algn="l" defTabSz="457200" rtl="0" eaLnBrk="1" latinLnBrk="0" hangingPunct="1">
        <a:spcBef>
          <a:spcPct val="20000"/>
        </a:spcBef>
        <a:buFont typeface="Arial"/>
        <a:buChar char="•"/>
        <a:defRPr sz="2400" kern="1200">
          <a:solidFill>
            <a:schemeClr val="tx1"/>
          </a:solidFill>
          <a:latin typeface="Tw Cen MT"/>
          <a:ea typeface="+mn-ea"/>
          <a:cs typeface="Tw Cen MT"/>
        </a:defRPr>
      </a:lvl3pPr>
      <a:lvl4pPr marL="1600200" indent="-228600" algn="l" defTabSz="457200" rtl="0" eaLnBrk="1" latinLnBrk="0" hangingPunct="1">
        <a:spcBef>
          <a:spcPct val="20000"/>
        </a:spcBef>
        <a:buFont typeface="Arial"/>
        <a:buChar char="–"/>
        <a:defRPr sz="2000" kern="1200">
          <a:solidFill>
            <a:schemeClr val="tx1"/>
          </a:solidFill>
          <a:latin typeface="Tw Cen MT"/>
          <a:ea typeface="+mn-ea"/>
          <a:cs typeface="Tw Cen MT"/>
        </a:defRPr>
      </a:lvl4pPr>
      <a:lvl5pPr marL="2057400" indent="-228600" algn="l" defTabSz="457200" rtl="0" eaLnBrk="1" latinLnBrk="0" hangingPunct="1">
        <a:spcBef>
          <a:spcPct val="20000"/>
        </a:spcBef>
        <a:buFont typeface="Arial"/>
        <a:buChar char="»"/>
        <a:defRPr sz="2000" kern="1200">
          <a:solidFill>
            <a:schemeClr val="tx1"/>
          </a:solidFill>
          <a:latin typeface="Tw Cen MT"/>
          <a:ea typeface="+mn-ea"/>
          <a:cs typeface="Tw Cen M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00431"/>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1275069"/>
            <a:ext cx="1312911" cy="285137"/>
          </a:xfrm>
          <a:prstGeom prst="rect">
            <a:avLst/>
          </a:prstGeom>
          <a:solidFill>
            <a:srgbClr val="81786D"/>
          </a:solidFill>
          <a:ln>
            <a:solidFill>
              <a:srgbClr val="81786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alibri"/>
            </a:endParaRPr>
          </a:p>
        </p:txBody>
      </p:sp>
      <p:sp>
        <p:nvSpPr>
          <p:cNvPr id="8" name="Rectangle 7"/>
          <p:cNvSpPr/>
          <p:nvPr userDrawn="1"/>
        </p:nvSpPr>
        <p:spPr>
          <a:xfrm>
            <a:off x="1512702" y="1275069"/>
            <a:ext cx="7631298" cy="285136"/>
          </a:xfrm>
          <a:prstGeom prst="rect">
            <a:avLst/>
          </a:prstGeom>
          <a:solidFill>
            <a:srgbClr val="05264F"/>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alibri"/>
            </a:endParaRPr>
          </a:p>
        </p:txBody>
      </p:sp>
    </p:spTree>
    <p:extLst>
      <p:ext uri="{BB962C8B-B14F-4D97-AF65-F5344CB8AC3E}">
        <p14:creationId xmlns:p14="http://schemas.microsoft.com/office/powerpoint/2010/main" val="3698367755"/>
      </p:ext>
    </p:extLst>
  </p:cSld>
  <p:clrMap bg1="lt1" tx1="dk1" bg2="lt2" tx2="dk2" accent1="accent1" accent2="accent2" accent3="accent3" accent4="accent4" accent5="accent5" accent6="accent6" hlink="hlink" folHlink="folHlink"/>
  <p:sldLayoutIdLst>
    <p:sldLayoutId id="2147483997" r:id="rId1"/>
  </p:sldLayoutIdLst>
  <p:txStyles>
    <p:titleStyle>
      <a:lvl1pPr algn="ctr" defTabSz="457200" rtl="0" eaLnBrk="1" latinLnBrk="0" hangingPunct="1">
        <a:spcBef>
          <a:spcPct val="0"/>
        </a:spcBef>
        <a:buNone/>
        <a:defRPr sz="4400" b="1" kern="1200">
          <a:solidFill>
            <a:schemeClr val="tx1"/>
          </a:solidFill>
          <a:latin typeface="Tw Cen MT"/>
          <a:ea typeface="+mj-ea"/>
          <a:cs typeface="Tw Cen MT"/>
        </a:defRPr>
      </a:lvl1pPr>
    </p:titleStyle>
    <p:bodyStyle>
      <a:lvl1pPr marL="342900" indent="-342900" algn="l" defTabSz="457200" rtl="0" eaLnBrk="1" latinLnBrk="0" hangingPunct="1">
        <a:spcBef>
          <a:spcPct val="20000"/>
        </a:spcBef>
        <a:buFont typeface="Wingdings" charset="2"/>
        <a:buChar char="§"/>
        <a:defRPr sz="3200" kern="1200">
          <a:solidFill>
            <a:schemeClr val="tx1"/>
          </a:solidFill>
          <a:latin typeface="Tw Cen MT"/>
          <a:ea typeface="+mn-ea"/>
          <a:cs typeface="Tw Cen MT"/>
        </a:defRPr>
      </a:lvl1pPr>
      <a:lvl2pPr marL="742950" indent="-285750" algn="l" defTabSz="457200" rtl="0" eaLnBrk="1" latinLnBrk="0" hangingPunct="1">
        <a:spcBef>
          <a:spcPct val="20000"/>
        </a:spcBef>
        <a:buFont typeface="Arial"/>
        <a:buChar char="•"/>
        <a:defRPr sz="3200" kern="1200">
          <a:solidFill>
            <a:schemeClr val="tx1"/>
          </a:solidFill>
          <a:latin typeface="Tw Cen MT"/>
          <a:ea typeface="+mn-ea"/>
          <a:cs typeface="Tw Cen MT"/>
        </a:defRPr>
      </a:lvl2pPr>
      <a:lvl3pPr marL="1143000" indent="-228600" algn="l" defTabSz="457200" rtl="0" eaLnBrk="1" latinLnBrk="0" hangingPunct="1">
        <a:spcBef>
          <a:spcPct val="20000"/>
        </a:spcBef>
        <a:buFont typeface="Courier New"/>
        <a:buChar char="o"/>
        <a:defRPr sz="3200" kern="1200">
          <a:solidFill>
            <a:schemeClr val="tx1"/>
          </a:solidFill>
          <a:latin typeface="Tw Cen MT"/>
          <a:ea typeface="+mn-ea"/>
          <a:cs typeface="Tw Cen MT"/>
        </a:defRPr>
      </a:lvl3pPr>
      <a:lvl4pPr marL="16002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4pPr>
      <a:lvl5pPr marL="20574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5.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themeOverride" Target="../theme/themeOverr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091" y="14270"/>
            <a:ext cx="9144000" cy="3886199"/>
          </a:xfrm>
          <a:solidFill>
            <a:srgbClr val="05264F"/>
          </a:solidFill>
        </p:spPr>
        <p:txBody>
          <a:bodyPr/>
          <a:lstStyle/>
          <a:p>
            <a:r>
              <a:rPr lang="en-US" dirty="0">
                <a:solidFill>
                  <a:schemeClr val="bg1"/>
                </a:solidFill>
              </a:rPr>
              <a:t>What is Leadership Saves Lives?</a:t>
            </a:r>
            <a:r>
              <a:rPr lang="en-US" dirty="0">
                <a:solidFill>
                  <a:schemeClr val="bg1"/>
                </a:solidFill>
                <a:latin typeface="Tw Cen MT"/>
                <a:cs typeface="Tw Cen MT"/>
              </a:rPr>
              <a:t/>
            </a:r>
            <a:br>
              <a:rPr lang="en-US" dirty="0">
                <a:solidFill>
                  <a:schemeClr val="bg1"/>
                </a:solidFill>
                <a:latin typeface="Tw Cen MT"/>
                <a:cs typeface="Tw Cen MT"/>
              </a:rPr>
            </a:br>
            <a:endParaRPr lang="en-US" sz="3000" dirty="0">
              <a:solidFill>
                <a:schemeClr val="bg1"/>
              </a:solidFill>
              <a:latin typeface="Tw Cen MT"/>
              <a:cs typeface="Tw Cen MT"/>
            </a:endParaRPr>
          </a:p>
        </p:txBody>
      </p:sp>
      <p:pic>
        <p:nvPicPr>
          <p:cNvPr id="4" name="Picture 3"/>
          <p:cNvPicPr/>
          <p:nvPr/>
        </p:nvPicPr>
        <p:blipFill>
          <a:blip r:embed="rId3" cstate="print">
            <a:extLst>
              <a:ext uri="{28A0092B-C50C-407E-A947-70E740481C1C}">
                <a14:useLocalDpi xmlns:a14="http://schemas.microsoft.com/office/drawing/2010/main"/>
              </a:ext>
            </a:extLst>
          </a:blip>
          <a:srcRect/>
          <a:stretch>
            <a:fillRect/>
          </a:stretch>
        </p:blipFill>
        <p:spPr bwMode="auto">
          <a:xfrm>
            <a:off x="457199" y="6126163"/>
            <a:ext cx="581965" cy="595312"/>
          </a:xfrm>
          <a:prstGeom prst="rect">
            <a:avLst/>
          </a:prstGeom>
          <a:noFill/>
          <a:ln>
            <a:noFill/>
          </a:ln>
        </p:spPr>
      </p:pic>
      <p:pic>
        <p:nvPicPr>
          <p:cNvPr id="5" name="Picture 4" descr="logo.jpg"/>
          <p:cNvPicPr/>
          <p:nvPr/>
        </p:nvPicPr>
        <p:blipFill>
          <a:blip r:embed="rId4">
            <a:extLst>
              <a:ext uri="{28A0092B-C50C-407E-A947-70E740481C1C}">
                <a14:useLocalDpi xmlns:a14="http://schemas.microsoft.com/office/drawing/2010/main"/>
              </a:ext>
            </a:extLst>
          </a:blip>
          <a:stretch>
            <a:fillRect/>
          </a:stretch>
        </p:blipFill>
        <p:spPr>
          <a:xfrm>
            <a:off x="7774485" y="6147780"/>
            <a:ext cx="912315" cy="573695"/>
          </a:xfrm>
          <a:prstGeom prst="rect">
            <a:avLst/>
          </a:prstGeom>
        </p:spPr>
      </p:pic>
      <p:sp>
        <p:nvSpPr>
          <p:cNvPr id="6" name="Footer Placeholder 4"/>
          <p:cNvSpPr txBox="1">
            <a:spLocks/>
          </p:cNvSpPr>
          <p:nvPr/>
        </p:nvSpPr>
        <p:spPr>
          <a:xfrm>
            <a:off x="2899394" y="6260376"/>
            <a:ext cx="3271442" cy="365125"/>
          </a:xfrm>
          <a:prstGeom prst="rect">
            <a:avLst/>
          </a:prstGeom>
          <a:ln>
            <a:noFill/>
          </a:ln>
        </p:spPr>
        <p:txBody>
          <a:bodyPr vert="horz" lIns="91440" tIns="45720" rIns="91440" bIns="45720" rtlCol="0" anchor="ctr"/>
          <a:lstStyle>
            <a:defPPr>
              <a:defRPr lang="en-US"/>
            </a:defPPr>
            <a:lvl1pPr marL="0" algn="ctr" defTabSz="457200" rtl="0" eaLnBrk="1" latinLnBrk="0" hangingPunct="1">
              <a:defRPr lang="en-US" sz="1400" b="1" kern="1200" cap="small" smtClean="0">
                <a:solidFill>
                  <a:schemeClr val="tx1"/>
                </a:solidFill>
                <a:effectLst/>
                <a:latin typeface="Copperplate Gothic Light"/>
                <a:ea typeface="+mn-ea"/>
                <a:cs typeface="Copperplate Gothic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small" spc="0" normalizeH="0" baseline="0" noProof="0" dirty="0">
                <a:ln>
                  <a:noFill/>
                </a:ln>
                <a:solidFill>
                  <a:srgbClr val="17375E"/>
                </a:solidFill>
                <a:effectLst/>
                <a:uLnTx/>
                <a:uFillTx/>
                <a:latin typeface="Copperplate Gothic Light"/>
                <a:ea typeface="+mn-ea"/>
              </a:rPr>
              <a:t>Leadership</a:t>
            </a:r>
            <a:r>
              <a:rPr kumimoji="0" lang="en-US" sz="1400" b="1" i="0" u="none" strike="noStrike" kern="1200" cap="small" spc="0" normalizeH="0" baseline="0" noProof="0" dirty="0">
                <a:ln>
                  <a:noFill/>
                </a:ln>
                <a:solidFill>
                  <a:prstClr val="black"/>
                </a:solidFill>
                <a:effectLst/>
                <a:uLnTx/>
                <a:uFillTx/>
                <a:latin typeface="Copperplate Gothic Light"/>
                <a:ea typeface="+mn-ea"/>
              </a:rPr>
              <a:t> </a:t>
            </a:r>
            <a:r>
              <a:rPr kumimoji="0" lang="en-US" sz="1400" b="1" i="0" u="none" strike="noStrike" kern="1200" cap="small" spc="0" normalizeH="0" baseline="0" noProof="0" dirty="0">
                <a:ln>
                  <a:noFill/>
                </a:ln>
                <a:solidFill>
                  <a:prstClr val="black">
                    <a:lumMod val="65000"/>
                    <a:lumOff val="35000"/>
                  </a:prstClr>
                </a:solidFill>
                <a:effectLst/>
                <a:uLnTx/>
                <a:uFillTx/>
                <a:latin typeface="Copperplate Gothic Light"/>
                <a:ea typeface="+mn-ea"/>
              </a:rPr>
              <a:t>Saves</a:t>
            </a:r>
            <a:r>
              <a:rPr kumimoji="0" lang="en-US" sz="1400" b="1" i="0" u="none" strike="noStrike" kern="1200" cap="small" spc="0" normalizeH="0" baseline="0" noProof="0" dirty="0">
                <a:ln>
                  <a:noFill/>
                </a:ln>
                <a:solidFill>
                  <a:prstClr val="black"/>
                </a:solidFill>
                <a:effectLst/>
                <a:uLnTx/>
                <a:uFillTx/>
                <a:latin typeface="Copperplate Gothic Light"/>
                <a:ea typeface="+mn-ea"/>
              </a:rPr>
              <a:t> </a:t>
            </a:r>
            <a:r>
              <a:rPr kumimoji="0" lang="en-US" sz="1400" b="1" i="0" u="none" strike="noStrike" kern="1200" cap="small" spc="0" normalizeH="0" baseline="0" noProof="0" dirty="0">
                <a:ln>
                  <a:noFill/>
                </a:ln>
                <a:solidFill>
                  <a:srgbClr val="1F497D">
                    <a:lumMod val="75000"/>
                  </a:srgbClr>
                </a:solidFill>
                <a:effectLst/>
                <a:uLnTx/>
                <a:uFillTx/>
                <a:latin typeface="Copperplate Gothic Light"/>
                <a:ea typeface="+mn-ea"/>
              </a:rPr>
              <a:t>Lives</a:t>
            </a:r>
          </a:p>
        </p:txBody>
      </p:sp>
    </p:spTree>
    <p:extLst>
      <p:ext uri="{BB962C8B-B14F-4D97-AF65-F5344CB8AC3E}">
        <p14:creationId xmlns:p14="http://schemas.microsoft.com/office/powerpoint/2010/main" val="16627183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0" name="Straight Arrow Connector 19"/>
          <p:cNvCxnSpPr/>
          <p:nvPr/>
        </p:nvCxnSpPr>
        <p:spPr>
          <a:xfrm flipV="1">
            <a:off x="6758401" y="3322746"/>
            <a:ext cx="633906" cy="6084"/>
          </a:xfrm>
          <a:prstGeom prst="straightConnector1">
            <a:avLst/>
          </a:prstGeom>
          <a:ln w="76200" cmpd="sng">
            <a:solidFill>
              <a:schemeClr val="bg1">
                <a:lumMod val="75000"/>
              </a:schemeClr>
            </a:solidFill>
            <a:headEnd type="none"/>
            <a:tailEnd type="triangle" w="lg" len="sm"/>
          </a:ln>
        </p:spPr>
        <p:style>
          <a:lnRef idx="2">
            <a:schemeClr val="accent1"/>
          </a:lnRef>
          <a:fillRef idx="0">
            <a:schemeClr val="accent1"/>
          </a:fillRef>
          <a:effectRef idx="1">
            <a:schemeClr val="accent1"/>
          </a:effectRef>
          <a:fontRef idx="minor">
            <a:schemeClr val="tx1"/>
          </a:fontRef>
        </p:style>
      </p:cxnSp>
      <p:sp>
        <p:nvSpPr>
          <p:cNvPr id="9" name="Oval 8"/>
          <p:cNvSpPr/>
          <p:nvPr/>
        </p:nvSpPr>
        <p:spPr>
          <a:xfrm>
            <a:off x="7431314" y="2506466"/>
            <a:ext cx="1649186" cy="1632561"/>
          </a:xfrm>
          <a:prstGeom prst="ellipse">
            <a:avLst/>
          </a:prstGeom>
          <a:solidFill>
            <a:schemeClr val="bg1">
              <a:lumMod val="65000"/>
              <a:alpha val="49000"/>
            </a:schemeClr>
          </a:solidFill>
          <a:ln w="57150" cmpd="sng">
            <a:solidFill>
              <a:schemeClr val="bg1">
                <a:lumMod val="75000"/>
              </a:schemeClr>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a:solidFill>
                  <a:schemeClr val="tx1"/>
                </a:solidFill>
              </a:rPr>
              <a:t>Describe </a:t>
            </a:r>
            <a:r>
              <a:rPr lang="en-US" sz="2000" i="1" dirty="0">
                <a:solidFill>
                  <a:schemeClr val="tx1"/>
                </a:solidFill>
              </a:rPr>
              <a:t>what </a:t>
            </a:r>
            <a:r>
              <a:rPr lang="en-US" sz="2000" dirty="0">
                <a:solidFill>
                  <a:schemeClr val="tx1"/>
                </a:solidFill>
              </a:rPr>
              <a:t>changed and </a:t>
            </a:r>
            <a:r>
              <a:rPr lang="en-US" sz="2000" i="1" dirty="0">
                <a:solidFill>
                  <a:schemeClr val="tx1"/>
                </a:solidFill>
              </a:rPr>
              <a:t>how</a:t>
            </a:r>
          </a:p>
        </p:txBody>
      </p:sp>
      <p:cxnSp>
        <p:nvCxnSpPr>
          <p:cNvPr id="7" name="Straight Arrow Connector 6"/>
          <p:cNvCxnSpPr/>
          <p:nvPr/>
        </p:nvCxnSpPr>
        <p:spPr>
          <a:xfrm>
            <a:off x="4515359" y="1273428"/>
            <a:ext cx="1010534" cy="1270881"/>
          </a:xfrm>
          <a:prstGeom prst="straightConnector1">
            <a:avLst/>
          </a:prstGeom>
          <a:ln w="76200" cmpd="sng">
            <a:solidFill>
              <a:schemeClr val="bg1">
                <a:lumMod val="50000"/>
              </a:schemeClr>
            </a:solidFill>
            <a:headEnd type="none"/>
            <a:tailEnd type="triangle" w="lg" len="sm"/>
          </a:ln>
        </p:spPr>
        <p:style>
          <a:lnRef idx="2">
            <a:schemeClr val="accent1"/>
          </a:lnRef>
          <a:fillRef idx="0">
            <a:schemeClr val="accent1"/>
          </a:fillRef>
          <a:effectRef idx="1">
            <a:schemeClr val="accent1"/>
          </a:effectRef>
          <a:fontRef idx="minor">
            <a:schemeClr val="tx1"/>
          </a:fontRef>
        </p:style>
      </p:cxnSp>
      <p:sp>
        <p:nvSpPr>
          <p:cNvPr id="3" name="Rectangle 2"/>
          <p:cNvSpPr/>
          <p:nvPr/>
        </p:nvSpPr>
        <p:spPr>
          <a:xfrm>
            <a:off x="30601" y="190658"/>
            <a:ext cx="1478205" cy="2862322"/>
          </a:xfrm>
          <a:prstGeom prst="rect">
            <a:avLst/>
          </a:prstGeom>
          <a:solidFill>
            <a:schemeClr val="bg1">
              <a:lumMod val="50000"/>
            </a:schemeClr>
          </a:solidFill>
          <a:ln w="34925" cmpd="sng">
            <a:noFill/>
          </a:ln>
          <a:effectLst>
            <a:outerShdw blurRad="38100" dist="30000" dir="5400000" rotWithShape="0">
              <a:srgbClr val="000000">
                <a:alpha val="45000"/>
              </a:srgbClr>
            </a:outerShdw>
            <a:softEdge rad="127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b="1" dirty="0">
              <a:solidFill>
                <a:srgbClr val="000000"/>
              </a:solidFill>
              <a:latin typeface="Tw Cen MT"/>
              <a:cs typeface="Tw Cen MT"/>
            </a:endParaRPr>
          </a:p>
        </p:txBody>
      </p:sp>
      <p:sp>
        <p:nvSpPr>
          <p:cNvPr id="4" name="Rectangle 3"/>
          <p:cNvSpPr/>
          <p:nvPr/>
        </p:nvSpPr>
        <p:spPr>
          <a:xfrm>
            <a:off x="45903" y="3161009"/>
            <a:ext cx="1462904" cy="3170099"/>
          </a:xfrm>
          <a:prstGeom prst="rect">
            <a:avLst/>
          </a:prstGeom>
          <a:solidFill>
            <a:srgbClr val="152D68"/>
          </a:solidFill>
          <a:ln w="34925" cmpd="sng">
            <a:noFill/>
          </a:ln>
          <a:effectLst>
            <a:softEdge rad="127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b="1" dirty="0">
              <a:solidFill>
                <a:prstClr val="black"/>
              </a:solidFill>
              <a:latin typeface="Tw Cen MT"/>
              <a:cs typeface="Tw Cen MT"/>
            </a:endParaRPr>
          </a:p>
        </p:txBody>
      </p:sp>
      <p:sp>
        <p:nvSpPr>
          <p:cNvPr id="17" name="TextBox 16"/>
          <p:cNvSpPr txBox="1"/>
          <p:nvPr/>
        </p:nvSpPr>
        <p:spPr>
          <a:xfrm>
            <a:off x="-176028" y="2087422"/>
            <a:ext cx="1190538" cy="369332"/>
          </a:xfrm>
          <a:prstGeom prst="rect">
            <a:avLst/>
          </a:prstGeom>
          <a:noFill/>
        </p:spPr>
        <p:txBody>
          <a:bodyPr wrap="square" rtlCol="0">
            <a:spAutoFit/>
          </a:bodyPr>
          <a:lstStyle/>
          <a:p>
            <a:endParaRPr lang="en-US" dirty="0">
              <a:solidFill>
                <a:prstClr val="black"/>
              </a:solidFill>
              <a:latin typeface="Calibri"/>
            </a:endParaRPr>
          </a:p>
        </p:txBody>
      </p:sp>
      <p:sp>
        <p:nvSpPr>
          <p:cNvPr id="18" name="TextBox 17"/>
          <p:cNvSpPr txBox="1"/>
          <p:nvPr/>
        </p:nvSpPr>
        <p:spPr>
          <a:xfrm rot="16200000">
            <a:off x="-298329" y="1300431"/>
            <a:ext cx="2102457" cy="584775"/>
          </a:xfrm>
          <a:prstGeom prst="rect">
            <a:avLst/>
          </a:prstGeom>
          <a:noFill/>
        </p:spPr>
        <p:txBody>
          <a:bodyPr wrap="square" rtlCol="0">
            <a:spAutoFit/>
          </a:bodyPr>
          <a:lstStyle/>
          <a:p>
            <a:pPr algn="ctr"/>
            <a:r>
              <a:rPr lang="en-US" sz="3200" dirty="0">
                <a:solidFill>
                  <a:prstClr val="white"/>
                </a:solidFill>
                <a:latin typeface="Tw Cen MT"/>
                <a:cs typeface="Tw Cen MT"/>
              </a:rPr>
              <a:t>Qualitative</a:t>
            </a:r>
          </a:p>
        </p:txBody>
      </p:sp>
      <p:sp>
        <p:nvSpPr>
          <p:cNvPr id="21" name="TextBox 20"/>
          <p:cNvSpPr txBox="1"/>
          <p:nvPr/>
        </p:nvSpPr>
        <p:spPr>
          <a:xfrm rot="16200000">
            <a:off x="-366042" y="4385001"/>
            <a:ext cx="2237882" cy="584775"/>
          </a:xfrm>
          <a:prstGeom prst="rect">
            <a:avLst/>
          </a:prstGeom>
          <a:noFill/>
        </p:spPr>
        <p:txBody>
          <a:bodyPr wrap="square" rtlCol="0">
            <a:spAutoFit/>
          </a:bodyPr>
          <a:lstStyle/>
          <a:p>
            <a:pPr algn="ctr"/>
            <a:r>
              <a:rPr lang="en-US" sz="3200" dirty="0">
                <a:solidFill>
                  <a:prstClr val="white"/>
                </a:solidFill>
                <a:latin typeface="Tw Cen MT"/>
                <a:cs typeface="Tw Cen MT"/>
              </a:rPr>
              <a:t>Quantitative</a:t>
            </a:r>
            <a:endParaRPr lang="en-US" sz="2800" dirty="0">
              <a:solidFill>
                <a:prstClr val="white"/>
              </a:solidFill>
              <a:latin typeface="Tw Cen MT"/>
              <a:cs typeface="Tw Cen MT"/>
            </a:endParaRPr>
          </a:p>
        </p:txBody>
      </p:sp>
      <p:cxnSp>
        <p:nvCxnSpPr>
          <p:cNvPr id="29" name="Straight Arrow Connector 28"/>
          <p:cNvCxnSpPr/>
          <p:nvPr/>
        </p:nvCxnSpPr>
        <p:spPr>
          <a:xfrm flipV="1">
            <a:off x="4862891" y="4026072"/>
            <a:ext cx="626485" cy="651316"/>
          </a:xfrm>
          <a:prstGeom prst="straightConnector1">
            <a:avLst/>
          </a:prstGeom>
          <a:ln w="76200" cmpd="sng">
            <a:solidFill>
              <a:srgbClr val="242852"/>
            </a:solidFill>
            <a:headEnd type="none"/>
            <a:tailEnd type="triangle" w="lg" len="sm"/>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779957" y="4037052"/>
            <a:ext cx="3398402" cy="1323439"/>
          </a:xfrm>
          <a:prstGeom prst="rect">
            <a:avLst/>
          </a:prstGeom>
          <a:solidFill>
            <a:srgbClr val="0A2B6B"/>
          </a:solidFill>
          <a:ln w="34925" cmpd="sng">
            <a:noFill/>
          </a:ln>
          <a:effectLst>
            <a:softEdge rad="12700"/>
          </a:effectLst>
        </p:spPr>
        <p:txBody>
          <a:bodyPr wrap="square" rtlCol="0">
            <a:spAutoFit/>
          </a:bodyPr>
          <a:lstStyle/>
          <a:p>
            <a:r>
              <a:rPr lang="en-US" sz="2000" dirty="0">
                <a:solidFill>
                  <a:prstClr val="white"/>
                </a:solidFill>
                <a:latin typeface="Tw Cen MT"/>
                <a:cs typeface="Tw Cen MT"/>
              </a:rPr>
              <a:t>Surveys</a:t>
            </a:r>
          </a:p>
          <a:p>
            <a:pPr lvl="1" indent="-55563"/>
            <a:r>
              <a:rPr lang="en-US" sz="2000" dirty="0">
                <a:solidFill>
                  <a:prstClr val="white"/>
                </a:solidFill>
                <a:latin typeface="Tw Cen MT"/>
                <a:cs typeface="Tw Cen MT"/>
              </a:rPr>
              <a:t>Wave 1: n=146 (87%)</a:t>
            </a:r>
          </a:p>
          <a:p>
            <a:pPr lvl="1" indent="-55563"/>
            <a:r>
              <a:rPr lang="en-US" sz="2000" dirty="0">
                <a:solidFill>
                  <a:prstClr val="white"/>
                </a:solidFill>
                <a:latin typeface="Tw Cen MT"/>
                <a:cs typeface="Tw Cen MT"/>
              </a:rPr>
              <a:t>Wave 2: n=153 (83%)</a:t>
            </a:r>
          </a:p>
          <a:p>
            <a:pPr lvl="1" indent="-55563"/>
            <a:r>
              <a:rPr lang="en-US" sz="2000" dirty="0">
                <a:solidFill>
                  <a:prstClr val="white"/>
                </a:solidFill>
                <a:latin typeface="Tw Cen MT"/>
                <a:cs typeface="Tw Cen MT"/>
              </a:rPr>
              <a:t>Wave 3: n=162 (96%)</a:t>
            </a:r>
          </a:p>
        </p:txBody>
      </p:sp>
      <p:sp>
        <p:nvSpPr>
          <p:cNvPr id="2" name="TextBox 1"/>
          <p:cNvSpPr txBox="1"/>
          <p:nvPr/>
        </p:nvSpPr>
        <p:spPr>
          <a:xfrm>
            <a:off x="1779957" y="889721"/>
            <a:ext cx="3398402" cy="1754326"/>
          </a:xfrm>
          <a:prstGeom prst="rect">
            <a:avLst/>
          </a:prstGeom>
          <a:solidFill>
            <a:schemeClr val="bg1">
              <a:lumMod val="50000"/>
            </a:schemeClr>
          </a:solidFill>
          <a:ln w="34925" cmpd="sng">
            <a:noFill/>
          </a:ln>
          <a:effectLst>
            <a:softEdge rad="12700"/>
          </a:effectLst>
        </p:spPr>
        <p:txBody>
          <a:bodyPr wrap="square" rtlCol="0">
            <a:spAutoFit/>
          </a:bodyPr>
          <a:lstStyle/>
          <a:p>
            <a:r>
              <a:rPr lang="en-US" sz="2000" dirty="0">
                <a:solidFill>
                  <a:srgbClr val="FFFFFF"/>
                </a:solidFill>
                <a:latin typeface="Tw Cen MT"/>
                <a:cs typeface="Tw Cen MT"/>
              </a:rPr>
              <a:t>Key informant interviews</a:t>
            </a:r>
          </a:p>
          <a:p>
            <a:r>
              <a:rPr lang="en-US" sz="2000" b="1" dirty="0">
                <a:solidFill>
                  <a:srgbClr val="FFFFFF"/>
                </a:solidFill>
                <a:latin typeface="Tw Cen MT"/>
                <a:cs typeface="Tw Cen MT"/>
              </a:rPr>
              <a:t>   </a:t>
            </a:r>
            <a:r>
              <a:rPr lang="en-US" sz="2000" dirty="0">
                <a:solidFill>
                  <a:srgbClr val="FFFFFF"/>
                </a:solidFill>
                <a:latin typeface="Tw Cen MT"/>
                <a:cs typeface="Tw Cen MT"/>
              </a:rPr>
              <a:t>    </a:t>
            </a:r>
            <a:r>
              <a:rPr lang="en-US" sz="2000" dirty="0" smtClean="0">
                <a:solidFill>
                  <a:srgbClr val="FFFFFF"/>
                </a:solidFill>
                <a:latin typeface="Tw Cen MT"/>
                <a:cs typeface="Tw Cen MT"/>
              </a:rPr>
              <a:t>Wave 1:  n=162</a:t>
            </a:r>
            <a:endParaRPr lang="en-US" sz="2000" dirty="0">
              <a:solidFill>
                <a:srgbClr val="FFFFFF"/>
              </a:solidFill>
              <a:latin typeface="Tw Cen MT"/>
              <a:cs typeface="Tw Cen MT"/>
            </a:endParaRPr>
          </a:p>
          <a:p>
            <a:pPr marL="342900" indent="-342900">
              <a:buFont typeface="Arial" panose="020B0604020202020204" pitchFamily="34" charset="0"/>
              <a:buChar char="•"/>
            </a:pPr>
            <a:r>
              <a:rPr lang="en-US" sz="2000" dirty="0">
                <a:solidFill>
                  <a:srgbClr val="FFFFFF"/>
                </a:solidFill>
                <a:latin typeface="Tw Cen MT"/>
                <a:cs typeface="Tw Cen MT"/>
              </a:rPr>
              <a:t> </a:t>
            </a:r>
            <a:r>
              <a:rPr lang="en-US" sz="2000" dirty="0" smtClean="0">
                <a:solidFill>
                  <a:srgbClr val="FFFFFF"/>
                </a:solidFill>
                <a:latin typeface="Tw Cen MT"/>
                <a:cs typeface="Tw Cen MT"/>
              </a:rPr>
              <a:t> </a:t>
            </a:r>
            <a:r>
              <a:rPr lang="en-US" sz="2000" dirty="0">
                <a:solidFill>
                  <a:srgbClr val="FFFFFF"/>
                </a:solidFill>
                <a:latin typeface="Tw Cen MT"/>
                <a:cs typeface="Tw Cen MT"/>
              </a:rPr>
              <a:t>W</a:t>
            </a:r>
            <a:r>
              <a:rPr lang="en-US" sz="2000" dirty="0" smtClean="0">
                <a:solidFill>
                  <a:srgbClr val="FFFFFF"/>
                </a:solidFill>
                <a:latin typeface="Tw Cen MT"/>
                <a:cs typeface="Tw Cen MT"/>
              </a:rPr>
              <a:t>ave 2:  n=118</a:t>
            </a:r>
          </a:p>
          <a:p>
            <a:r>
              <a:rPr lang="en-US" sz="2000" dirty="0" smtClean="0">
                <a:solidFill>
                  <a:srgbClr val="FFFFFF"/>
                </a:solidFill>
                <a:latin typeface="Tw Cen MT"/>
                <a:cs typeface="Tw Cen MT"/>
              </a:rPr>
              <a:t>       Wave 3:  n=113 </a:t>
            </a:r>
          </a:p>
          <a:p>
            <a:endParaRPr lang="en-US" sz="800" b="1" dirty="0">
              <a:solidFill>
                <a:srgbClr val="FFFFFF"/>
              </a:solidFill>
              <a:latin typeface="Tw Cen MT"/>
              <a:cs typeface="Tw Cen MT"/>
            </a:endParaRPr>
          </a:p>
          <a:p>
            <a:r>
              <a:rPr lang="en-US" sz="2000" dirty="0">
                <a:solidFill>
                  <a:srgbClr val="FFFFFF"/>
                </a:solidFill>
                <a:latin typeface="Tw Cen MT"/>
                <a:cs typeface="Tw Cen MT"/>
              </a:rPr>
              <a:t>Observations (56 hours)</a:t>
            </a:r>
          </a:p>
        </p:txBody>
      </p:sp>
      <p:sp>
        <p:nvSpPr>
          <p:cNvPr id="23" name="Oval 22"/>
          <p:cNvSpPr/>
          <p:nvPr/>
        </p:nvSpPr>
        <p:spPr>
          <a:xfrm>
            <a:off x="5178360" y="2518635"/>
            <a:ext cx="1619048" cy="1620392"/>
          </a:xfrm>
          <a:prstGeom prst="ellipse">
            <a:avLst/>
          </a:prstGeom>
          <a:solidFill>
            <a:schemeClr val="bg1">
              <a:lumMod val="65000"/>
              <a:alpha val="49000"/>
            </a:schemeClr>
          </a:solidFill>
          <a:ln w="57150" cmpd="sng">
            <a:solidFill>
              <a:schemeClr val="bg1">
                <a:lumMod val="75000"/>
              </a:schemeClr>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a:solidFill>
                  <a:schemeClr val="tx1"/>
                </a:solidFill>
              </a:rPr>
              <a:t>Merge</a:t>
            </a:r>
          </a:p>
        </p:txBody>
      </p:sp>
      <p:sp>
        <p:nvSpPr>
          <p:cNvPr id="5" name="Rectangle 4"/>
          <p:cNvSpPr/>
          <p:nvPr/>
        </p:nvSpPr>
        <p:spPr>
          <a:xfrm>
            <a:off x="5704114" y="6125029"/>
            <a:ext cx="3376386"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01681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3" grpId="0" animBg="1"/>
      <p:bldP spid="4" grpId="0" animBg="1"/>
      <p:bldP spid="11" grpId="0" animBg="1"/>
      <p:bldP spid="2" grpId="0" animBg="1"/>
      <p:bldP spid="23" grpId="0" animBg="1"/>
      <p:bldP spid="23"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5DE04EAE-DB69-40EC-B3ED-0189BCDB486E}"/>
              </a:ext>
            </a:extLst>
          </p:cNvPr>
          <p:cNvSpPr>
            <a:spLocks noGrp="1"/>
          </p:cNvSpPr>
          <p:nvPr>
            <p:ph type="title"/>
          </p:nvPr>
        </p:nvSpPr>
        <p:spPr/>
        <p:txBody>
          <a:bodyPr/>
          <a:lstStyle/>
          <a:p>
            <a:endParaRPr lang="en-US"/>
          </a:p>
        </p:txBody>
      </p:sp>
      <p:sp>
        <p:nvSpPr>
          <p:cNvPr id="2" name="TextBox 1">
            <a:extLst>
              <a:ext uri="{FF2B5EF4-FFF2-40B4-BE49-F238E27FC236}">
                <a16:creationId xmlns:a16="http://schemas.microsoft.com/office/drawing/2014/main" xmlns="" id="{19A396AB-9BD0-437C-977F-21BB861F2243}"/>
              </a:ext>
            </a:extLst>
          </p:cNvPr>
          <p:cNvSpPr txBox="1"/>
          <p:nvPr/>
        </p:nvSpPr>
        <p:spPr>
          <a:xfrm>
            <a:off x="3541752" y="3103123"/>
            <a:ext cx="1839799" cy="769441"/>
          </a:xfrm>
          <a:prstGeom prst="rect">
            <a:avLst/>
          </a:prstGeom>
          <a:noFill/>
        </p:spPr>
        <p:txBody>
          <a:bodyPr wrap="none" rtlCol="0">
            <a:spAutoFit/>
          </a:bodyPr>
          <a:lstStyle/>
          <a:p>
            <a:r>
              <a:rPr lang="en-US" sz="4400" b="1" dirty="0"/>
              <a:t>Results</a:t>
            </a:r>
          </a:p>
        </p:txBody>
      </p:sp>
    </p:spTree>
    <p:extLst>
      <p:ext uri="{BB962C8B-B14F-4D97-AF65-F5344CB8AC3E}">
        <p14:creationId xmlns:p14="http://schemas.microsoft.com/office/powerpoint/2010/main" val="2419192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41380" y="389455"/>
            <a:ext cx="8512850" cy="707886"/>
          </a:xfrm>
          <a:prstGeom prst="rect">
            <a:avLst/>
          </a:prstGeom>
          <a:noFill/>
        </p:spPr>
        <p:txBody>
          <a:bodyPr wrap="square" rtlCol="0">
            <a:spAutoFit/>
          </a:bodyPr>
          <a:lstStyle/>
          <a:p>
            <a:pPr algn="ctr"/>
            <a:r>
              <a:rPr lang="en-US" sz="4000" b="1" dirty="0"/>
              <a:t>Uptake of strategies over time </a:t>
            </a:r>
          </a:p>
        </p:txBody>
      </p:sp>
      <p:graphicFrame>
        <p:nvGraphicFramePr>
          <p:cNvPr id="20" name="Chart 19"/>
          <p:cNvGraphicFramePr>
            <a:graphicFrameLocks/>
          </p:cNvGraphicFramePr>
          <p:nvPr>
            <p:extLst>
              <p:ext uri="{D42A27DB-BD31-4B8C-83A1-F6EECF244321}">
                <p14:modId xmlns:p14="http://schemas.microsoft.com/office/powerpoint/2010/main" val="1051392732"/>
              </p:ext>
            </p:extLst>
          </p:nvPr>
        </p:nvGraphicFramePr>
        <p:xfrm>
          <a:off x="95743" y="1381554"/>
          <a:ext cx="8804125" cy="53854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868584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3392062248"/>
              </p:ext>
            </p:extLst>
          </p:nvPr>
        </p:nvGraphicFramePr>
        <p:xfrm>
          <a:off x="243217" y="258783"/>
          <a:ext cx="8296852" cy="6151619"/>
        </p:xfrm>
        <a:graphic>
          <a:graphicData uri="http://schemas.openxmlformats.org/drawingml/2006/chart">
            <c:chart xmlns:c="http://schemas.openxmlformats.org/drawingml/2006/chart" xmlns:r="http://schemas.openxmlformats.org/officeDocument/2006/relationships" r:id="rId3"/>
          </a:graphicData>
        </a:graphic>
      </p:graphicFrame>
      <p:sp>
        <p:nvSpPr>
          <p:cNvPr id="4" name="Rectangle 3"/>
          <p:cNvSpPr/>
          <p:nvPr/>
        </p:nvSpPr>
        <p:spPr>
          <a:xfrm>
            <a:off x="6040582" y="6299200"/>
            <a:ext cx="2937163" cy="4433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209766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1776034365"/>
              </p:ext>
            </p:extLst>
          </p:nvPr>
        </p:nvGraphicFramePr>
        <p:xfrm>
          <a:off x="452582" y="348343"/>
          <a:ext cx="8451273" cy="6421911"/>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angle 1"/>
          <p:cNvSpPr/>
          <p:nvPr/>
        </p:nvSpPr>
        <p:spPr>
          <a:xfrm>
            <a:off x="7333307" y="5703683"/>
            <a:ext cx="1493821" cy="3530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Time for improvement</a:t>
            </a:r>
          </a:p>
        </p:txBody>
      </p:sp>
    </p:spTree>
    <p:extLst>
      <p:ext uri="{BB962C8B-B14F-4D97-AF65-F5344CB8AC3E}">
        <p14:creationId xmlns:p14="http://schemas.microsoft.com/office/powerpoint/2010/main" val="5195849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1708075840"/>
              </p:ext>
            </p:extLst>
          </p:nvPr>
        </p:nvGraphicFramePr>
        <p:xfrm>
          <a:off x="175491" y="372302"/>
          <a:ext cx="3899553" cy="6388715"/>
        </p:xfrm>
        <a:graphic>
          <a:graphicData uri="http://schemas.openxmlformats.org/drawingml/2006/chart">
            <c:chart xmlns:c="http://schemas.openxmlformats.org/drawingml/2006/chart" xmlns:r="http://schemas.openxmlformats.org/officeDocument/2006/relationships" r:id="rId3"/>
          </a:graphicData>
        </a:graphic>
      </p:graphicFrame>
      <p:sp>
        <p:nvSpPr>
          <p:cNvPr id="4" name="Rectangle 3"/>
          <p:cNvSpPr/>
          <p:nvPr/>
        </p:nvSpPr>
        <p:spPr>
          <a:xfrm>
            <a:off x="4075044" y="381356"/>
            <a:ext cx="4810539" cy="6247158"/>
          </a:xfrm>
          <a:prstGeom prst="rect">
            <a:avLst/>
          </a:prstGeom>
          <a:solidFill>
            <a:schemeClr val="bg1">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3200" dirty="0">
                <a:solidFill>
                  <a:schemeClr val="tx1"/>
                </a:solidFill>
              </a:rPr>
              <a:t>Senior management support</a:t>
            </a:r>
          </a:p>
          <a:p>
            <a:pPr algn="ctr"/>
            <a:endParaRPr lang="en-US" sz="3200" dirty="0">
              <a:solidFill>
                <a:schemeClr val="tx1"/>
              </a:solidFill>
            </a:endParaRPr>
          </a:p>
          <a:p>
            <a:pPr algn="ctr"/>
            <a:endParaRPr lang="en-US" sz="3200" dirty="0">
              <a:solidFill>
                <a:schemeClr val="tx1"/>
              </a:solidFill>
            </a:endParaRPr>
          </a:p>
          <a:p>
            <a:pPr algn="ctr"/>
            <a:r>
              <a:rPr lang="en-US" sz="2800" i="1" dirty="0">
                <a:solidFill>
                  <a:schemeClr val="tx1"/>
                </a:solidFill>
              </a:rPr>
              <a:t>“Because administration was on the coalition, we could bring the stories to them and they saw the importance, so they allocated money…When you have the right people at the table…we got things done quicker.”</a:t>
            </a:r>
          </a:p>
          <a:p>
            <a:pPr algn="ctr"/>
            <a:endParaRPr lang="en-US" sz="2800" dirty="0">
              <a:solidFill>
                <a:schemeClr val="tx1"/>
              </a:solidFill>
            </a:endParaRPr>
          </a:p>
          <a:p>
            <a:pPr algn="ctr"/>
            <a:r>
              <a:rPr lang="en-US" sz="2800" dirty="0">
                <a:solidFill>
                  <a:schemeClr val="tx1"/>
                </a:solidFill>
              </a:rPr>
              <a:t>(Nurse Manager)</a:t>
            </a:r>
          </a:p>
          <a:p>
            <a:pPr algn="ctr"/>
            <a:endParaRPr lang="en-US" sz="2400" dirty="0">
              <a:solidFill>
                <a:schemeClr val="tx1"/>
              </a:solidFill>
            </a:endParaRPr>
          </a:p>
          <a:p>
            <a:pPr algn="ctr"/>
            <a:endParaRPr lang="en-US" sz="2400" dirty="0">
              <a:solidFill>
                <a:schemeClr val="tx1"/>
              </a:solidFill>
            </a:endParaRPr>
          </a:p>
        </p:txBody>
      </p:sp>
    </p:spTree>
    <p:extLst>
      <p:ext uri="{BB962C8B-B14F-4D97-AF65-F5344CB8AC3E}">
        <p14:creationId xmlns:p14="http://schemas.microsoft.com/office/powerpoint/2010/main" val="9804477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075044" y="372303"/>
            <a:ext cx="4810539" cy="6247158"/>
          </a:xfrm>
          <a:prstGeom prst="rect">
            <a:avLst/>
          </a:prstGeom>
          <a:solidFill>
            <a:schemeClr val="bg1">
              <a:lumMod val="75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dirty="0"/>
          </a:p>
          <a:p>
            <a:pPr algn="ctr"/>
            <a:r>
              <a:rPr lang="en-US" sz="3200" dirty="0">
                <a:solidFill>
                  <a:schemeClr val="tx1"/>
                </a:solidFill>
              </a:rPr>
              <a:t>Learning environment</a:t>
            </a:r>
          </a:p>
          <a:p>
            <a:pPr algn="ctr"/>
            <a:endParaRPr lang="en-US" sz="2800" dirty="0">
              <a:solidFill>
                <a:schemeClr val="tx1"/>
              </a:solidFill>
            </a:endParaRPr>
          </a:p>
          <a:p>
            <a:pPr algn="ctr"/>
            <a:endParaRPr lang="en-US" sz="2400" dirty="0">
              <a:solidFill>
                <a:schemeClr val="tx1"/>
              </a:solidFill>
            </a:endParaRPr>
          </a:p>
          <a:p>
            <a:pPr algn="ctr"/>
            <a:r>
              <a:rPr lang="en-US" sz="2800" dirty="0">
                <a:solidFill>
                  <a:schemeClr val="tx1"/>
                </a:solidFill>
              </a:rPr>
              <a:t>“W</a:t>
            </a:r>
            <a:r>
              <a:rPr lang="en-US" sz="2800" i="1" dirty="0">
                <a:solidFill>
                  <a:schemeClr val="tx1"/>
                </a:solidFill>
              </a:rPr>
              <a:t>e have some very creative people, but there hadn’t been a lot of permission to…think out of the box…and to realize that some of the best ideas came from a respiratory technician. As that openness developed, some of those great ideas were really valued.”</a:t>
            </a:r>
            <a:r>
              <a:rPr lang="en-US" sz="2800" dirty="0">
                <a:solidFill>
                  <a:schemeClr val="tx1"/>
                </a:solidFill>
              </a:rPr>
              <a:t> </a:t>
            </a:r>
          </a:p>
          <a:p>
            <a:pPr algn="ctr"/>
            <a:endParaRPr lang="en-US" sz="2400" dirty="0">
              <a:solidFill>
                <a:schemeClr val="tx1"/>
              </a:solidFill>
            </a:endParaRPr>
          </a:p>
          <a:p>
            <a:pPr algn="ctr"/>
            <a:r>
              <a:rPr lang="en-US" sz="2400" dirty="0">
                <a:solidFill>
                  <a:schemeClr val="tx1"/>
                </a:solidFill>
              </a:rPr>
              <a:t>(</a:t>
            </a:r>
            <a:r>
              <a:rPr lang="en-US" sz="2800" dirty="0">
                <a:solidFill>
                  <a:schemeClr val="tx1"/>
                </a:solidFill>
              </a:rPr>
              <a:t>Chief Medical Officer</a:t>
            </a:r>
            <a:r>
              <a:rPr lang="en-US" sz="2400" dirty="0">
                <a:solidFill>
                  <a:schemeClr val="tx1"/>
                </a:solidFill>
              </a:rPr>
              <a:t>)</a:t>
            </a:r>
          </a:p>
        </p:txBody>
      </p:sp>
      <p:sp>
        <p:nvSpPr>
          <p:cNvPr id="5" name="5-Point Star 4"/>
          <p:cNvSpPr/>
          <p:nvPr/>
        </p:nvSpPr>
        <p:spPr>
          <a:xfrm>
            <a:off x="103976" y="6324491"/>
            <a:ext cx="457066" cy="397379"/>
          </a:xfrm>
          <a:prstGeom prst="star5">
            <a:avLst/>
          </a:prstGeom>
          <a:solidFill>
            <a:srgbClr val="8D6EA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graphicFrame>
        <p:nvGraphicFramePr>
          <p:cNvPr id="2" name="Chart 1"/>
          <p:cNvGraphicFramePr/>
          <p:nvPr>
            <p:extLst>
              <p:ext uri="{D42A27DB-BD31-4B8C-83A1-F6EECF244321}">
                <p14:modId xmlns:p14="http://schemas.microsoft.com/office/powerpoint/2010/main" val="8122410"/>
              </p:ext>
            </p:extLst>
          </p:nvPr>
        </p:nvGraphicFramePr>
        <p:xfrm>
          <a:off x="0" y="0"/>
          <a:ext cx="3848986" cy="6324491"/>
        </p:xfrm>
        <a:graphic>
          <a:graphicData uri="http://schemas.openxmlformats.org/drawingml/2006/chart">
            <c:chart xmlns:c="http://schemas.openxmlformats.org/drawingml/2006/chart" xmlns:r="http://schemas.openxmlformats.org/officeDocument/2006/relationships" r:id="rId3"/>
          </a:graphicData>
        </a:graphic>
      </p:graphicFrame>
      <p:sp>
        <p:nvSpPr>
          <p:cNvPr id="6" name="5-Point Star 5"/>
          <p:cNvSpPr/>
          <p:nvPr/>
        </p:nvSpPr>
        <p:spPr>
          <a:xfrm>
            <a:off x="2404152" y="329773"/>
            <a:ext cx="457066" cy="397379"/>
          </a:xfrm>
          <a:prstGeom prst="star5">
            <a:avLst/>
          </a:prstGeom>
          <a:solidFill>
            <a:srgbClr val="8D6EA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7" name="TextBox 6"/>
          <p:cNvSpPr txBox="1"/>
          <p:nvPr/>
        </p:nvSpPr>
        <p:spPr>
          <a:xfrm>
            <a:off x="561042" y="6352314"/>
            <a:ext cx="1080644" cy="341732"/>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600" dirty="0"/>
              <a:t>p &lt; .01</a:t>
            </a:r>
          </a:p>
        </p:txBody>
      </p:sp>
    </p:spTree>
    <p:extLst>
      <p:ext uri="{BB962C8B-B14F-4D97-AF65-F5344CB8AC3E}">
        <p14:creationId xmlns:p14="http://schemas.microsoft.com/office/powerpoint/2010/main" val="19710178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5DE04EAE-DB69-40EC-B3ED-0189BCDB486E}"/>
              </a:ext>
            </a:extLst>
          </p:cNvPr>
          <p:cNvSpPr>
            <a:spLocks noGrp="1"/>
          </p:cNvSpPr>
          <p:nvPr>
            <p:ph type="title"/>
          </p:nvPr>
        </p:nvSpPr>
        <p:spPr>
          <a:xfrm>
            <a:off x="457200" y="274638"/>
            <a:ext cx="8511702" cy="1000431"/>
          </a:xfrm>
        </p:spPr>
        <p:txBody>
          <a:bodyPr>
            <a:normAutofit fontScale="90000"/>
          </a:bodyPr>
          <a:lstStyle/>
          <a:p>
            <a:r>
              <a:rPr lang="en-US" dirty="0"/>
              <a:t>Mean risk-standardized mortality rates </a:t>
            </a:r>
          </a:p>
        </p:txBody>
      </p:sp>
      <p:graphicFrame>
        <p:nvGraphicFramePr>
          <p:cNvPr id="8" name="Chart 7">
            <a:extLst>
              <a:ext uri="{FF2B5EF4-FFF2-40B4-BE49-F238E27FC236}">
                <a16:creationId xmlns:a16="http://schemas.microsoft.com/office/drawing/2014/main" xmlns="" id="{46613EFC-A0E3-4A52-B02C-B3EB48AE0950}"/>
              </a:ext>
            </a:extLst>
          </p:cNvPr>
          <p:cNvGraphicFramePr/>
          <p:nvPr>
            <p:extLst>
              <p:ext uri="{D42A27DB-BD31-4B8C-83A1-F6EECF244321}">
                <p14:modId xmlns:p14="http://schemas.microsoft.com/office/powerpoint/2010/main" val="4127084444"/>
              </p:ext>
            </p:extLst>
          </p:nvPr>
        </p:nvGraphicFramePr>
        <p:xfrm>
          <a:off x="518181" y="1721691"/>
          <a:ext cx="8773303" cy="5048656"/>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a:extLst>
              <a:ext uri="{FF2B5EF4-FFF2-40B4-BE49-F238E27FC236}">
                <a16:creationId xmlns:a16="http://schemas.microsoft.com/office/drawing/2014/main" xmlns="" id="{5B5E303B-BFEB-4253-B058-C59AB46FB8E5}"/>
              </a:ext>
            </a:extLst>
          </p:cNvPr>
          <p:cNvSpPr/>
          <p:nvPr/>
        </p:nvSpPr>
        <p:spPr>
          <a:xfrm rot="16200000">
            <a:off x="-1586626" y="3361066"/>
            <a:ext cx="3840282" cy="369332"/>
          </a:xfrm>
          <a:prstGeom prst="rect">
            <a:avLst/>
          </a:prstGeom>
        </p:spPr>
        <p:txBody>
          <a:bodyPr wrap="none">
            <a:spAutoFit/>
          </a:bodyPr>
          <a:lstStyle/>
          <a:p>
            <a:r>
              <a:rPr lang="en-US" dirty="0"/>
              <a:t>Mean risk-standardized mortality rates </a:t>
            </a:r>
          </a:p>
        </p:txBody>
      </p:sp>
    </p:spTree>
    <p:extLst>
      <p:ext uri="{BB962C8B-B14F-4D97-AF65-F5344CB8AC3E}">
        <p14:creationId xmlns:p14="http://schemas.microsoft.com/office/powerpoint/2010/main" val="14620857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222334-56E2-489F-BD46-08321293E402}"/>
              </a:ext>
            </a:extLst>
          </p:cNvPr>
          <p:cNvSpPr>
            <a:spLocks noGrp="1"/>
          </p:cNvSpPr>
          <p:nvPr>
            <p:ph type="title"/>
          </p:nvPr>
        </p:nvSpPr>
        <p:spPr>
          <a:xfrm>
            <a:off x="457200" y="274638"/>
            <a:ext cx="8521430" cy="1000431"/>
          </a:xfrm>
        </p:spPr>
        <p:txBody>
          <a:bodyPr>
            <a:normAutofit fontScale="90000"/>
          </a:bodyPr>
          <a:lstStyle/>
          <a:p>
            <a:r>
              <a:rPr lang="en-US" dirty="0">
                <a:ea typeface="Calibri" charset="0"/>
                <a:cs typeface="Calibri" charset="0"/>
              </a:rPr>
              <a:t>We observed change in organizational culture in 6 of 10 hospitals</a:t>
            </a:r>
            <a:endParaRPr lang="en-US" dirty="0"/>
          </a:p>
        </p:txBody>
      </p:sp>
      <p:pic>
        <p:nvPicPr>
          <p:cNvPr id="4" name="Content Placeholder 3">
            <a:extLst>
              <a:ext uri="{FF2B5EF4-FFF2-40B4-BE49-F238E27FC236}">
                <a16:creationId xmlns:a16="http://schemas.microsoft.com/office/drawing/2014/main" xmlns="" id="{1B795A09-1662-4912-84A4-D200D935BDAD}"/>
              </a:ext>
            </a:extLst>
          </p:cNvPr>
          <p:cNvPicPr>
            <a:picLocks noGrp="1" noChangeAspect="1"/>
          </p:cNvPicPr>
          <p:nvPr>
            <p:ph idx="1"/>
          </p:nvPr>
        </p:nvPicPr>
        <p:blipFill>
          <a:blip r:embed="rId2"/>
          <a:stretch>
            <a:fillRect/>
          </a:stretch>
        </p:blipFill>
        <p:spPr>
          <a:xfrm>
            <a:off x="489090" y="1703388"/>
            <a:ext cx="8165820" cy="4422775"/>
          </a:xfrm>
          <a:prstGeom prst="rect">
            <a:avLst/>
          </a:prstGeom>
        </p:spPr>
      </p:pic>
    </p:spTree>
    <p:extLst>
      <p:ext uri="{BB962C8B-B14F-4D97-AF65-F5344CB8AC3E}">
        <p14:creationId xmlns:p14="http://schemas.microsoft.com/office/powerpoint/2010/main" val="14561699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5DE04EAE-DB69-40EC-B3ED-0189BCDB486E}"/>
              </a:ext>
            </a:extLst>
          </p:cNvPr>
          <p:cNvSpPr>
            <a:spLocks noGrp="1"/>
          </p:cNvSpPr>
          <p:nvPr>
            <p:ph type="title"/>
          </p:nvPr>
        </p:nvSpPr>
        <p:spPr/>
        <p:txBody>
          <a:bodyPr/>
          <a:lstStyle/>
          <a:p>
            <a:r>
              <a:rPr lang="en-US" dirty="0"/>
              <a:t>Summary</a:t>
            </a:r>
          </a:p>
        </p:txBody>
      </p:sp>
      <p:sp>
        <p:nvSpPr>
          <p:cNvPr id="3" name="Rectangle 2">
            <a:extLst>
              <a:ext uri="{FF2B5EF4-FFF2-40B4-BE49-F238E27FC236}">
                <a16:creationId xmlns:a16="http://schemas.microsoft.com/office/drawing/2014/main" xmlns="" id="{19B8E48F-1004-4C60-9788-E6E193DB0A8B}"/>
              </a:ext>
            </a:extLst>
          </p:cNvPr>
          <p:cNvSpPr/>
          <p:nvPr/>
        </p:nvSpPr>
        <p:spPr>
          <a:xfrm>
            <a:off x="457200" y="2136986"/>
            <a:ext cx="8488017" cy="3970318"/>
          </a:xfrm>
          <a:prstGeom prst="rect">
            <a:avLst/>
          </a:prstGeom>
        </p:spPr>
        <p:txBody>
          <a:bodyPr wrap="square">
            <a:spAutoFit/>
          </a:bodyPr>
          <a:lstStyle/>
          <a:p>
            <a:pPr marL="457200" indent="-457200">
              <a:buSzPct val="100000"/>
              <a:buFont typeface="Wingdings" panose="05000000000000000000" pitchFamily="2" charset="2"/>
              <a:buChar char="§"/>
            </a:pPr>
            <a:r>
              <a:rPr lang="en-US" sz="2800"/>
              <a:t>Hospital organizational </a:t>
            </a:r>
            <a:r>
              <a:rPr lang="en-US" sz="2800" dirty="0"/>
              <a:t>culture can be positively influenced</a:t>
            </a:r>
          </a:p>
          <a:p>
            <a:pPr marL="457200" indent="-457200">
              <a:buSzPct val="100000"/>
              <a:buFont typeface="Wingdings" panose="05000000000000000000" pitchFamily="2" charset="2"/>
              <a:buChar char="§"/>
            </a:pPr>
            <a:endParaRPr lang="en-US" sz="2800" dirty="0"/>
          </a:p>
          <a:p>
            <a:pPr marL="457200" indent="-457200">
              <a:buSzPct val="100000"/>
              <a:buFont typeface="Wingdings" panose="05000000000000000000" pitchFamily="2" charset="2"/>
              <a:buChar char="§"/>
            </a:pPr>
            <a:r>
              <a:rPr lang="en-US" sz="2800" dirty="0"/>
              <a:t>Hospitals demonstrating positive change also had significantly greater reductions in RSMRs </a:t>
            </a:r>
            <a:br>
              <a:rPr lang="en-US" sz="2800" dirty="0"/>
            </a:br>
            <a:endParaRPr lang="en-US" sz="2800" dirty="0"/>
          </a:p>
          <a:p>
            <a:pPr marL="457200" indent="-457200">
              <a:buSzPct val="100000"/>
              <a:buFont typeface="Wingdings" panose="05000000000000000000" pitchFamily="2" charset="2"/>
              <a:buChar char="§"/>
            </a:pPr>
            <a:r>
              <a:rPr lang="en-US" sz="2800" dirty="0"/>
              <a:t>Fostering organizational culture that supports high performance can help hospitals achieve significant improvements in important clinical outcomes</a:t>
            </a:r>
            <a:r>
              <a:rPr lang="en-US" sz="2800" b="1" dirty="0"/>
              <a:t> </a:t>
            </a:r>
            <a:endParaRPr lang="en-US" sz="2800" dirty="0"/>
          </a:p>
        </p:txBody>
      </p:sp>
    </p:spTree>
    <p:extLst>
      <p:ext uri="{BB962C8B-B14F-4D97-AF65-F5344CB8AC3E}">
        <p14:creationId xmlns:p14="http://schemas.microsoft.com/office/powerpoint/2010/main" val="2966785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Content Placeholder 2"/>
          <p:cNvSpPr>
            <a:spLocks noGrp="1"/>
          </p:cNvSpPr>
          <p:nvPr>
            <p:ph idx="4294967295"/>
          </p:nvPr>
        </p:nvSpPr>
        <p:spPr>
          <a:xfrm>
            <a:off x="5578475" y="2590800"/>
            <a:ext cx="3565525" cy="3686175"/>
          </a:xfrm>
        </p:spPr>
        <p:txBody>
          <a:bodyPr/>
          <a:lstStyle/>
          <a:p>
            <a:pPr eaLnBrk="1" hangingPunct="1">
              <a:buFontTx/>
              <a:buNone/>
            </a:pPr>
            <a:r>
              <a:rPr lang="en-US" altLang="en-US">
                <a:latin typeface="Calibri" charset="0"/>
                <a:ea typeface="ＭＳ Ｐゴシック" charset="-128"/>
              </a:rPr>
              <a:t>	</a:t>
            </a:r>
            <a:endParaRPr lang="en-US" altLang="en-US">
              <a:latin typeface="Century Gothic" charset="0"/>
              <a:ea typeface="ＭＳ Ｐゴシック" charset="-128"/>
            </a:endParaRPr>
          </a:p>
          <a:p>
            <a:pPr eaLnBrk="1" hangingPunct="1">
              <a:buFontTx/>
              <a:buNone/>
            </a:pPr>
            <a:endParaRPr lang="en-US" altLang="en-US">
              <a:latin typeface="Century Gothic" charset="0"/>
              <a:ea typeface="ＭＳ Ｐゴシック" charset="-128"/>
            </a:endParaRPr>
          </a:p>
          <a:p>
            <a:pPr eaLnBrk="1" hangingPunct="1">
              <a:buFontTx/>
              <a:buNone/>
            </a:pPr>
            <a:r>
              <a:rPr lang="en-US" altLang="en-US">
                <a:latin typeface="Century Gothic" charset="0"/>
                <a:ea typeface="ＭＳ Ｐゴシック" charset="-128"/>
              </a:rPr>
              <a:t>	</a:t>
            </a:r>
          </a:p>
        </p:txBody>
      </p:sp>
      <p:sp>
        <p:nvSpPr>
          <p:cNvPr id="73730" name="Text Placeholder 2"/>
          <p:cNvSpPr>
            <a:spLocks noGrp="1"/>
          </p:cNvSpPr>
          <p:nvPr>
            <p:ph type="body" sz="half" idx="4294967295"/>
          </p:nvPr>
        </p:nvSpPr>
        <p:spPr>
          <a:xfrm>
            <a:off x="144463" y="857817"/>
            <a:ext cx="4495800" cy="5672137"/>
          </a:xfrm>
        </p:spPr>
        <p:txBody>
          <a:bodyPr/>
          <a:lstStyle/>
          <a:p>
            <a:pPr eaLnBrk="1" hangingPunct="1">
              <a:buSzPct val="100000"/>
              <a:buFont typeface="Wingdings" panose="05000000000000000000" pitchFamily="2" charset="2"/>
              <a:buChar char="§"/>
            </a:pPr>
            <a:r>
              <a:rPr lang="en-US" altLang="en-US" sz="2800" dirty="0">
                <a:latin typeface="+mj-lt"/>
                <a:ea typeface="ＭＳ Ｐゴシック" charset="-128"/>
              </a:rPr>
              <a:t>Each year, over 800,000 people in the US have a heart attack</a:t>
            </a:r>
          </a:p>
          <a:p>
            <a:pPr eaLnBrk="1" hangingPunct="1">
              <a:buFont typeface="Wingdings" panose="05000000000000000000" pitchFamily="2" charset="2"/>
              <a:buChar char="q"/>
            </a:pPr>
            <a:endParaRPr lang="en-US" altLang="en-US" sz="2800" dirty="0">
              <a:latin typeface="+mj-lt"/>
              <a:ea typeface="ＭＳ Ｐゴシック" charset="-128"/>
            </a:endParaRPr>
          </a:p>
          <a:p>
            <a:pPr eaLnBrk="1" hangingPunct="1">
              <a:buSzPct val="100000"/>
            </a:pPr>
            <a:r>
              <a:rPr lang="en-US" altLang="en-US" sz="2800" dirty="0">
                <a:latin typeface="+mj-lt"/>
                <a:ea typeface="ＭＳ Ｐゴシック" charset="-128"/>
              </a:rPr>
              <a:t>About 200,000 die</a:t>
            </a:r>
          </a:p>
          <a:p>
            <a:pPr eaLnBrk="1" hangingPunct="1">
              <a:buFont typeface="Wingdings" panose="05000000000000000000" pitchFamily="2" charset="2"/>
              <a:buChar char="q"/>
            </a:pPr>
            <a:endParaRPr lang="en-US" altLang="en-US" sz="2800" dirty="0">
              <a:latin typeface="+mj-lt"/>
              <a:ea typeface="ＭＳ Ｐゴシック" charset="-128"/>
            </a:endParaRPr>
          </a:p>
          <a:p>
            <a:pPr eaLnBrk="1" hangingPunct="1">
              <a:buSzPct val="100000"/>
              <a:buFont typeface="Wingdings" panose="05000000000000000000" pitchFamily="2" charset="2"/>
              <a:buChar char="§"/>
            </a:pPr>
            <a:r>
              <a:rPr lang="en-US" altLang="en-US" sz="2800" dirty="0">
                <a:latin typeface="+mj-lt"/>
                <a:ea typeface="ＭＳ Ｐゴシック" charset="-128"/>
              </a:rPr>
              <a:t>Risk-standardized mortality rates vary substantially</a:t>
            </a:r>
          </a:p>
          <a:p>
            <a:pPr eaLnBrk="1" hangingPunct="1"/>
            <a:endParaRPr lang="en-US" altLang="en-US" dirty="0">
              <a:latin typeface="Century Gothic" charset="0"/>
              <a:ea typeface="ＭＳ Ｐゴシック" charset="-128"/>
            </a:endParaRPr>
          </a:p>
        </p:txBody>
      </p:sp>
      <p:pic>
        <p:nvPicPr>
          <p:cNvPr id="6963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0" y="685800"/>
            <a:ext cx="3513138" cy="5621338"/>
          </a:xfrm>
          <a:prstGeom prst="rect">
            <a:avLst/>
          </a:prstGeom>
          <a:noFill/>
          <a:ln w="69850">
            <a:solidFill>
              <a:schemeClr val="accent6"/>
            </a:solidFill>
            <a:miter lim="800000"/>
            <a:headEnd/>
            <a:tailEnd/>
          </a:ln>
          <a:extLst>
            <a:ext uri="{909E8E84-426E-40dd-AFC4-6F175D3DCCD1}">
              <a14:hiddenFill xmlns:a14="http://schemas.microsoft.com/office/drawing/2010/main" xmlns="">
                <a:solidFill>
                  <a:srgbClr val="FFFFFF"/>
                </a:solidFill>
              </a14:hiddenFill>
            </a:ext>
          </a:extLst>
        </p:spPr>
      </p:pic>
      <p:sp>
        <p:nvSpPr>
          <p:cNvPr id="2" name="Rectangle 1"/>
          <p:cNvSpPr/>
          <p:nvPr/>
        </p:nvSpPr>
        <p:spPr>
          <a:xfrm>
            <a:off x="6129196" y="6400800"/>
            <a:ext cx="2869949" cy="3078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55351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3730">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373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0"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5DE04EAE-DB69-40EC-B3ED-0189BCDB486E}"/>
              </a:ext>
            </a:extLst>
          </p:cNvPr>
          <p:cNvSpPr>
            <a:spLocks noGrp="1"/>
          </p:cNvSpPr>
          <p:nvPr>
            <p:ph type="title"/>
          </p:nvPr>
        </p:nvSpPr>
        <p:spPr/>
        <p:txBody>
          <a:bodyPr/>
          <a:lstStyle/>
          <a:p>
            <a:r>
              <a:rPr lang="en-US" dirty="0"/>
              <a:t>References</a:t>
            </a:r>
          </a:p>
        </p:txBody>
      </p:sp>
      <p:sp>
        <p:nvSpPr>
          <p:cNvPr id="2" name="Rectangle 1">
            <a:extLst>
              <a:ext uri="{FF2B5EF4-FFF2-40B4-BE49-F238E27FC236}">
                <a16:creationId xmlns:a16="http://schemas.microsoft.com/office/drawing/2014/main" xmlns="" id="{8DFCE02C-996A-4C16-BF07-E7F2AED60246}"/>
              </a:ext>
            </a:extLst>
          </p:cNvPr>
          <p:cNvSpPr/>
          <p:nvPr/>
        </p:nvSpPr>
        <p:spPr>
          <a:xfrm>
            <a:off x="139148" y="1719470"/>
            <a:ext cx="8656982" cy="4962897"/>
          </a:xfrm>
          <a:prstGeom prst="rect">
            <a:avLst/>
          </a:prstGeom>
        </p:spPr>
        <p:txBody>
          <a:bodyPr wrap="square">
            <a:spAutoFit/>
          </a:bodyPr>
          <a:lstStyle/>
          <a:p>
            <a:pPr marL="0" indent="0">
              <a:spcBef>
                <a:spcPts val="0"/>
              </a:spcBef>
              <a:spcAft>
                <a:spcPts val="300"/>
              </a:spcAft>
              <a:buFontTx/>
              <a:buNone/>
              <a:defRPr/>
            </a:pPr>
            <a:r>
              <a:rPr lang="en-US" sz="1400" dirty="0">
                <a:latin typeface="Tw Cen MT"/>
                <a:cs typeface="Tw Cen MT"/>
              </a:rPr>
              <a:t>Bradley EH, Curry LA, Webster TR, Mattera JA, </a:t>
            </a:r>
            <a:r>
              <a:rPr lang="en-US" sz="1400" dirty="0" err="1">
                <a:latin typeface="Tw Cen MT"/>
                <a:cs typeface="Tw Cen MT"/>
              </a:rPr>
              <a:t>Roumanis</a:t>
            </a:r>
            <a:r>
              <a:rPr lang="en-US" sz="1400" dirty="0">
                <a:latin typeface="Tw Cen MT"/>
                <a:cs typeface="Tw Cen MT"/>
              </a:rPr>
              <a:t> SA, Radford MJ, McNamara RL, Barton BA, Berg DN, Krumholz HM. Achieving rapid door-to-balloon times: How top hospitals improve complex clinical systems</a:t>
            </a:r>
            <a:r>
              <a:rPr lang="en-US" sz="1400" i="1" dirty="0">
                <a:latin typeface="Tw Cen MT"/>
                <a:cs typeface="Tw Cen MT"/>
              </a:rPr>
              <a:t>. Circulation, </a:t>
            </a:r>
            <a:r>
              <a:rPr lang="en-US" sz="1400" dirty="0">
                <a:latin typeface="Tw Cen MT"/>
                <a:cs typeface="Tw Cen MT"/>
              </a:rPr>
              <a:t>2006; 113:1079-1085. PMID:16490818</a:t>
            </a:r>
          </a:p>
          <a:p>
            <a:pPr marL="0" indent="0">
              <a:spcBef>
                <a:spcPts val="0"/>
              </a:spcBef>
              <a:spcAft>
                <a:spcPts val="300"/>
              </a:spcAft>
              <a:buNone/>
              <a:defRPr/>
            </a:pPr>
            <a:endParaRPr lang="en-US" sz="1400" dirty="0"/>
          </a:p>
          <a:p>
            <a:pPr marL="0" indent="0">
              <a:spcBef>
                <a:spcPts val="0"/>
              </a:spcBef>
              <a:spcAft>
                <a:spcPts val="300"/>
              </a:spcAft>
              <a:buNone/>
              <a:defRPr/>
            </a:pPr>
            <a:r>
              <a:rPr lang="en-US" sz="1400" dirty="0"/>
              <a:t>Bradley, E. H., Brewster, A. L., Fosburgh, H., Cherlin, E. J., &amp; Curry, L. A. (2017). Development and psychometric properties of a scale to measure hospital organizational culture for cardiovascular care. </a:t>
            </a:r>
            <a:r>
              <a:rPr lang="en-US" sz="1400" i="1" dirty="0" err="1"/>
              <a:t>Circ</a:t>
            </a:r>
            <a:r>
              <a:rPr lang="en-US" sz="1400" i="1" dirty="0"/>
              <a:t> Cardiovasc </a:t>
            </a:r>
            <a:r>
              <a:rPr lang="en-US" sz="1400" i="1" dirty="0" err="1"/>
              <a:t>Qual</a:t>
            </a:r>
            <a:r>
              <a:rPr lang="en-US" sz="1400" i="1" dirty="0"/>
              <a:t> Outcomes, 10</a:t>
            </a:r>
            <a:r>
              <a:rPr lang="en-US" sz="1400" dirty="0"/>
              <a:t>(3). </a:t>
            </a:r>
            <a:r>
              <a:rPr lang="en-US" sz="1400" dirty="0" err="1"/>
              <a:t>doi</a:t>
            </a:r>
            <a:r>
              <a:rPr lang="en-US" sz="1400" dirty="0"/>
              <a:t>: </a:t>
            </a:r>
            <a:r>
              <a:rPr lang="en-US" sz="1400" dirty="0" smtClean="0"/>
              <a:t>10.1161/CIRCOUTCOMES.116.003422</a:t>
            </a:r>
          </a:p>
          <a:p>
            <a:pPr marL="0" indent="0">
              <a:spcBef>
                <a:spcPts val="0"/>
              </a:spcBef>
              <a:spcAft>
                <a:spcPts val="300"/>
              </a:spcAft>
              <a:buNone/>
              <a:defRPr/>
            </a:pPr>
            <a:endParaRPr lang="en-US" sz="1400" dirty="0"/>
          </a:p>
          <a:p>
            <a:pPr marL="0" indent="0">
              <a:spcBef>
                <a:spcPts val="0"/>
              </a:spcBef>
              <a:spcAft>
                <a:spcPts val="300"/>
              </a:spcAft>
              <a:buNone/>
              <a:defRPr/>
            </a:pPr>
            <a:r>
              <a:rPr lang="en-US" sz="1400" dirty="0">
                <a:cs typeface="Tw Cen MT"/>
              </a:rPr>
              <a:t>Bradley EH, Curry LA, Spatz ES, Herrin J, Cherlin EJ, Curtis JP, Thompson JW, Ting HH, Wang Y, Krumholz HM. Hospital strategies for reducing risk-standardized mortality rates in acute myocardial infarction. </a:t>
            </a:r>
            <a:r>
              <a:rPr lang="en-US" sz="1400" i="1" dirty="0">
                <a:cs typeface="Tw Cen MT"/>
              </a:rPr>
              <a:t>Annals of Internal Medicine, </a:t>
            </a:r>
            <a:r>
              <a:rPr lang="en-US" sz="1400" dirty="0">
                <a:cs typeface="Tw Cen MT"/>
              </a:rPr>
              <a:t>2012; 156(9):618-26 PMCID: PMC3386642.</a:t>
            </a:r>
          </a:p>
          <a:p>
            <a:pPr marL="0" indent="0">
              <a:spcBef>
                <a:spcPts val="0"/>
              </a:spcBef>
              <a:spcAft>
                <a:spcPts val="300"/>
              </a:spcAft>
              <a:buNone/>
              <a:defRPr/>
            </a:pPr>
            <a:endParaRPr lang="en-US" sz="1400" dirty="0"/>
          </a:p>
          <a:p>
            <a:pPr marL="0" indent="0">
              <a:spcBef>
                <a:spcPts val="0"/>
              </a:spcBef>
              <a:spcAft>
                <a:spcPts val="300"/>
              </a:spcAft>
              <a:buNone/>
              <a:defRPr/>
            </a:pPr>
            <a:r>
              <a:rPr lang="en-US" sz="1400" dirty="0"/>
              <a:t>Bradley EH. Brewster AL, </a:t>
            </a:r>
            <a:r>
              <a:rPr lang="en-US" sz="1400" dirty="0" err="1"/>
              <a:t>Mcnatt</a:t>
            </a:r>
            <a:r>
              <a:rPr lang="en-US" sz="1400" dirty="0"/>
              <a:t> Z, et al. (2017). How guiding coalitions promote positive culture change in hospitals: a longitudinal mixed methods intervention study. </a:t>
            </a:r>
            <a:r>
              <a:rPr lang="en-US" sz="1400" i="1" dirty="0"/>
              <a:t>BMJ </a:t>
            </a:r>
            <a:r>
              <a:rPr lang="en-US" sz="1400" i="1" dirty="0" err="1"/>
              <a:t>Qual</a:t>
            </a:r>
            <a:r>
              <a:rPr lang="en-US" sz="1400" i="1" dirty="0"/>
              <a:t> </a:t>
            </a:r>
            <a:r>
              <a:rPr lang="en-US" sz="1400" i="1" dirty="0" err="1"/>
              <a:t>Saf</a:t>
            </a:r>
            <a:r>
              <a:rPr lang="en-US" sz="1400" i="1" dirty="0"/>
              <a:t>, </a:t>
            </a:r>
            <a:r>
              <a:rPr lang="en-US" sz="1400" dirty="0" err="1"/>
              <a:t>doi</a:t>
            </a:r>
            <a:r>
              <a:rPr lang="en-US" sz="1400" dirty="0"/>
              <a:t>: 10.1136/bmjqs-2017-006574</a:t>
            </a:r>
          </a:p>
          <a:p>
            <a:pPr marL="0" indent="0">
              <a:spcBef>
                <a:spcPts val="0"/>
              </a:spcBef>
              <a:spcAft>
                <a:spcPts val="300"/>
              </a:spcAft>
              <a:buFontTx/>
              <a:buNone/>
              <a:defRPr/>
            </a:pPr>
            <a:endParaRPr lang="en-US" sz="1400" b="1" dirty="0">
              <a:latin typeface="Tw Cen MT"/>
              <a:cs typeface="Tw Cen MT"/>
            </a:endParaRPr>
          </a:p>
          <a:p>
            <a:pPr marL="0" indent="0">
              <a:spcBef>
                <a:spcPts val="0"/>
              </a:spcBef>
              <a:spcAft>
                <a:spcPts val="300"/>
              </a:spcAft>
              <a:buFontTx/>
              <a:buNone/>
              <a:defRPr/>
            </a:pPr>
            <a:r>
              <a:rPr lang="en-US" sz="1400" dirty="0">
                <a:cs typeface="Tw Cen MT"/>
              </a:rPr>
              <a:t>Cherlin EJ, Curry LA, Thompson JW, </a:t>
            </a:r>
            <a:r>
              <a:rPr lang="en-US" sz="1400" dirty="0" err="1">
                <a:cs typeface="Tw Cen MT"/>
              </a:rPr>
              <a:t>Greysen</a:t>
            </a:r>
            <a:r>
              <a:rPr lang="en-US" sz="1400" dirty="0">
                <a:cs typeface="Tw Cen MT"/>
              </a:rPr>
              <a:t> SR, Spatz E, Krumholz HM, Bradley EH. Features of high quality discharge planning for patients following acute myocardial infarction. </a:t>
            </a:r>
            <a:r>
              <a:rPr lang="en-US" sz="1400" i="1" dirty="0">
                <a:cs typeface="Tw Cen MT"/>
              </a:rPr>
              <a:t>Journal of General Internal Medicine </a:t>
            </a:r>
            <a:r>
              <a:rPr lang="en-US" sz="1400" dirty="0">
                <a:cs typeface="Tw Cen MT"/>
              </a:rPr>
              <a:t>2013; 28:436-443. PMCID:PMC3579981.</a:t>
            </a:r>
          </a:p>
          <a:p>
            <a:pPr>
              <a:defRPr/>
            </a:pPr>
            <a:endParaRPr lang="en-US" sz="1400" dirty="0"/>
          </a:p>
          <a:p>
            <a:pPr marL="0" indent="0">
              <a:spcBef>
                <a:spcPts val="0"/>
              </a:spcBef>
              <a:spcAft>
                <a:spcPts val="300"/>
              </a:spcAft>
              <a:buNone/>
              <a:defRPr/>
            </a:pPr>
            <a:r>
              <a:rPr lang="en-US" sz="1400" dirty="0">
                <a:cs typeface="Tw Cen MT"/>
              </a:rPr>
              <a:t>Curry LA, Krumholz HM, </a:t>
            </a:r>
            <a:r>
              <a:rPr lang="en-US" sz="1400" dirty="0" err="1">
                <a:cs typeface="Tw Cen MT"/>
              </a:rPr>
              <a:t>O’Cathain</a:t>
            </a:r>
            <a:r>
              <a:rPr lang="en-US" sz="1400" dirty="0">
                <a:cs typeface="Tw Cen MT"/>
              </a:rPr>
              <a:t> A, Plano Clark VL, Cherlin E, Bradley EH. Mixed methods in biomedical and health services research. </a:t>
            </a:r>
            <a:r>
              <a:rPr lang="en-US" sz="1400" i="1" dirty="0">
                <a:cs typeface="Tw Cen MT"/>
              </a:rPr>
              <a:t>Circulation: Cardiovascular Quality and Outcomes. </a:t>
            </a:r>
            <a:r>
              <a:rPr lang="en-US" sz="1400" dirty="0">
                <a:cs typeface="Tw Cen MT"/>
              </a:rPr>
              <a:t>2013; 6:119-123.</a:t>
            </a:r>
          </a:p>
        </p:txBody>
      </p:sp>
    </p:spTree>
    <p:extLst>
      <p:ext uri="{BB962C8B-B14F-4D97-AF65-F5344CB8AC3E}">
        <p14:creationId xmlns:p14="http://schemas.microsoft.com/office/powerpoint/2010/main" val="8619944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5DE04EAE-DB69-40EC-B3ED-0189BCDB486E}"/>
              </a:ext>
            </a:extLst>
          </p:cNvPr>
          <p:cNvSpPr>
            <a:spLocks noGrp="1"/>
          </p:cNvSpPr>
          <p:nvPr>
            <p:ph type="title"/>
          </p:nvPr>
        </p:nvSpPr>
        <p:spPr/>
        <p:txBody>
          <a:bodyPr/>
          <a:lstStyle/>
          <a:p>
            <a:r>
              <a:rPr lang="en-US" dirty="0"/>
              <a:t>References</a:t>
            </a:r>
          </a:p>
        </p:txBody>
      </p:sp>
      <p:sp>
        <p:nvSpPr>
          <p:cNvPr id="2" name="Rectangle 1">
            <a:extLst>
              <a:ext uri="{FF2B5EF4-FFF2-40B4-BE49-F238E27FC236}">
                <a16:creationId xmlns:a16="http://schemas.microsoft.com/office/drawing/2014/main" xmlns="" id="{B31B597F-3D9B-4770-9215-CAEA48389140}"/>
              </a:ext>
            </a:extLst>
          </p:cNvPr>
          <p:cNvSpPr/>
          <p:nvPr/>
        </p:nvSpPr>
        <p:spPr>
          <a:xfrm>
            <a:off x="337929" y="1699590"/>
            <a:ext cx="8885584" cy="5139869"/>
          </a:xfrm>
          <a:prstGeom prst="rect">
            <a:avLst/>
          </a:prstGeom>
        </p:spPr>
        <p:txBody>
          <a:bodyPr wrap="square">
            <a:spAutoFit/>
          </a:bodyPr>
          <a:lstStyle/>
          <a:p>
            <a:pPr marL="0" indent="0">
              <a:spcBef>
                <a:spcPts val="0"/>
              </a:spcBef>
              <a:spcAft>
                <a:spcPts val="300"/>
              </a:spcAft>
              <a:buFontTx/>
              <a:buNone/>
              <a:defRPr/>
            </a:pPr>
            <a:endParaRPr lang="en-US" sz="1400" dirty="0">
              <a:latin typeface="Tw Cen MT"/>
              <a:cs typeface="Tw Cen MT"/>
            </a:endParaRPr>
          </a:p>
          <a:p>
            <a:pPr marL="0" indent="0">
              <a:spcBef>
                <a:spcPts val="0"/>
              </a:spcBef>
              <a:spcAft>
                <a:spcPts val="300"/>
              </a:spcAft>
              <a:buFontTx/>
              <a:buNone/>
              <a:defRPr/>
            </a:pPr>
            <a:r>
              <a:rPr lang="en-US" sz="1400" dirty="0">
                <a:latin typeface="Tw Cen MT"/>
                <a:cs typeface="Tw Cen MT"/>
              </a:rPr>
              <a:t>Curry L, Nembhard I, Bradley E. Qualitative and mixed methods provide unique contributions to outcomes research.</a:t>
            </a:r>
            <a:r>
              <a:rPr lang="en-US" sz="1400" i="1" u="sng" dirty="0">
                <a:latin typeface="Tw Cen MT"/>
                <a:cs typeface="Tw Cen MT"/>
              </a:rPr>
              <a:t> Circulation</a:t>
            </a:r>
            <a:r>
              <a:rPr lang="en-US" sz="1400" dirty="0">
                <a:latin typeface="Tw Cen MT"/>
                <a:cs typeface="Tw Cen MT"/>
              </a:rPr>
              <a:t>, 2009; 119:1442-1452. PMID:19289649.</a:t>
            </a:r>
          </a:p>
          <a:p>
            <a:pPr marL="0" indent="0">
              <a:spcBef>
                <a:spcPts val="0"/>
              </a:spcBef>
              <a:spcAft>
                <a:spcPts val="300"/>
              </a:spcAft>
              <a:buFontTx/>
              <a:buNone/>
              <a:defRPr/>
            </a:pPr>
            <a:endParaRPr lang="en-US" sz="1400" dirty="0">
              <a:latin typeface="Tw Cen MT"/>
              <a:cs typeface="Tw Cen MT"/>
            </a:endParaRPr>
          </a:p>
          <a:p>
            <a:pPr marL="0" indent="0">
              <a:spcBef>
                <a:spcPts val="0"/>
              </a:spcBef>
              <a:spcAft>
                <a:spcPts val="300"/>
              </a:spcAft>
              <a:buFontTx/>
              <a:buNone/>
              <a:defRPr/>
            </a:pPr>
            <a:r>
              <a:rPr lang="en-US" sz="1400" dirty="0">
                <a:latin typeface="Tw Cen MT"/>
                <a:cs typeface="Tw Cen MT"/>
              </a:rPr>
              <a:t>Curry LA, Spatz E, Cherlin E, Thompson J, Berg D, Ting H, Decker C, Krumholz HM, Bradley EH. What distinguishes top performing hospitals in acute myocardial infarction rates? </a:t>
            </a:r>
            <a:r>
              <a:rPr lang="en-US" sz="1400" i="1" dirty="0">
                <a:latin typeface="Tw Cen MT"/>
                <a:cs typeface="Tw Cen MT"/>
              </a:rPr>
              <a:t>Annals of Internal Medicine</a:t>
            </a:r>
            <a:r>
              <a:rPr lang="en-US" sz="1400" dirty="0">
                <a:latin typeface="Tw Cen MT"/>
                <a:cs typeface="Tw Cen MT"/>
              </a:rPr>
              <a:t>, 2011; 154:384-390. PMID:21403074</a:t>
            </a:r>
          </a:p>
          <a:p>
            <a:pPr marL="0" indent="0">
              <a:spcBef>
                <a:spcPts val="0"/>
              </a:spcBef>
              <a:spcAft>
                <a:spcPts val="300"/>
              </a:spcAft>
              <a:buFontTx/>
              <a:buNone/>
              <a:defRPr/>
            </a:pPr>
            <a:endParaRPr lang="en-US" sz="1400" dirty="0">
              <a:latin typeface="Tw Cen MT"/>
              <a:cs typeface="Tw Cen MT"/>
            </a:endParaRPr>
          </a:p>
          <a:p>
            <a:pPr marL="0" indent="0">
              <a:buNone/>
            </a:pPr>
            <a:r>
              <a:rPr lang="en-US" sz="1400" dirty="0"/>
              <a:t>Curry, L. A., Linnander, E. L., Brewster, A. L., Ting, H., Krumholz, H. M., &amp; Bradley, E. H. (2015). Organizational culture change in U.S. hospitals: a mixed methods longitudinal intervention study. </a:t>
            </a:r>
            <a:r>
              <a:rPr lang="en-US" sz="1400" i="1" dirty="0"/>
              <a:t>Implement Sci, 10</a:t>
            </a:r>
            <a:r>
              <a:rPr lang="en-US" sz="1400" dirty="0"/>
              <a:t>, 29. </a:t>
            </a:r>
            <a:r>
              <a:rPr lang="en-US" sz="1400" dirty="0" err="1"/>
              <a:t>doi</a:t>
            </a:r>
            <a:r>
              <a:rPr lang="en-US" sz="1400" dirty="0"/>
              <a:t>: 10.1186/s13012-015-0218-0 </a:t>
            </a:r>
          </a:p>
          <a:p>
            <a:pPr marL="0" indent="0">
              <a:buNone/>
            </a:pPr>
            <a:r>
              <a:rPr lang="en-US" sz="1400" dirty="0"/>
              <a:t> </a:t>
            </a:r>
          </a:p>
          <a:p>
            <a:pPr marL="0" indent="0">
              <a:buNone/>
            </a:pPr>
            <a:r>
              <a:rPr lang="en-US" sz="1400" dirty="0"/>
              <a:t>Curry LA, Brault MA, Linnander EL, et al. (2017). Influencing organizational culture to improve hospital performance in care of patients with acute myocardial infarction: a mixed methods </a:t>
            </a:r>
            <a:r>
              <a:rPr lang="en-US" sz="1400" dirty="0" err="1"/>
              <a:t>interventiion</a:t>
            </a:r>
            <a:r>
              <a:rPr lang="en-US" sz="1400" dirty="0"/>
              <a:t> study. </a:t>
            </a:r>
            <a:r>
              <a:rPr lang="en-US" sz="1400" i="1" dirty="0"/>
              <a:t>BMJ </a:t>
            </a:r>
            <a:r>
              <a:rPr lang="en-US" sz="1400" i="1" dirty="0" err="1"/>
              <a:t>Qual</a:t>
            </a:r>
            <a:r>
              <a:rPr lang="en-US" sz="1400" i="1" dirty="0"/>
              <a:t> </a:t>
            </a:r>
            <a:r>
              <a:rPr lang="en-US" sz="1400" i="1" dirty="0" err="1"/>
              <a:t>Saf</a:t>
            </a:r>
            <a:r>
              <a:rPr lang="en-US" sz="1400" i="1" dirty="0"/>
              <a:t>,</a:t>
            </a:r>
            <a:r>
              <a:rPr lang="en-US" sz="1400" dirty="0"/>
              <a:t> </a:t>
            </a:r>
            <a:r>
              <a:rPr lang="en-US" sz="1400" dirty="0" err="1"/>
              <a:t>doi</a:t>
            </a:r>
            <a:r>
              <a:rPr lang="en-US" sz="1400" dirty="0"/>
              <a:t>: 10.1136/bmjqs-2017-006989</a:t>
            </a:r>
          </a:p>
          <a:p>
            <a:pPr marL="0" indent="0">
              <a:spcBef>
                <a:spcPts val="0"/>
              </a:spcBef>
              <a:spcAft>
                <a:spcPts val="300"/>
              </a:spcAft>
              <a:buFontTx/>
              <a:buNone/>
              <a:defRPr/>
            </a:pPr>
            <a:endParaRPr lang="en-US" sz="1400" dirty="0">
              <a:latin typeface="Tw Cen MT"/>
              <a:cs typeface="Tw Cen MT"/>
            </a:endParaRPr>
          </a:p>
          <a:p>
            <a:pPr marL="0" indent="0">
              <a:spcBef>
                <a:spcPts val="0"/>
              </a:spcBef>
              <a:spcAft>
                <a:spcPts val="300"/>
              </a:spcAft>
              <a:buFontTx/>
              <a:buNone/>
              <a:defRPr/>
            </a:pPr>
            <a:r>
              <a:rPr lang="en-US" sz="1400" dirty="0">
                <a:latin typeface="Tw Cen MT"/>
                <a:cs typeface="Tw Cen MT"/>
              </a:rPr>
              <a:t>Krumholz HM, Curry LA, Bradley EH. Survival after acute myocardial infarction (SAMI) study: The design and implementation of a positive deviance study. </a:t>
            </a:r>
            <a:r>
              <a:rPr lang="en-US" sz="1400" i="1" dirty="0">
                <a:latin typeface="Tw Cen MT"/>
                <a:cs typeface="Tw Cen MT"/>
              </a:rPr>
              <a:t>American Heart Journal, </a:t>
            </a:r>
            <a:r>
              <a:rPr lang="en-US" sz="1400" dirty="0">
                <a:latin typeface="Tw Cen MT"/>
                <a:cs typeface="Tw Cen MT"/>
              </a:rPr>
              <a:t>2011; 162:981-987. PMCID:PMC3688068.</a:t>
            </a:r>
          </a:p>
          <a:p>
            <a:pPr marL="0" indent="0">
              <a:spcBef>
                <a:spcPts val="0"/>
              </a:spcBef>
              <a:spcAft>
                <a:spcPts val="300"/>
              </a:spcAft>
              <a:buFontTx/>
              <a:buNone/>
              <a:defRPr/>
            </a:pPr>
            <a:endParaRPr lang="en-US" sz="1400" dirty="0">
              <a:latin typeface="Tw Cen MT"/>
              <a:cs typeface="Tw Cen MT"/>
            </a:endParaRPr>
          </a:p>
          <a:p>
            <a:pPr marL="0" indent="0">
              <a:spcBef>
                <a:spcPts val="0"/>
              </a:spcBef>
              <a:spcAft>
                <a:spcPts val="300"/>
              </a:spcAft>
              <a:buFontTx/>
              <a:buNone/>
              <a:defRPr/>
            </a:pPr>
            <a:r>
              <a:rPr lang="en-US" sz="1400" dirty="0">
                <a:latin typeface="Tw Cen MT"/>
                <a:cs typeface="Tw Cen MT"/>
              </a:rPr>
              <a:t>Landman AB, Spatz ES, Cherlin EJ, Krumholz HM, Bradley EH, Curry LA. Hospital collaboration with emergency medical services in the care of patients with acute myocardial infarction: Perspectives from key hospital staff. </a:t>
            </a:r>
            <a:r>
              <a:rPr lang="en-US" sz="1400" i="1" dirty="0">
                <a:latin typeface="Tw Cen MT"/>
                <a:cs typeface="Tw Cen MT"/>
              </a:rPr>
              <a:t>Annals of Emergency Medicine</a:t>
            </a:r>
            <a:r>
              <a:rPr lang="en-US" sz="1400" dirty="0">
                <a:latin typeface="Tw Cen MT"/>
                <a:cs typeface="Tw Cen MT"/>
              </a:rPr>
              <a:t>. 2013; 61:185-195. PMCID:PMC3688052.</a:t>
            </a:r>
            <a:endParaRPr lang="en-US" sz="1400" dirty="0"/>
          </a:p>
        </p:txBody>
      </p:sp>
    </p:spTree>
    <p:extLst>
      <p:ext uri="{BB962C8B-B14F-4D97-AF65-F5344CB8AC3E}">
        <p14:creationId xmlns:p14="http://schemas.microsoft.com/office/powerpoint/2010/main" val="1276187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5DE04EAE-DB69-40EC-B3ED-0189BCDB486E}"/>
              </a:ext>
            </a:extLst>
          </p:cNvPr>
          <p:cNvSpPr>
            <a:spLocks noGrp="1"/>
          </p:cNvSpPr>
          <p:nvPr>
            <p:ph type="title"/>
          </p:nvPr>
        </p:nvSpPr>
        <p:spPr>
          <a:xfrm>
            <a:off x="381000" y="118996"/>
            <a:ext cx="8229600" cy="1000431"/>
          </a:xfrm>
        </p:spPr>
        <p:txBody>
          <a:bodyPr>
            <a:normAutofit fontScale="90000"/>
          </a:bodyPr>
          <a:lstStyle/>
          <a:p>
            <a:r>
              <a:rPr lang="en-US" b="0" dirty="0"/>
              <a:t>Hospital organizational culture is</a:t>
            </a:r>
            <a:br>
              <a:rPr lang="en-US" b="0" dirty="0"/>
            </a:br>
            <a:r>
              <a:rPr lang="en-US" b="0" dirty="0"/>
              <a:t>associated with lower RSMR for AMI </a:t>
            </a:r>
            <a:endParaRPr lang="en-US" dirty="0"/>
          </a:p>
        </p:txBody>
      </p:sp>
      <p:pic>
        <p:nvPicPr>
          <p:cNvPr id="3" name="Picture 2">
            <a:extLst>
              <a:ext uri="{FF2B5EF4-FFF2-40B4-BE49-F238E27FC236}">
                <a16:creationId xmlns:a16="http://schemas.microsoft.com/office/drawing/2014/main" xmlns="" id="{F75E4EC9-8BA5-400E-A5A6-6800898301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888070"/>
            <a:ext cx="5105400" cy="3808413"/>
          </a:xfrm>
          <a:prstGeom prst="rect">
            <a:avLst/>
          </a:prstGeom>
          <a:noFill/>
          <a:ln w="44450">
            <a:solidFill>
              <a:srgbClr val="000000"/>
            </a:solidFill>
            <a:miter lim="800000"/>
            <a:headEnd/>
            <a:tailEnd/>
          </a:ln>
          <a:extLst>
            <a:ext uri="{909E8E84-426E-40dd-AFC4-6F175D3DCCD1}">
              <a14:hiddenFill xmlns:a14="http://schemas.microsoft.com/office/drawing/2010/main" xmlns="">
                <a:solidFill>
                  <a:srgbClr val="FFFFFF"/>
                </a:solidFill>
              </a14:hiddenFill>
            </a:ext>
          </a:extLst>
        </p:spPr>
      </p:pic>
      <p:pic>
        <p:nvPicPr>
          <p:cNvPr id="4" name="Picture 2">
            <a:extLst>
              <a:ext uri="{FF2B5EF4-FFF2-40B4-BE49-F238E27FC236}">
                <a16:creationId xmlns:a16="http://schemas.microsoft.com/office/drawing/2014/main" xmlns="" id="{9288DD49-3406-49BC-B86F-9B4340CAD1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24943" y="2991155"/>
            <a:ext cx="5257800" cy="3687763"/>
          </a:xfrm>
          <a:prstGeom prst="rect">
            <a:avLst/>
          </a:prstGeom>
          <a:noFill/>
          <a:ln w="41275">
            <a:solidFill>
              <a:srgbClr val="000000"/>
            </a:solidFill>
            <a:miter lim="800000"/>
            <a:headEnd/>
            <a:tailEnd/>
          </a:ln>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924626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115114"/>
            <a:ext cx="8229600" cy="1000431"/>
          </a:xfrm>
        </p:spPr>
        <p:txBody>
          <a:bodyPr>
            <a:noAutofit/>
          </a:bodyPr>
          <a:lstStyle/>
          <a:p>
            <a:r>
              <a:rPr lang="en-US" sz="4000" dirty="0"/>
              <a:t>Can organizational </a:t>
            </a:r>
            <a:br>
              <a:rPr lang="en-US" sz="4000" dirty="0"/>
            </a:br>
            <a:r>
              <a:rPr lang="en-US" sz="4000" dirty="0"/>
              <a:t>culture be changed?</a:t>
            </a:r>
          </a:p>
        </p:txBody>
      </p:sp>
    </p:spTree>
    <p:extLst>
      <p:ext uri="{BB962C8B-B14F-4D97-AF65-F5344CB8AC3E}">
        <p14:creationId xmlns:p14="http://schemas.microsoft.com/office/powerpoint/2010/main" val="2544866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5DE04EAE-DB69-40EC-B3ED-0189BCDB486E}"/>
              </a:ext>
            </a:extLst>
          </p:cNvPr>
          <p:cNvSpPr>
            <a:spLocks noGrp="1"/>
          </p:cNvSpPr>
          <p:nvPr>
            <p:ph type="title"/>
          </p:nvPr>
        </p:nvSpPr>
        <p:spPr>
          <a:xfrm>
            <a:off x="457200" y="235728"/>
            <a:ext cx="8229600" cy="1000431"/>
          </a:xfrm>
        </p:spPr>
        <p:txBody>
          <a:bodyPr>
            <a:normAutofit/>
          </a:bodyPr>
          <a:lstStyle/>
          <a:p>
            <a:r>
              <a:rPr lang="en-US" sz="4000" dirty="0">
                <a:latin typeface="Tw Cen MT" charset="0"/>
              </a:rPr>
              <a:t>Leadership Saves Lives</a:t>
            </a:r>
            <a:endParaRPr lang="en-US" sz="4000" dirty="0"/>
          </a:p>
        </p:txBody>
      </p:sp>
      <p:sp>
        <p:nvSpPr>
          <p:cNvPr id="2" name="Rectangle 1">
            <a:extLst>
              <a:ext uri="{FF2B5EF4-FFF2-40B4-BE49-F238E27FC236}">
                <a16:creationId xmlns:a16="http://schemas.microsoft.com/office/drawing/2014/main" xmlns="" id="{EB9BC17B-679C-40E2-BDD6-456421148C4D}"/>
              </a:ext>
            </a:extLst>
          </p:cNvPr>
          <p:cNvSpPr/>
          <p:nvPr/>
        </p:nvSpPr>
        <p:spPr>
          <a:xfrm>
            <a:off x="278296" y="2235769"/>
            <a:ext cx="8686800" cy="3539430"/>
          </a:xfrm>
          <a:prstGeom prst="rect">
            <a:avLst/>
          </a:prstGeom>
        </p:spPr>
        <p:txBody>
          <a:bodyPr wrap="square">
            <a:spAutoFit/>
          </a:bodyPr>
          <a:lstStyle/>
          <a:p>
            <a:pPr marL="457200" indent="-457200">
              <a:lnSpc>
                <a:spcPct val="100000"/>
              </a:lnSpc>
              <a:buSzPct val="100000"/>
              <a:buFont typeface="Wingdings" panose="05000000000000000000" pitchFamily="2" charset="2"/>
              <a:buChar char="§"/>
              <a:defRPr/>
            </a:pPr>
            <a:r>
              <a:rPr lang="en-US" sz="2800" dirty="0">
                <a:latin typeface="Tw Cen MT" panose="020B0602020104020603" pitchFamily="34" charset="0"/>
                <a:ea typeface="Calibri" charset="0"/>
                <a:cs typeface="Calibri" charset="0"/>
              </a:rPr>
              <a:t>Intervention to promote organizational culture change in US hospitals &amp; improve outcomes for patients with AMI</a:t>
            </a:r>
          </a:p>
          <a:p>
            <a:pPr marL="457200" indent="-457200">
              <a:lnSpc>
                <a:spcPct val="100000"/>
              </a:lnSpc>
              <a:buSzPct val="100000"/>
              <a:buFont typeface="Wingdings" panose="05000000000000000000" pitchFamily="2" charset="2"/>
              <a:buChar char="§"/>
              <a:defRPr/>
            </a:pPr>
            <a:r>
              <a:rPr lang="en-US" sz="2800" dirty="0">
                <a:latin typeface="Tw Cen MT" panose="020B0602020104020603" pitchFamily="34" charset="0"/>
                <a:ea typeface="Calibri" charset="0"/>
                <a:cs typeface="Calibri" charset="0"/>
              </a:rPr>
              <a:t>Outcomes: </a:t>
            </a:r>
          </a:p>
          <a:p>
            <a:pPr lvl="1" eaLnBrk="1" hangingPunct="1">
              <a:lnSpc>
                <a:spcPct val="100000"/>
              </a:lnSpc>
              <a:buSzPct val="100000"/>
              <a:buFont typeface="Wingdings" panose="05000000000000000000" pitchFamily="2" charset="2"/>
              <a:buChar char="§"/>
              <a:defRPr/>
            </a:pPr>
            <a:r>
              <a:rPr lang="en-US" sz="2800" dirty="0">
                <a:latin typeface="Tw Cen MT" panose="020B0602020104020603" pitchFamily="34" charset="0"/>
                <a:ea typeface="Calibri" charset="0"/>
                <a:cs typeface="Calibri" charset="0"/>
              </a:rPr>
              <a:t> Uptake of 5 evidence-based strategies</a:t>
            </a:r>
          </a:p>
          <a:p>
            <a:pPr lvl="1" eaLnBrk="1" hangingPunct="1">
              <a:lnSpc>
                <a:spcPct val="100000"/>
              </a:lnSpc>
              <a:buSzPct val="100000"/>
              <a:buFont typeface="Wingdings" panose="05000000000000000000" pitchFamily="2" charset="2"/>
              <a:buChar char="§"/>
              <a:defRPr/>
            </a:pPr>
            <a:r>
              <a:rPr lang="en-US" sz="2800" dirty="0">
                <a:latin typeface="Tw Cen MT" panose="020B0602020104020603" pitchFamily="34" charset="0"/>
                <a:ea typeface="Calibri" charset="0"/>
                <a:cs typeface="Calibri" charset="0"/>
              </a:rPr>
              <a:t> Changes in key dimensions of culture</a:t>
            </a:r>
          </a:p>
          <a:p>
            <a:pPr lvl="1" eaLnBrk="1" hangingPunct="1">
              <a:lnSpc>
                <a:spcPct val="100000"/>
              </a:lnSpc>
              <a:buSzPct val="100000"/>
              <a:buFont typeface="Wingdings" panose="05000000000000000000" pitchFamily="2" charset="2"/>
              <a:buChar char="§"/>
              <a:defRPr/>
            </a:pPr>
            <a:r>
              <a:rPr lang="en-US" sz="2800" dirty="0">
                <a:latin typeface="Tw Cen MT" panose="020B0602020104020603" pitchFamily="34" charset="0"/>
                <a:ea typeface="Calibri" charset="0"/>
                <a:cs typeface="Calibri" charset="0"/>
              </a:rPr>
              <a:t> Change in RSMR for AMI </a:t>
            </a:r>
          </a:p>
          <a:p>
            <a:pPr marL="457200" indent="-457200">
              <a:lnSpc>
                <a:spcPct val="100000"/>
              </a:lnSpc>
              <a:buSzPct val="100000"/>
              <a:buFont typeface="Wingdings" panose="05000000000000000000" pitchFamily="2" charset="2"/>
              <a:buChar char="§"/>
              <a:defRPr/>
            </a:pPr>
            <a:r>
              <a:rPr lang="en-US" sz="2800" dirty="0">
                <a:latin typeface="Tw Cen MT" panose="020B0602020104020603" pitchFamily="34" charset="0"/>
                <a:ea typeface="Calibri" charset="0"/>
                <a:cs typeface="Calibri" charset="0"/>
              </a:rPr>
              <a:t>Mixed methods evaluation to measure change AND describe the process of change</a:t>
            </a:r>
          </a:p>
        </p:txBody>
      </p:sp>
    </p:spTree>
    <p:extLst>
      <p:ext uri="{BB962C8B-B14F-4D97-AF65-F5344CB8AC3E}">
        <p14:creationId xmlns:p14="http://schemas.microsoft.com/office/powerpoint/2010/main" val="2601482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81069" y="228600"/>
            <a:ext cx="9325069" cy="990600"/>
          </a:xfrm>
        </p:spPr>
        <p:txBody>
          <a:bodyPr/>
          <a:lstStyle/>
          <a:p>
            <a:pPr algn="ctr"/>
            <a:r>
              <a:rPr lang="en-US" b="1" dirty="0">
                <a:solidFill>
                  <a:schemeClr val="tx1"/>
                </a:solidFill>
              </a:rPr>
              <a:t>Outcome #1 </a:t>
            </a:r>
            <a:br>
              <a:rPr lang="en-US" b="1" dirty="0">
                <a:solidFill>
                  <a:schemeClr val="tx1"/>
                </a:solidFill>
              </a:rPr>
            </a:br>
            <a:r>
              <a:rPr lang="en-US" b="1" dirty="0">
                <a:solidFill>
                  <a:schemeClr val="tx1"/>
                </a:solidFill>
              </a:rPr>
              <a:t>Evidence based strategies</a:t>
            </a:r>
          </a:p>
        </p:txBody>
      </p:sp>
      <p:sp>
        <p:nvSpPr>
          <p:cNvPr id="4" name="TextBox 3"/>
          <p:cNvSpPr txBox="1"/>
          <p:nvPr/>
        </p:nvSpPr>
        <p:spPr>
          <a:xfrm>
            <a:off x="216203" y="6380477"/>
            <a:ext cx="4561633" cy="369332"/>
          </a:xfrm>
          <a:prstGeom prst="rect">
            <a:avLst/>
          </a:prstGeom>
          <a:noFill/>
        </p:spPr>
        <p:txBody>
          <a:bodyPr wrap="none" rtlCol="0">
            <a:spAutoFit/>
          </a:bodyPr>
          <a:lstStyle/>
          <a:p>
            <a:r>
              <a:rPr lang="en-US" i="1" dirty="0"/>
              <a:t>Bradley et al., Annals of Internal Medicine, 2012</a:t>
            </a:r>
          </a:p>
        </p:txBody>
      </p:sp>
      <p:graphicFrame>
        <p:nvGraphicFramePr>
          <p:cNvPr id="5" name="Diagram 4"/>
          <p:cNvGraphicFramePr/>
          <p:nvPr>
            <p:extLst>
              <p:ext uri="{D42A27DB-BD31-4B8C-83A1-F6EECF244321}">
                <p14:modId xmlns:p14="http://schemas.microsoft.com/office/powerpoint/2010/main" val="2724884814"/>
              </p:ext>
            </p:extLst>
          </p:nvPr>
        </p:nvGraphicFramePr>
        <p:xfrm>
          <a:off x="878185" y="1848867"/>
          <a:ext cx="7405735" cy="427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p:cNvSpPr/>
          <p:nvPr/>
        </p:nvSpPr>
        <p:spPr>
          <a:xfrm>
            <a:off x="5966234" y="6209731"/>
            <a:ext cx="3078178" cy="51699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87372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11501" y="6346209"/>
            <a:ext cx="3023857" cy="4239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idx="4294967295"/>
          </p:nvPr>
        </p:nvSpPr>
        <p:spPr>
          <a:xfrm>
            <a:off x="-86008" y="192386"/>
            <a:ext cx="9144000" cy="990600"/>
          </a:xfrm>
        </p:spPr>
        <p:txBody>
          <a:bodyPr/>
          <a:lstStyle/>
          <a:p>
            <a:pPr algn="ctr"/>
            <a:r>
              <a:rPr lang="en-US" b="1" dirty="0">
                <a:solidFill>
                  <a:schemeClr val="tx1"/>
                </a:solidFill>
              </a:rPr>
              <a:t>Outcome #2 </a:t>
            </a:r>
            <a:br>
              <a:rPr lang="en-US" b="1" dirty="0">
                <a:solidFill>
                  <a:schemeClr val="tx1"/>
                </a:solidFill>
              </a:rPr>
            </a:br>
            <a:r>
              <a:rPr lang="en-US" b="1" dirty="0">
                <a:solidFill>
                  <a:schemeClr val="tx1"/>
                </a:solidFill>
              </a:rPr>
              <a:t>Domains of organizational culture</a:t>
            </a:r>
          </a:p>
        </p:txBody>
      </p:sp>
      <p:graphicFrame>
        <p:nvGraphicFramePr>
          <p:cNvPr id="6" name="Diagram 5"/>
          <p:cNvGraphicFramePr/>
          <p:nvPr>
            <p:extLst>
              <p:ext uri="{D42A27DB-BD31-4B8C-83A1-F6EECF244321}">
                <p14:modId xmlns:p14="http://schemas.microsoft.com/office/powerpoint/2010/main" val="4254694300"/>
              </p:ext>
            </p:extLst>
          </p:nvPr>
        </p:nvGraphicFramePr>
        <p:xfrm>
          <a:off x="1050202" y="1516063"/>
          <a:ext cx="6871580" cy="47308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163773" y="6400800"/>
            <a:ext cx="7899342" cy="369332"/>
          </a:xfrm>
          <a:prstGeom prst="rect">
            <a:avLst/>
          </a:prstGeom>
          <a:noFill/>
        </p:spPr>
        <p:txBody>
          <a:bodyPr wrap="none" rtlCol="0">
            <a:spAutoFit/>
          </a:bodyPr>
          <a:lstStyle/>
          <a:p>
            <a:r>
              <a:rPr lang="en-US" i="1" dirty="0"/>
              <a:t>Curry et al., Annals of Internal Medicine 2011; Bradley et al., Circulation QCO, 2017</a:t>
            </a:r>
          </a:p>
        </p:txBody>
      </p:sp>
    </p:spTree>
    <p:extLst>
      <p:ext uri="{BB962C8B-B14F-4D97-AF65-F5344CB8AC3E}">
        <p14:creationId xmlns:p14="http://schemas.microsoft.com/office/powerpoint/2010/main" val="1201583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5802" y="228600"/>
            <a:ext cx="9279802" cy="990600"/>
          </a:xfrm>
        </p:spPr>
        <p:txBody>
          <a:bodyPr/>
          <a:lstStyle/>
          <a:p>
            <a:pPr algn="ctr"/>
            <a:r>
              <a:rPr lang="en-US" b="1" dirty="0">
                <a:solidFill>
                  <a:schemeClr val="tx1"/>
                </a:solidFill>
              </a:rPr>
              <a:t>Outcome #3</a:t>
            </a:r>
            <a:br>
              <a:rPr lang="en-US" b="1" dirty="0">
                <a:solidFill>
                  <a:schemeClr val="tx1"/>
                </a:solidFill>
              </a:rPr>
            </a:br>
            <a:r>
              <a:rPr lang="en-US" b="1" dirty="0">
                <a:solidFill>
                  <a:schemeClr val="tx1"/>
                </a:solidFill>
              </a:rPr>
              <a:t>Risk standardized mortality rates</a:t>
            </a:r>
          </a:p>
        </p:txBody>
      </p:sp>
      <p:sp>
        <p:nvSpPr>
          <p:cNvPr id="3" name="Content Placeholder 2"/>
          <p:cNvSpPr>
            <a:spLocks noGrp="1"/>
          </p:cNvSpPr>
          <p:nvPr>
            <p:ph sz="quarter" idx="4294967295"/>
          </p:nvPr>
        </p:nvSpPr>
        <p:spPr>
          <a:xfrm>
            <a:off x="624689" y="1752600"/>
            <a:ext cx="8276243" cy="4495800"/>
          </a:xfrm>
        </p:spPr>
        <p:txBody>
          <a:bodyPr/>
          <a:lstStyle/>
          <a:p>
            <a:pPr>
              <a:buClrTx/>
              <a:buSzPct val="100000"/>
              <a:buFont typeface="Wingdings" panose="05000000000000000000" pitchFamily="2" charset="2"/>
              <a:buChar char="§"/>
            </a:pPr>
            <a:r>
              <a:rPr lang="en-US" sz="2800" dirty="0"/>
              <a:t>Hospital-level mortality rate for patients with AMI within 30 days of admission</a:t>
            </a:r>
          </a:p>
          <a:p>
            <a:pPr>
              <a:buClrTx/>
              <a:buSzPct val="100000"/>
              <a:buFont typeface="Wingdings" panose="05000000000000000000" pitchFamily="2" charset="2"/>
              <a:buChar char="§"/>
            </a:pPr>
            <a:r>
              <a:rPr lang="en-US" sz="2800" dirty="0"/>
              <a:t>Publicly reported by Centers for Medicare and Medicaid Services</a:t>
            </a:r>
          </a:p>
          <a:p>
            <a:pPr>
              <a:buClrTx/>
              <a:buSzPct val="100000"/>
              <a:buFont typeface="Wingdings" panose="05000000000000000000" pitchFamily="2" charset="2"/>
              <a:buChar char="§"/>
            </a:pPr>
            <a:r>
              <a:rPr lang="en-US" sz="2800" dirty="0"/>
              <a:t>Included in value-based purchasing programs</a:t>
            </a:r>
          </a:p>
          <a:p>
            <a:pPr>
              <a:buClrTx/>
              <a:buSzPct val="100000"/>
              <a:buFont typeface="Wingdings" panose="05000000000000000000" pitchFamily="2" charset="2"/>
              <a:buChar char="§"/>
            </a:pPr>
            <a:r>
              <a:rPr lang="en-US" sz="2800" dirty="0"/>
              <a:t>Three year averages; 18 month lag in reporting</a:t>
            </a:r>
          </a:p>
        </p:txBody>
      </p:sp>
      <p:sp>
        <p:nvSpPr>
          <p:cNvPr id="5" name="Rectangle 4"/>
          <p:cNvSpPr/>
          <p:nvPr/>
        </p:nvSpPr>
        <p:spPr>
          <a:xfrm>
            <a:off x="5721790" y="5957180"/>
            <a:ext cx="3286408" cy="787652"/>
          </a:xfrm>
          <a:prstGeom prst="rect">
            <a:avLst/>
          </a:prstGeom>
          <a:solidFill>
            <a:schemeClr val="bg1">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13797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4278" name="TextBox 3"/>
          <p:cNvSpPr txBox="1">
            <a:spLocks noChangeArrowheads="1"/>
          </p:cNvSpPr>
          <p:nvPr/>
        </p:nvSpPr>
        <p:spPr bwMode="auto">
          <a:xfrm>
            <a:off x="44450" y="3529013"/>
            <a:ext cx="771525" cy="6155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1700" b="1" dirty="0">
                <a:solidFill>
                  <a:srgbClr val="000000"/>
                </a:solidFill>
                <a:latin typeface="Tw Cen MT" charset="0"/>
                <a:cs typeface="Tw Cen MT" charset="0"/>
              </a:rPr>
              <a:t>Month 0</a:t>
            </a:r>
          </a:p>
        </p:txBody>
      </p:sp>
      <p:sp>
        <p:nvSpPr>
          <p:cNvPr id="54279" name="TextBox 4"/>
          <p:cNvSpPr txBox="1">
            <a:spLocks noChangeArrowheads="1"/>
          </p:cNvSpPr>
          <p:nvPr/>
        </p:nvSpPr>
        <p:spPr bwMode="auto">
          <a:xfrm>
            <a:off x="8343902" y="3530600"/>
            <a:ext cx="836612" cy="6155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1700" b="1" dirty="0">
                <a:solidFill>
                  <a:srgbClr val="000000"/>
                </a:solidFill>
                <a:latin typeface="Tw Cen MT" charset="0"/>
                <a:cs typeface="Tw Cen MT" charset="0"/>
              </a:rPr>
              <a:t>Month</a:t>
            </a:r>
          </a:p>
          <a:p>
            <a:pPr algn="ctr" eaLnBrk="1" hangingPunct="1"/>
            <a:r>
              <a:rPr lang="en-US" sz="1700" b="1" dirty="0">
                <a:solidFill>
                  <a:srgbClr val="000000"/>
                </a:solidFill>
                <a:latin typeface="Tw Cen MT" charset="0"/>
                <a:cs typeface="Tw Cen MT" charset="0"/>
              </a:rPr>
              <a:t>24</a:t>
            </a:r>
          </a:p>
        </p:txBody>
      </p:sp>
      <p:cxnSp>
        <p:nvCxnSpPr>
          <p:cNvPr id="7" name="Straight Connector 6"/>
          <p:cNvCxnSpPr/>
          <p:nvPr/>
        </p:nvCxnSpPr>
        <p:spPr>
          <a:xfrm flipV="1">
            <a:off x="815975" y="3868738"/>
            <a:ext cx="7491296" cy="9617"/>
          </a:xfrm>
          <a:prstGeom prst="line">
            <a:avLst/>
          </a:prstGeom>
          <a:ln w="25400">
            <a:solidFill>
              <a:srgbClr val="000000"/>
            </a:solidFill>
            <a:prstDash val="lgDash"/>
          </a:ln>
        </p:spPr>
        <p:style>
          <a:lnRef idx="1">
            <a:schemeClr val="dk1"/>
          </a:lnRef>
          <a:fillRef idx="0">
            <a:schemeClr val="dk1"/>
          </a:fillRef>
          <a:effectRef idx="0">
            <a:schemeClr val="dk1"/>
          </a:effectRef>
          <a:fontRef idx="minor">
            <a:schemeClr val="tx1"/>
          </a:fontRef>
        </p:style>
      </p:cxnSp>
      <p:sp>
        <p:nvSpPr>
          <p:cNvPr id="15" name="Oval 14"/>
          <p:cNvSpPr>
            <a:spLocks noChangeArrowheads="1"/>
          </p:cNvSpPr>
          <p:nvPr/>
        </p:nvSpPr>
        <p:spPr bwMode="auto">
          <a:xfrm>
            <a:off x="44450" y="519907"/>
            <a:ext cx="1600200" cy="1524000"/>
          </a:xfrm>
          <a:prstGeom prst="ellipse">
            <a:avLst/>
          </a:prstGeom>
          <a:solidFill>
            <a:schemeClr val="tx2"/>
          </a:solidFill>
          <a:ln>
            <a:noFill/>
            <a:headEnd/>
            <a:tailEnd/>
          </a:ln>
          <a:effectLst>
            <a:softEdge rad="12700"/>
          </a:effectLst>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n-US" sz="2000" dirty="0">
                <a:solidFill>
                  <a:prstClr val="white"/>
                </a:solidFill>
              </a:rPr>
              <a:t>Convene</a:t>
            </a:r>
          </a:p>
        </p:txBody>
      </p:sp>
      <p:sp>
        <p:nvSpPr>
          <p:cNvPr id="34" name="Rectangle 33"/>
          <p:cNvSpPr>
            <a:spLocks noChangeArrowheads="1"/>
          </p:cNvSpPr>
          <p:nvPr/>
        </p:nvSpPr>
        <p:spPr bwMode="auto">
          <a:xfrm>
            <a:off x="901700" y="4114800"/>
            <a:ext cx="1646238" cy="1006475"/>
          </a:xfrm>
          <a:prstGeom prst="rect">
            <a:avLst/>
          </a:prstGeom>
          <a:solidFill>
            <a:srgbClr val="5E5E5E"/>
          </a:solidFill>
          <a:ln w="10000">
            <a:noFill/>
            <a:miter lim="800000"/>
            <a:headEnd/>
            <a:tailEnd/>
          </a:ln>
          <a:effectLst>
            <a:outerShdw blurRad="38100" dist="30000" dir="5400000" rotWithShape="0">
              <a:srgbClr val="000000">
                <a:alpha val="45000"/>
              </a:srgbClr>
            </a:outerShdw>
            <a:softEdge rad="12700"/>
          </a:effectLst>
        </p:spPr>
        <p:txBody>
          <a:bodyPr anchor="ctr"/>
          <a:lstStyle/>
          <a:p>
            <a:pPr algn="ctr">
              <a:defRPr/>
            </a:pPr>
            <a:r>
              <a:rPr lang="en-US" sz="2000" dirty="0">
                <a:solidFill>
                  <a:schemeClr val="bg1"/>
                </a:solidFill>
                <a:latin typeface="Tw Cen MT"/>
              </a:rPr>
              <a:t>Interviews and Observations</a:t>
            </a:r>
          </a:p>
        </p:txBody>
      </p:sp>
      <p:cxnSp>
        <p:nvCxnSpPr>
          <p:cNvPr id="65" name="Straight Connector 64"/>
          <p:cNvCxnSpPr/>
          <p:nvPr/>
        </p:nvCxnSpPr>
        <p:spPr>
          <a:xfrm>
            <a:off x="8435975" y="3894138"/>
            <a:ext cx="0" cy="0"/>
          </a:xfrm>
          <a:prstGeom prst="line">
            <a:avLst/>
          </a:prstGeom>
          <a:ln w="38100" cmpd="sng"/>
        </p:spPr>
        <p:style>
          <a:lnRef idx="1">
            <a:schemeClr val="accent1"/>
          </a:lnRef>
          <a:fillRef idx="0">
            <a:schemeClr val="accent1"/>
          </a:fillRef>
          <a:effectRef idx="0">
            <a:schemeClr val="accent1"/>
          </a:effectRef>
          <a:fontRef idx="minor">
            <a:schemeClr val="tx1"/>
          </a:fontRef>
        </p:style>
      </p:cxnSp>
      <p:sp>
        <p:nvSpPr>
          <p:cNvPr id="82" name="TextBox 81"/>
          <p:cNvSpPr txBox="1">
            <a:spLocks noChangeArrowheads="1"/>
          </p:cNvSpPr>
          <p:nvPr/>
        </p:nvSpPr>
        <p:spPr bwMode="auto">
          <a:xfrm>
            <a:off x="987425" y="2676525"/>
            <a:ext cx="150495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2000" b="1" dirty="0">
                <a:solidFill>
                  <a:schemeClr val="bg1"/>
                </a:solidFill>
                <a:latin typeface="Tw Cen MT" charset="0"/>
                <a:cs typeface="Tw Cen MT" charset="0"/>
              </a:rPr>
              <a:t>Workshop</a:t>
            </a:r>
          </a:p>
        </p:txBody>
      </p:sp>
      <p:sp>
        <p:nvSpPr>
          <p:cNvPr id="88" name="TextBox 87"/>
          <p:cNvSpPr txBox="1">
            <a:spLocks noChangeArrowheads="1"/>
          </p:cNvSpPr>
          <p:nvPr/>
        </p:nvSpPr>
        <p:spPr bwMode="auto">
          <a:xfrm>
            <a:off x="2886075" y="2676525"/>
            <a:ext cx="150495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2000" b="1" dirty="0">
                <a:solidFill>
                  <a:schemeClr val="bg1"/>
                </a:solidFill>
                <a:latin typeface="Tw Cen MT" charset="0"/>
                <a:cs typeface="Tw Cen MT" charset="0"/>
              </a:rPr>
              <a:t>Workshop</a:t>
            </a:r>
          </a:p>
        </p:txBody>
      </p:sp>
      <p:sp>
        <p:nvSpPr>
          <p:cNvPr id="89" name="TextBox 88"/>
          <p:cNvSpPr txBox="1">
            <a:spLocks noChangeArrowheads="1"/>
          </p:cNvSpPr>
          <p:nvPr/>
        </p:nvSpPr>
        <p:spPr bwMode="auto">
          <a:xfrm>
            <a:off x="4840288" y="2676525"/>
            <a:ext cx="150495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2000" b="1" dirty="0">
                <a:solidFill>
                  <a:schemeClr val="bg1"/>
                </a:solidFill>
                <a:latin typeface="Tw Cen MT" charset="0"/>
                <a:cs typeface="Tw Cen MT" charset="0"/>
              </a:rPr>
              <a:t>Workshop</a:t>
            </a:r>
          </a:p>
        </p:txBody>
      </p:sp>
      <p:sp>
        <p:nvSpPr>
          <p:cNvPr id="90" name="TextBox 89"/>
          <p:cNvSpPr txBox="1">
            <a:spLocks noChangeArrowheads="1"/>
          </p:cNvSpPr>
          <p:nvPr/>
        </p:nvSpPr>
        <p:spPr bwMode="auto">
          <a:xfrm>
            <a:off x="6662738" y="2660650"/>
            <a:ext cx="150495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2000" b="1" dirty="0">
                <a:solidFill>
                  <a:schemeClr val="bg1"/>
                </a:solidFill>
                <a:latin typeface="Tw Cen MT" charset="0"/>
                <a:cs typeface="Tw Cen MT" charset="0"/>
              </a:rPr>
              <a:t>Workshop</a:t>
            </a:r>
          </a:p>
        </p:txBody>
      </p:sp>
      <p:sp>
        <p:nvSpPr>
          <p:cNvPr id="57" name="Rectangle 56"/>
          <p:cNvSpPr>
            <a:spLocks noChangeArrowheads="1"/>
          </p:cNvSpPr>
          <p:nvPr/>
        </p:nvSpPr>
        <p:spPr bwMode="auto">
          <a:xfrm>
            <a:off x="901700" y="5486400"/>
            <a:ext cx="1646238" cy="685800"/>
          </a:xfrm>
          <a:prstGeom prst="rect">
            <a:avLst/>
          </a:prstGeom>
          <a:solidFill>
            <a:schemeClr val="bg1">
              <a:lumMod val="65000"/>
            </a:schemeClr>
          </a:solidFill>
          <a:ln w="10000">
            <a:noFill/>
            <a:miter lim="800000"/>
            <a:headEnd/>
            <a:tailEnd/>
          </a:ln>
          <a:effectLst>
            <a:outerShdw blurRad="38100" dist="30000" dir="5400000" rotWithShape="0">
              <a:srgbClr val="000000">
                <a:alpha val="45000"/>
              </a:srgbClr>
            </a:outerShdw>
          </a:effectLst>
        </p:spPr>
        <p:txBody>
          <a:bodyPr anchor="ctr"/>
          <a:lstStyle/>
          <a:p>
            <a:pPr algn="ctr">
              <a:defRPr/>
            </a:pPr>
            <a:r>
              <a:rPr lang="en-US" sz="2400" dirty="0">
                <a:solidFill>
                  <a:schemeClr val="bg1"/>
                </a:solidFill>
                <a:latin typeface="Tw Cen MT"/>
              </a:rPr>
              <a:t>Survey</a:t>
            </a:r>
          </a:p>
        </p:txBody>
      </p:sp>
      <p:sp>
        <p:nvSpPr>
          <p:cNvPr id="60" name="Rectangle 59"/>
          <p:cNvSpPr>
            <a:spLocks noChangeArrowheads="1"/>
          </p:cNvSpPr>
          <p:nvPr/>
        </p:nvSpPr>
        <p:spPr bwMode="auto">
          <a:xfrm>
            <a:off x="3797300" y="5486400"/>
            <a:ext cx="1646238" cy="685800"/>
          </a:xfrm>
          <a:prstGeom prst="rect">
            <a:avLst/>
          </a:prstGeom>
          <a:solidFill>
            <a:srgbClr val="A6A6A6"/>
          </a:solidFill>
          <a:ln w="10000">
            <a:noFill/>
            <a:miter lim="800000"/>
            <a:headEnd/>
            <a:tailEnd/>
          </a:ln>
          <a:effectLst>
            <a:outerShdw blurRad="38100" dist="30000" dir="5400000" rotWithShape="0">
              <a:srgbClr val="000000">
                <a:alpha val="45000"/>
              </a:srgbClr>
            </a:outerShdw>
          </a:effectLst>
        </p:spPr>
        <p:txBody>
          <a:bodyPr anchor="ctr"/>
          <a:lstStyle/>
          <a:p>
            <a:pPr algn="ctr">
              <a:defRPr/>
            </a:pPr>
            <a:r>
              <a:rPr lang="en-US" sz="2400" dirty="0">
                <a:solidFill>
                  <a:schemeClr val="bg1"/>
                </a:solidFill>
                <a:latin typeface="Tw Cen MT"/>
              </a:rPr>
              <a:t>Survey</a:t>
            </a:r>
            <a:endParaRPr lang="en-US" sz="2000" dirty="0">
              <a:solidFill>
                <a:schemeClr val="bg1"/>
              </a:solidFill>
              <a:latin typeface="Tw Cen MT"/>
            </a:endParaRPr>
          </a:p>
        </p:txBody>
      </p:sp>
      <p:sp>
        <p:nvSpPr>
          <p:cNvPr id="61" name="Rectangle 60"/>
          <p:cNvSpPr>
            <a:spLocks noChangeArrowheads="1"/>
          </p:cNvSpPr>
          <p:nvPr/>
        </p:nvSpPr>
        <p:spPr bwMode="auto">
          <a:xfrm>
            <a:off x="6616700" y="5486400"/>
            <a:ext cx="1646238" cy="685800"/>
          </a:xfrm>
          <a:prstGeom prst="rect">
            <a:avLst/>
          </a:prstGeom>
          <a:solidFill>
            <a:srgbClr val="A6A6A6"/>
          </a:solidFill>
          <a:ln w="10000">
            <a:noFill/>
            <a:miter lim="800000"/>
            <a:headEnd/>
            <a:tailEnd/>
          </a:ln>
          <a:effectLst>
            <a:outerShdw blurRad="38100" dist="30000" dir="5400000" rotWithShape="0">
              <a:srgbClr val="000000">
                <a:alpha val="45000"/>
              </a:srgbClr>
            </a:outerShdw>
          </a:effectLst>
        </p:spPr>
        <p:txBody>
          <a:bodyPr anchor="ctr"/>
          <a:lstStyle/>
          <a:p>
            <a:pPr algn="ctr">
              <a:defRPr/>
            </a:pPr>
            <a:r>
              <a:rPr lang="en-US" sz="2400" dirty="0">
                <a:solidFill>
                  <a:schemeClr val="bg1"/>
                </a:solidFill>
                <a:latin typeface="Tw Cen MT"/>
              </a:rPr>
              <a:t>Survey</a:t>
            </a:r>
            <a:endParaRPr lang="en-US" sz="2000" dirty="0">
              <a:solidFill>
                <a:schemeClr val="bg1"/>
              </a:solidFill>
              <a:latin typeface="Tw Cen MT"/>
            </a:endParaRPr>
          </a:p>
        </p:txBody>
      </p:sp>
      <p:sp>
        <p:nvSpPr>
          <p:cNvPr id="2" name="Rectangle 1"/>
          <p:cNvSpPr>
            <a:spLocks noChangeArrowheads="1"/>
          </p:cNvSpPr>
          <p:nvPr/>
        </p:nvSpPr>
        <p:spPr bwMode="auto">
          <a:xfrm>
            <a:off x="815975" y="3509182"/>
            <a:ext cx="7505700" cy="313459"/>
          </a:xfrm>
          <a:prstGeom prst="rect">
            <a:avLst/>
          </a:prstGeom>
          <a:solidFill>
            <a:srgbClr val="05264F"/>
          </a:solidFill>
          <a:ln w="38100" cmpd="sng">
            <a:solidFill>
              <a:srgbClr val="000000"/>
            </a:solidFill>
            <a:miter lim="800000"/>
            <a:headEnd/>
            <a:tailEnd/>
          </a:ln>
          <a:effectLst>
            <a:softEdge rad="12700"/>
          </a:effectLst>
        </p:spPr>
        <p:txBody>
          <a:bodyPr anchor="ctr"/>
          <a:lstStyle/>
          <a:p>
            <a:pPr algn="ctr">
              <a:defRPr/>
            </a:pPr>
            <a:r>
              <a:rPr lang="en-US" sz="2000" dirty="0">
                <a:solidFill>
                  <a:schemeClr val="bg1"/>
                </a:solidFill>
                <a:latin typeface="Tw Cen MT"/>
              </a:rPr>
              <a:t>Remote Support</a:t>
            </a:r>
          </a:p>
        </p:txBody>
      </p:sp>
      <p:sp>
        <p:nvSpPr>
          <p:cNvPr id="3" name="Rectangle 2"/>
          <p:cNvSpPr/>
          <p:nvPr/>
        </p:nvSpPr>
        <p:spPr>
          <a:xfrm>
            <a:off x="901700" y="2327812"/>
            <a:ext cx="1597603" cy="9908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Workshop</a:t>
            </a:r>
          </a:p>
        </p:txBody>
      </p:sp>
      <p:sp>
        <p:nvSpPr>
          <p:cNvPr id="44" name="Oval 43"/>
          <p:cNvSpPr>
            <a:spLocks noChangeArrowheads="1"/>
          </p:cNvSpPr>
          <p:nvPr/>
        </p:nvSpPr>
        <p:spPr bwMode="auto">
          <a:xfrm>
            <a:off x="3761523" y="617431"/>
            <a:ext cx="1600200" cy="1524000"/>
          </a:xfrm>
          <a:prstGeom prst="ellipse">
            <a:avLst/>
          </a:prstGeom>
          <a:solidFill>
            <a:schemeClr val="tx2"/>
          </a:solidFill>
          <a:ln>
            <a:noFill/>
            <a:headEnd/>
            <a:tailEnd/>
          </a:ln>
          <a:effectLst>
            <a:softEdge rad="12700"/>
          </a:effectLst>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n-US" sz="2000" dirty="0">
                <a:solidFill>
                  <a:prstClr val="white"/>
                </a:solidFill>
              </a:rPr>
              <a:t>Convene</a:t>
            </a:r>
          </a:p>
        </p:txBody>
      </p:sp>
      <p:sp>
        <p:nvSpPr>
          <p:cNvPr id="47" name="Oval 46"/>
          <p:cNvSpPr>
            <a:spLocks noChangeArrowheads="1"/>
          </p:cNvSpPr>
          <p:nvPr/>
        </p:nvSpPr>
        <p:spPr bwMode="auto">
          <a:xfrm>
            <a:off x="7526772" y="506324"/>
            <a:ext cx="1600200" cy="1524000"/>
          </a:xfrm>
          <a:prstGeom prst="ellipse">
            <a:avLst/>
          </a:prstGeom>
          <a:solidFill>
            <a:schemeClr val="tx2"/>
          </a:solidFill>
          <a:ln>
            <a:noFill/>
            <a:headEnd/>
            <a:tailEnd/>
          </a:ln>
          <a:effectLst>
            <a:softEdge rad="12700"/>
          </a:effectLst>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n-US" sz="2000" dirty="0">
                <a:solidFill>
                  <a:prstClr val="white"/>
                </a:solidFill>
              </a:rPr>
              <a:t>Convene</a:t>
            </a:r>
          </a:p>
        </p:txBody>
      </p:sp>
      <p:sp>
        <p:nvSpPr>
          <p:cNvPr id="50" name="Rectangle 49"/>
          <p:cNvSpPr>
            <a:spLocks noChangeArrowheads="1"/>
          </p:cNvSpPr>
          <p:nvPr/>
        </p:nvSpPr>
        <p:spPr bwMode="auto">
          <a:xfrm>
            <a:off x="2770689" y="4116423"/>
            <a:ext cx="1646238" cy="1006475"/>
          </a:xfrm>
          <a:prstGeom prst="rect">
            <a:avLst/>
          </a:prstGeom>
          <a:solidFill>
            <a:srgbClr val="5E5E5E"/>
          </a:solidFill>
          <a:ln w="10000">
            <a:noFill/>
            <a:miter lim="800000"/>
            <a:headEnd/>
            <a:tailEnd/>
          </a:ln>
          <a:effectLst>
            <a:outerShdw blurRad="38100" dist="30000" dir="5400000" rotWithShape="0">
              <a:srgbClr val="000000">
                <a:alpha val="45000"/>
              </a:srgbClr>
            </a:outerShdw>
            <a:softEdge rad="12700"/>
          </a:effectLst>
        </p:spPr>
        <p:txBody>
          <a:bodyPr anchor="ctr"/>
          <a:lstStyle/>
          <a:p>
            <a:pPr algn="ctr">
              <a:defRPr/>
            </a:pPr>
            <a:r>
              <a:rPr lang="en-US" sz="2000" dirty="0">
                <a:solidFill>
                  <a:schemeClr val="bg1"/>
                </a:solidFill>
                <a:latin typeface="Tw Cen MT"/>
              </a:rPr>
              <a:t>Interviews and Observations</a:t>
            </a:r>
          </a:p>
        </p:txBody>
      </p:sp>
      <p:sp>
        <p:nvSpPr>
          <p:cNvPr id="64" name="Rectangle 63"/>
          <p:cNvSpPr>
            <a:spLocks noChangeArrowheads="1"/>
          </p:cNvSpPr>
          <p:nvPr/>
        </p:nvSpPr>
        <p:spPr bwMode="auto">
          <a:xfrm>
            <a:off x="6631781" y="4080854"/>
            <a:ext cx="1646238" cy="1006475"/>
          </a:xfrm>
          <a:prstGeom prst="rect">
            <a:avLst/>
          </a:prstGeom>
          <a:solidFill>
            <a:srgbClr val="5E5E5E"/>
          </a:solidFill>
          <a:ln w="10000">
            <a:noFill/>
            <a:miter lim="800000"/>
            <a:headEnd/>
            <a:tailEnd/>
          </a:ln>
          <a:effectLst>
            <a:outerShdw blurRad="38100" dist="30000" dir="5400000" rotWithShape="0">
              <a:srgbClr val="000000">
                <a:alpha val="45000"/>
              </a:srgbClr>
            </a:outerShdw>
            <a:softEdge rad="12700"/>
          </a:effectLst>
        </p:spPr>
        <p:txBody>
          <a:bodyPr anchor="ctr"/>
          <a:lstStyle/>
          <a:p>
            <a:pPr algn="ctr">
              <a:defRPr/>
            </a:pPr>
            <a:r>
              <a:rPr lang="en-US" sz="2000" dirty="0">
                <a:solidFill>
                  <a:schemeClr val="bg1"/>
                </a:solidFill>
                <a:latin typeface="Tw Cen MT"/>
              </a:rPr>
              <a:t>Interviews and Observations</a:t>
            </a:r>
          </a:p>
        </p:txBody>
      </p:sp>
      <p:sp>
        <p:nvSpPr>
          <p:cNvPr id="66" name="Rectangle 65"/>
          <p:cNvSpPr/>
          <p:nvPr/>
        </p:nvSpPr>
        <p:spPr>
          <a:xfrm>
            <a:off x="2792928" y="2311600"/>
            <a:ext cx="1597603" cy="9908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Workshop</a:t>
            </a:r>
          </a:p>
        </p:txBody>
      </p:sp>
      <p:sp>
        <p:nvSpPr>
          <p:cNvPr id="67" name="Rectangle 66"/>
          <p:cNvSpPr/>
          <p:nvPr/>
        </p:nvSpPr>
        <p:spPr>
          <a:xfrm>
            <a:off x="4771016" y="2304687"/>
            <a:ext cx="1597603" cy="9908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Workshop</a:t>
            </a:r>
          </a:p>
        </p:txBody>
      </p:sp>
      <p:sp>
        <p:nvSpPr>
          <p:cNvPr id="68" name="Rectangle 67"/>
          <p:cNvSpPr/>
          <p:nvPr/>
        </p:nvSpPr>
        <p:spPr>
          <a:xfrm>
            <a:off x="6631781" y="2327812"/>
            <a:ext cx="1597603" cy="9542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Workshop</a:t>
            </a:r>
          </a:p>
        </p:txBody>
      </p:sp>
      <p:sp>
        <p:nvSpPr>
          <p:cNvPr id="4" name="Rectangle 3"/>
          <p:cNvSpPr/>
          <p:nvPr/>
        </p:nvSpPr>
        <p:spPr>
          <a:xfrm>
            <a:off x="5892800" y="6172200"/>
            <a:ext cx="3077029" cy="685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5973171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427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427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8" grpId="0"/>
      <p:bldP spid="54279" grpId="0"/>
      <p:bldP spid="15" grpId="0" animBg="1"/>
      <p:bldP spid="34" grpId="0" animBg="1"/>
      <p:bldP spid="57" grpId="0" animBg="1"/>
      <p:bldP spid="60" grpId="0" animBg="1"/>
      <p:bldP spid="61" grpId="0" animBg="1"/>
      <p:bldP spid="2" grpId="0" animBg="1"/>
      <p:bldP spid="3" grpId="0" animBg="1"/>
      <p:bldP spid="44" grpId="0" animBg="1"/>
      <p:bldP spid="47" grpId="0" animBg="1"/>
      <p:bldP spid="50" grpId="0" animBg="1"/>
      <p:bldP spid="64" grpId="0" animBg="1"/>
      <p:bldP spid="66" grpId="0" animBg="1"/>
      <p:bldP spid="67" grpId="0" animBg="1"/>
      <p:bldP spid="68" grpId="0" animBg="1"/>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ustom 3">
      <a:dk1>
        <a:sysClr val="windowText" lastClr="000000"/>
      </a:dk1>
      <a:lt1>
        <a:sysClr val="window" lastClr="FFFFFF"/>
      </a:lt1>
      <a:dk2>
        <a:srgbClr val="242852"/>
      </a:dk2>
      <a:lt2>
        <a:srgbClr val="EEECE1"/>
      </a:lt2>
      <a:accent1>
        <a:srgbClr val="4F81BD"/>
      </a:accent1>
      <a:accent2>
        <a:srgbClr val="297FD5"/>
      </a:accent2>
      <a:accent3>
        <a:srgbClr val="9BBB59"/>
      </a:accent3>
      <a:accent4>
        <a:srgbClr val="8064A2"/>
      </a:accent4>
      <a:accent5>
        <a:srgbClr val="4BACC6"/>
      </a:accent5>
      <a:accent6>
        <a:srgbClr val="F79646"/>
      </a:accent6>
      <a:hlink>
        <a:srgbClr val="0000FF"/>
      </a:hlink>
      <a:folHlink>
        <a:srgbClr val="90091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LSL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Custom 3">
    <a:dk1>
      <a:sysClr val="windowText" lastClr="000000"/>
    </a:dk1>
    <a:lt1>
      <a:sysClr val="window" lastClr="FFFFFF"/>
    </a:lt1>
    <a:dk2>
      <a:srgbClr val="242852"/>
    </a:dk2>
    <a:lt2>
      <a:srgbClr val="EEECE1"/>
    </a:lt2>
    <a:accent1>
      <a:srgbClr val="4F81BD"/>
    </a:accent1>
    <a:accent2>
      <a:srgbClr val="297FD5"/>
    </a:accent2>
    <a:accent3>
      <a:srgbClr val="9BBB59"/>
    </a:accent3>
    <a:accent4>
      <a:srgbClr val="8064A2"/>
    </a:accent4>
    <a:accent5>
      <a:srgbClr val="4BACC6"/>
    </a:accent5>
    <a:accent6>
      <a:srgbClr val="F79646"/>
    </a:accent6>
    <a:hlink>
      <a:srgbClr val="0000FF"/>
    </a:hlink>
    <a:folHlink>
      <a:srgbClr val="90091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Median</Template>
  <TotalTime>14687</TotalTime>
  <Words>918</Words>
  <Application>Microsoft Office PowerPoint</Application>
  <PresentationFormat>On-screen Show (4:3)</PresentationFormat>
  <Paragraphs>142</Paragraphs>
  <Slides>21</Slides>
  <Notes>12</Notes>
  <HiddenSlides>0</HiddenSlides>
  <MMClips>0</MMClips>
  <ScaleCrop>false</ScaleCrop>
  <HeadingPairs>
    <vt:vector size="6" baseType="variant">
      <vt:variant>
        <vt:lpstr>Fonts Used</vt:lpstr>
      </vt:variant>
      <vt:variant>
        <vt:i4>10</vt:i4>
      </vt:variant>
      <vt:variant>
        <vt:lpstr>Theme</vt:lpstr>
      </vt:variant>
      <vt:variant>
        <vt:i4>3</vt:i4>
      </vt:variant>
      <vt:variant>
        <vt:lpstr>Slide Titles</vt:lpstr>
      </vt:variant>
      <vt:variant>
        <vt:i4>21</vt:i4>
      </vt:variant>
    </vt:vector>
  </HeadingPairs>
  <TitlesOfParts>
    <vt:vector size="34" baseType="lpstr">
      <vt:lpstr>ＭＳ Ｐゴシック</vt:lpstr>
      <vt:lpstr>Arial</vt:lpstr>
      <vt:lpstr>Calibri</vt:lpstr>
      <vt:lpstr>Century Gothic</vt:lpstr>
      <vt:lpstr>Copperplate Gothic Light</vt:lpstr>
      <vt:lpstr>Courier New</vt:lpstr>
      <vt:lpstr>Lucida Grande</vt:lpstr>
      <vt:lpstr>Times New Roman</vt:lpstr>
      <vt:lpstr>Tw Cen MT</vt:lpstr>
      <vt:lpstr>Wingdings</vt:lpstr>
      <vt:lpstr>Median</vt:lpstr>
      <vt:lpstr>Office Theme</vt:lpstr>
      <vt:lpstr>LSL PPT Template</vt:lpstr>
      <vt:lpstr>What is Leadership Saves Lives? </vt:lpstr>
      <vt:lpstr>PowerPoint Presentation</vt:lpstr>
      <vt:lpstr>Hospital organizational culture is associated with lower RSMR for AMI </vt:lpstr>
      <vt:lpstr>Can organizational  culture be changed?</vt:lpstr>
      <vt:lpstr>Leadership Saves Lives</vt:lpstr>
      <vt:lpstr>Outcome #1  Evidence based strategies</vt:lpstr>
      <vt:lpstr>Outcome #2  Domains of organizational culture</vt:lpstr>
      <vt:lpstr>Outcome #3 Risk standardized mortality rates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Mean risk-standardized mortality rates </vt:lpstr>
      <vt:lpstr>We observed change in organizational culture in 6 of 10 hospitals</vt:lpstr>
      <vt:lpstr>Summary</vt:lpstr>
      <vt:lpstr>References</vt:lpstr>
      <vt:lpstr>References</vt:lpstr>
    </vt:vector>
  </TitlesOfParts>
  <Company>Yale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Riley, Carley</dc:creator>
  <cp:lastModifiedBy>Emily Cherlin</cp:lastModifiedBy>
  <cp:revision>1166</cp:revision>
  <cp:lastPrinted>2016-11-11T12:38:23Z</cp:lastPrinted>
  <dcterms:created xsi:type="dcterms:W3CDTF">2013-12-12T12:16:04Z</dcterms:created>
  <dcterms:modified xsi:type="dcterms:W3CDTF">2017-10-30T19:42:34Z</dcterms:modified>
</cp:coreProperties>
</file>