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26" r:id="rId3"/>
    <p:sldMasterId id="2147483714" r:id="rId4"/>
  </p:sldMasterIdLst>
  <p:notesMasterIdLst>
    <p:notesMasterId r:id="rId14"/>
  </p:notesMasterIdLst>
  <p:sldIdLst>
    <p:sldId id="280" r:id="rId5"/>
    <p:sldId id="432" r:id="rId6"/>
    <p:sldId id="430" r:id="rId7"/>
    <p:sldId id="298" r:id="rId8"/>
    <p:sldId id="431" r:id="rId9"/>
    <p:sldId id="418" r:id="rId10"/>
    <p:sldId id="419" r:id="rId11"/>
    <p:sldId id="326" r:id="rId12"/>
    <p:sldId id="269" r:id="rId13"/>
  </p:sldIdLst>
  <p:sldSz cx="9144000" cy="5143500" type="screen16x9"/>
  <p:notesSz cx="9296400" cy="70104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Mobayed" initials="JM" lastIdx="7" clrIdx="0">
    <p:extLst>
      <p:ext uri="{19B8F6BF-5375-455C-9EA6-DF929625EA0E}">
        <p15:presenceInfo xmlns:p15="http://schemas.microsoft.com/office/powerpoint/2012/main" userId="S-1-5-21-1253949-492726201-1961964611-12889" providerId="AD"/>
      </p:ext>
    </p:extLst>
  </p:cmAuthor>
  <p:cmAuthor id="2" name="Susan Rogers" initials="SR" lastIdx="1" clrIdx="1">
    <p:extLst>
      <p:ext uri="{19B8F6BF-5375-455C-9EA6-DF929625EA0E}">
        <p15:presenceInfo xmlns:p15="http://schemas.microsoft.com/office/powerpoint/2012/main" userId="S-1-5-21-1253949-492726201-1961964611-8047" providerId="AD"/>
      </p:ext>
    </p:extLst>
  </p:cmAuthor>
  <p:cmAuthor id="3" name="Veronica Wilson" initials="VW" lastIdx="6" clrIdx="2">
    <p:extLst>
      <p:ext uri="{19B8F6BF-5375-455C-9EA6-DF929625EA0E}">
        <p15:presenceInfo xmlns:p15="http://schemas.microsoft.com/office/powerpoint/2012/main" userId="S-1-5-21-1253949-492726201-1961964611-13862" providerId="AD"/>
      </p:ext>
    </p:extLst>
  </p:cmAuthor>
  <p:cmAuthor id="4" name="Andreea Candela" initials="AC" lastIdx="5" clrIdx="3">
    <p:extLst>
      <p:ext uri="{19B8F6BF-5375-455C-9EA6-DF929625EA0E}">
        <p15:presenceInfo xmlns:p15="http://schemas.microsoft.com/office/powerpoint/2012/main" userId="S::acandela@acc.org::0feea495-af0e-4f72-8170-3ef3581d2d7e" providerId="AD"/>
      </p:ext>
    </p:extLst>
  </p:cmAuthor>
  <p:cmAuthor id="5" name="Susan Rogers" initials="SR [2]" lastIdx="3" clrIdx="4">
    <p:extLst>
      <p:ext uri="{19B8F6BF-5375-455C-9EA6-DF929625EA0E}">
        <p15:presenceInfo xmlns:p15="http://schemas.microsoft.com/office/powerpoint/2012/main" userId="S::srogers@acc.org::a6ccdfe9-96de-4245-aa6f-9261daddfa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B32"/>
    <a:srgbClr val="81ADDC"/>
    <a:srgbClr val="007DC2"/>
    <a:srgbClr val="002856"/>
    <a:srgbClr val="119DAD"/>
    <a:srgbClr val="E57C2E"/>
    <a:srgbClr val="8A0000"/>
    <a:srgbClr val="500000"/>
    <a:srgbClr val="D09E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0" autoAdjust="0"/>
    <p:restoredTop sz="93293" autoAdjust="0"/>
  </p:normalViewPr>
  <p:slideViewPr>
    <p:cSldViewPr>
      <p:cViewPr varScale="1">
        <p:scale>
          <a:sx n="81" d="100"/>
          <a:sy n="81" d="100"/>
        </p:scale>
        <p:origin x="1124" y="48"/>
      </p:cViewPr>
      <p:guideLst>
        <p:guide orient="horz" pos="1906"/>
        <p:guide pos="19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04279-0A1A-451E-B89B-FD08F5BDB61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8B4BD-5578-4A40-8DCD-F40A8652179A}">
      <dgm:prSet custT="1"/>
      <dgm:spPr/>
      <dgm:t>
        <a:bodyPr/>
        <a:lstStyle/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Improve bleeding</a:t>
          </a:r>
          <a:b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rates and decrease variances in data</a:t>
          </a:r>
        </a:p>
      </dgm:t>
    </dgm:pt>
    <dgm:pt modelId="{986A07C9-248A-493E-BB84-DD0C852EA6C7}" type="parTrans" cxnId="{10121237-E54A-47C1-808B-78E4D4BA40C2}">
      <dgm:prSet/>
      <dgm:spPr/>
      <dgm:t>
        <a:bodyPr/>
        <a:lstStyle/>
        <a:p>
          <a:endParaRPr lang="en-US"/>
        </a:p>
      </dgm:t>
    </dgm:pt>
    <dgm:pt modelId="{13732AF4-1971-4243-98A2-29D180624650}" type="sibTrans" cxnId="{10121237-E54A-47C1-808B-78E4D4BA40C2}">
      <dgm:prSet/>
      <dgm:spPr/>
      <dgm:t>
        <a:bodyPr/>
        <a:lstStyle/>
        <a:p>
          <a:endParaRPr lang="en-US"/>
        </a:p>
      </dgm:t>
    </dgm:pt>
    <dgm:pt modelId="{320D8796-C9D7-488C-B603-8E3A7145D28B}">
      <dgm:prSet phldrT="[Text]" custT="1"/>
      <dgm:spPr/>
      <dgm:t>
        <a:bodyPr/>
        <a:lstStyle/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Motivating widespread adoption of evidence-based practices to improve quality of care</a:t>
          </a:r>
        </a:p>
      </dgm:t>
    </dgm:pt>
    <dgm:pt modelId="{0D6C1C31-1800-43FA-9FB6-76A0E1F74174}" type="sibTrans" cxnId="{6F231A40-5E42-4B8F-B876-D9DD9D9DC5FE}">
      <dgm:prSet/>
      <dgm:spPr/>
      <dgm:t>
        <a:bodyPr/>
        <a:lstStyle/>
        <a:p>
          <a:endParaRPr lang="en-US"/>
        </a:p>
      </dgm:t>
    </dgm:pt>
    <dgm:pt modelId="{E6F7541E-B30C-4360-9A9A-33843E3AE48C}" type="parTrans" cxnId="{6F231A40-5E42-4B8F-B876-D9DD9D9DC5FE}">
      <dgm:prSet/>
      <dgm:spPr/>
      <dgm:t>
        <a:bodyPr/>
        <a:lstStyle/>
        <a:p>
          <a:endParaRPr lang="en-US"/>
        </a:p>
      </dgm:t>
    </dgm:pt>
    <dgm:pt modelId="{3150F6C8-B4B9-4CBD-83F0-9BF79ADBD811}">
      <dgm:prSet custT="1"/>
      <dgm:spPr>
        <a:solidFill>
          <a:srgbClr val="C64B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Decreasing Bleeding Rates</a:t>
          </a:r>
        </a:p>
      </dgm:t>
    </dgm:pt>
    <dgm:pt modelId="{5450EB9D-93AF-4C03-9B35-1ED68CDF3E8F}" type="parTrans" cxnId="{39BF22CD-5CB2-47C1-906E-03E6FB408DD7}">
      <dgm:prSet/>
      <dgm:spPr/>
      <dgm:t>
        <a:bodyPr/>
        <a:lstStyle/>
        <a:p>
          <a:endParaRPr lang="en-US"/>
        </a:p>
      </dgm:t>
    </dgm:pt>
    <dgm:pt modelId="{247E8A38-6605-4068-A513-439F80EEFB88}" type="sibTrans" cxnId="{39BF22CD-5CB2-47C1-906E-03E6FB408DD7}">
      <dgm:prSet/>
      <dgm:spPr/>
      <dgm:t>
        <a:bodyPr/>
        <a:lstStyle/>
        <a:p>
          <a:endParaRPr lang="en-US"/>
        </a:p>
      </dgm:t>
    </dgm:pt>
    <dgm:pt modelId="{8FF4DA6B-B77F-4C7B-B0FE-2821A2FD1139}" type="pres">
      <dgm:prSet presAssocID="{82704279-0A1A-451E-B89B-FD08F5BDB61E}" presName="Name0" presStyleCnt="0">
        <dgm:presLayoutVars>
          <dgm:dir/>
          <dgm:animOne val="branch"/>
          <dgm:animLvl val="lvl"/>
        </dgm:presLayoutVars>
      </dgm:prSet>
      <dgm:spPr/>
    </dgm:pt>
    <dgm:pt modelId="{57F39452-6A00-4F68-B3A3-5C225723E6CF}" type="pres">
      <dgm:prSet presAssocID="{320D8796-C9D7-488C-B603-8E3A7145D28B}" presName="chaos" presStyleCnt="0"/>
      <dgm:spPr/>
    </dgm:pt>
    <dgm:pt modelId="{FBAAC39C-4F9E-46DE-A2C2-126B35CF9171}" type="pres">
      <dgm:prSet presAssocID="{320D8796-C9D7-488C-B603-8E3A7145D28B}" presName="parTx1" presStyleLbl="revTx" presStyleIdx="0" presStyleCnt="2" custScaleX="84239"/>
      <dgm:spPr/>
    </dgm:pt>
    <dgm:pt modelId="{305B1345-DBA9-42D6-A04D-ACA5628914FF}" type="pres">
      <dgm:prSet presAssocID="{320D8796-C9D7-488C-B603-8E3A7145D28B}" presName="c1" presStyleLbl="node1" presStyleIdx="0" presStyleCnt="19"/>
      <dgm:spPr>
        <a:solidFill>
          <a:srgbClr val="C64B32"/>
        </a:solidFill>
      </dgm:spPr>
    </dgm:pt>
    <dgm:pt modelId="{4C1B4C18-0AEC-4004-942D-EC5AEB3F87B7}" type="pres">
      <dgm:prSet presAssocID="{320D8796-C9D7-488C-B603-8E3A7145D28B}" presName="c2" presStyleLbl="node1" presStyleIdx="1" presStyleCnt="19"/>
      <dgm:spPr>
        <a:solidFill>
          <a:srgbClr val="C64B32">
            <a:alpha val="75000"/>
          </a:srgbClr>
        </a:solidFill>
      </dgm:spPr>
    </dgm:pt>
    <dgm:pt modelId="{F9B82C97-6959-4E9C-9B3B-ABBBEB51BDDB}" type="pres">
      <dgm:prSet presAssocID="{320D8796-C9D7-488C-B603-8E3A7145D28B}" presName="c3" presStyleLbl="node1" presStyleIdx="2" presStyleCnt="19" custLinFactNeighborX="-551" custLinFactNeighborY="-23621"/>
      <dgm:spPr>
        <a:solidFill>
          <a:srgbClr val="C64B32"/>
        </a:solidFill>
      </dgm:spPr>
    </dgm:pt>
    <dgm:pt modelId="{A77FC7B0-3988-4C9A-817E-ABF1BD924FA8}" type="pres">
      <dgm:prSet presAssocID="{320D8796-C9D7-488C-B603-8E3A7145D28B}" presName="c4" presStyleLbl="node1" presStyleIdx="3" presStyleCnt="19"/>
      <dgm:spPr>
        <a:solidFill>
          <a:srgbClr val="C64B32">
            <a:alpha val="50000"/>
          </a:srgbClr>
        </a:solidFill>
      </dgm:spPr>
    </dgm:pt>
    <dgm:pt modelId="{FF92C5E4-FB09-47CD-A770-35FF4A150C93}" type="pres">
      <dgm:prSet presAssocID="{320D8796-C9D7-488C-B603-8E3A7145D28B}" presName="c5" presStyleLbl="node1" presStyleIdx="4" presStyleCnt="19" custLinFactNeighborX="-15409" custLinFactNeighborY="-46731"/>
      <dgm:spPr>
        <a:solidFill>
          <a:srgbClr val="C64B32"/>
        </a:solidFill>
      </dgm:spPr>
    </dgm:pt>
    <dgm:pt modelId="{A038CD31-2A47-42CF-9BC7-CECB9055FFEC}" type="pres">
      <dgm:prSet presAssocID="{320D8796-C9D7-488C-B603-8E3A7145D28B}" presName="c6" presStyleLbl="node1" presStyleIdx="5" presStyleCnt="19"/>
      <dgm:spPr>
        <a:solidFill>
          <a:srgbClr val="C64B32">
            <a:alpha val="75000"/>
          </a:srgbClr>
        </a:solidFill>
      </dgm:spPr>
    </dgm:pt>
    <dgm:pt modelId="{E2D7DC60-80E1-4E11-9FF4-84271F4D89E9}" type="pres">
      <dgm:prSet presAssocID="{320D8796-C9D7-488C-B603-8E3A7145D28B}" presName="c7" presStyleLbl="node1" presStyleIdx="6" presStyleCnt="19"/>
      <dgm:spPr>
        <a:solidFill>
          <a:srgbClr val="C64B32">
            <a:alpha val="50000"/>
          </a:srgbClr>
        </a:solidFill>
      </dgm:spPr>
    </dgm:pt>
    <dgm:pt modelId="{1076896C-A947-438B-87FB-E5AF22782EC8}" type="pres">
      <dgm:prSet presAssocID="{320D8796-C9D7-488C-B603-8E3A7145D28B}" presName="c8" presStyleLbl="node1" presStyleIdx="7" presStyleCnt="19"/>
      <dgm:spPr>
        <a:solidFill>
          <a:srgbClr val="C64B32"/>
        </a:solidFill>
      </dgm:spPr>
    </dgm:pt>
    <dgm:pt modelId="{02402A36-1D90-477B-A9B0-A8AEF1894845}" type="pres">
      <dgm:prSet presAssocID="{320D8796-C9D7-488C-B603-8E3A7145D28B}" presName="c9" presStyleLbl="node1" presStyleIdx="8" presStyleCnt="19" custLinFactNeighborX="43349" custLinFactNeighborY="48260"/>
      <dgm:spPr>
        <a:solidFill>
          <a:srgbClr val="C64B32">
            <a:alpha val="50000"/>
          </a:srgbClr>
        </a:solidFill>
      </dgm:spPr>
    </dgm:pt>
    <dgm:pt modelId="{BA1C6646-111B-4582-8EC8-C1FD00D48EAE}" type="pres">
      <dgm:prSet presAssocID="{320D8796-C9D7-488C-B603-8E3A7145D28B}" presName="c10" presStyleLbl="node1" presStyleIdx="9" presStyleCnt="19" custLinFactNeighborX="8384" custLinFactNeighborY="-26848"/>
      <dgm:spPr>
        <a:solidFill>
          <a:srgbClr val="C64B32"/>
        </a:solidFill>
      </dgm:spPr>
    </dgm:pt>
    <dgm:pt modelId="{725FBF78-6050-443B-BA73-B0F47DEFA375}" type="pres">
      <dgm:prSet presAssocID="{320D8796-C9D7-488C-B603-8E3A7145D28B}" presName="c11" presStyleLbl="node1" presStyleIdx="10" presStyleCnt="19"/>
      <dgm:spPr>
        <a:solidFill>
          <a:srgbClr val="C64B32">
            <a:alpha val="50000"/>
          </a:srgbClr>
        </a:solidFill>
      </dgm:spPr>
    </dgm:pt>
    <dgm:pt modelId="{A8C48F28-663B-4995-B163-E4613A5EB87A}" type="pres">
      <dgm:prSet presAssocID="{320D8796-C9D7-488C-B603-8E3A7145D28B}" presName="c12" presStyleLbl="node1" presStyleIdx="11" presStyleCnt="19"/>
      <dgm:spPr>
        <a:solidFill>
          <a:srgbClr val="C64B32">
            <a:alpha val="75000"/>
          </a:srgbClr>
        </a:solidFill>
      </dgm:spPr>
    </dgm:pt>
    <dgm:pt modelId="{865E953C-9BB2-439E-BC5B-CEF89DAB6A56}" type="pres">
      <dgm:prSet presAssocID="{320D8796-C9D7-488C-B603-8E3A7145D28B}" presName="c13" presStyleLbl="node1" presStyleIdx="12" presStyleCnt="19" custLinFactNeighborX="-32686" custLinFactNeighborY="24240"/>
      <dgm:spPr>
        <a:solidFill>
          <a:srgbClr val="C64B32"/>
        </a:solidFill>
      </dgm:spPr>
    </dgm:pt>
    <dgm:pt modelId="{DD2D5777-DF1C-4518-842A-B04CC8FFF09D}" type="pres">
      <dgm:prSet presAssocID="{320D8796-C9D7-488C-B603-8E3A7145D28B}" presName="c14" presStyleLbl="node1" presStyleIdx="13" presStyleCnt="19"/>
      <dgm:spPr>
        <a:solidFill>
          <a:srgbClr val="C64B32"/>
        </a:solidFill>
      </dgm:spPr>
    </dgm:pt>
    <dgm:pt modelId="{96636569-1538-4571-874D-7F14B935E6BC}" type="pres">
      <dgm:prSet presAssocID="{320D8796-C9D7-488C-B603-8E3A7145D28B}" presName="c15" presStyleLbl="node1" presStyleIdx="14" presStyleCnt="19" custLinFactNeighborX="9236" custLinFactNeighborY="35258"/>
      <dgm:spPr>
        <a:solidFill>
          <a:srgbClr val="C64B32">
            <a:alpha val="75000"/>
          </a:srgbClr>
        </a:solidFill>
      </dgm:spPr>
    </dgm:pt>
    <dgm:pt modelId="{C7ADCFAD-F781-477B-8770-5D3F77F9EF92}" type="pres">
      <dgm:prSet presAssocID="{320D8796-C9D7-488C-B603-8E3A7145D28B}" presName="c16" presStyleLbl="node1" presStyleIdx="15" presStyleCnt="19"/>
      <dgm:spPr>
        <a:solidFill>
          <a:srgbClr val="C64B32">
            <a:alpha val="50000"/>
          </a:srgbClr>
        </a:solidFill>
      </dgm:spPr>
    </dgm:pt>
    <dgm:pt modelId="{E801EDC6-D732-46E0-A6FA-A7CCFDB49F86}" type="pres">
      <dgm:prSet presAssocID="{320D8796-C9D7-488C-B603-8E3A7145D28B}" presName="c17" presStyleLbl="node1" presStyleIdx="16" presStyleCnt="19" custLinFactNeighborX="5271" custLinFactNeighborY="36490"/>
      <dgm:spPr>
        <a:solidFill>
          <a:srgbClr val="C64B32"/>
        </a:solidFill>
      </dgm:spPr>
    </dgm:pt>
    <dgm:pt modelId="{921A3453-D929-49B3-BB31-ADDDA908A799}" type="pres">
      <dgm:prSet presAssocID="{320D8796-C9D7-488C-B603-8E3A7145D28B}" presName="c18" presStyleLbl="node1" presStyleIdx="17" presStyleCnt="19"/>
      <dgm:spPr>
        <a:solidFill>
          <a:srgbClr val="C64B32">
            <a:alpha val="75000"/>
          </a:srgbClr>
        </a:solidFill>
      </dgm:spPr>
    </dgm:pt>
    <dgm:pt modelId="{EDF79B07-1769-43E2-9359-A5DE1BCF2E59}" type="pres">
      <dgm:prSet presAssocID="{0D6C1C31-1800-43FA-9FB6-76A0E1F74174}" presName="chevronComposite1" presStyleCnt="0"/>
      <dgm:spPr/>
    </dgm:pt>
    <dgm:pt modelId="{DBAD4875-1B7A-40F0-8EF9-A2F5C1779D87}" type="pres">
      <dgm:prSet presAssocID="{0D6C1C31-1800-43FA-9FB6-76A0E1F74174}" presName="chevron1" presStyleLbl="sibTrans2D1" presStyleIdx="0" presStyleCnt="2" custLinFactNeighborX="6512" custLinFactNeighborY="799"/>
      <dgm:spPr>
        <a:solidFill>
          <a:srgbClr val="C64B32"/>
        </a:solidFill>
      </dgm:spPr>
    </dgm:pt>
    <dgm:pt modelId="{C14FFBAF-4AA1-428D-B57D-ADB284D54BB1}" type="pres">
      <dgm:prSet presAssocID="{0D6C1C31-1800-43FA-9FB6-76A0E1F74174}" presName="spChevron1" presStyleCnt="0"/>
      <dgm:spPr/>
    </dgm:pt>
    <dgm:pt modelId="{A0A296E3-A282-44D3-911B-38414D89FFB4}" type="pres">
      <dgm:prSet presAssocID="{E508B4BD-5578-4A40-8DCD-F40A8652179A}" presName="middle" presStyleCnt="0"/>
      <dgm:spPr/>
    </dgm:pt>
    <dgm:pt modelId="{B7C0973D-FD06-4CE5-94FA-10494CAA93D0}" type="pres">
      <dgm:prSet presAssocID="{E508B4BD-5578-4A40-8DCD-F40A8652179A}" presName="parTxMid" presStyleLbl="revTx" presStyleIdx="1" presStyleCnt="2" custScaleX="80479"/>
      <dgm:spPr/>
    </dgm:pt>
    <dgm:pt modelId="{F479CAD4-C7B0-4246-912A-1C8640F99788}" type="pres">
      <dgm:prSet presAssocID="{E508B4BD-5578-4A40-8DCD-F40A8652179A}" presName="spMid" presStyleCnt="0"/>
      <dgm:spPr/>
    </dgm:pt>
    <dgm:pt modelId="{D8096256-3866-4DCF-A624-27A3BBC99385}" type="pres">
      <dgm:prSet presAssocID="{13732AF4-1971-4243-98A2-29D180624650}" presName="chevronComposite1" presStyleCnt="0"/>
      <dgm:spPr/>
    </dgm:pt>
    <dgm:pt modelId="{1E76914B-5CC1-4044-BBF6-D6462B5E103A}" type="pres">
      <dgm:prSet presAssocID="{13732AF4-1971-4243-98A2-29D180624650}" presName="chevron1" presStyleLbl="sibTrans2D1" presStyleIdx="1" presStyleCnt="2" custLinFactNeighborX="-23597" custLinFactNeighborY="799"/>
      <dgm:spPr>
        <a:solidFill>
          <a:srgbClr val="C64B32"/>
        </a:solidFill>
      </dgm:spPr>
    </dgm:pt>
    <dgm:pt modelId="{4722C6BA-8B2F-4D73-BE44-D378EF9F66BC}" type="pres">
      <dgm:prSet presAssocID="{13732AF4-1971-4243-98A2-29D180624650}" presName="spChevron1" presStyleCnt="0"/>
      <dgm:spPr/>
    </dgm:pt>
    <dgm:pt modelId="{1EAC970B-942D-48FA-82DD-7BBDB547C1FC}" type="pres">
      <dgm:prSet presAssocID="{3150F6C8-B4B9-4CBD-83F0-9BF79ADBD811}" presName="last" presStyleCnt="0"/>
      <dgm:spPr/>
    </dgm:pt>
    <dgm:pt modelId="{927C3AD4-027C-48BF-84BC-49C7815693FD}" type="pres">
      <dgm:prSet presAssocID="{3150F6C8-B4B9-4CBD-83F0-9BF79ADBD811}" presName="circleTx" presStyleLbl="node1" presStyleIdx="18" presStyleCnt="19"/>
      <dgm:spPr/>
    </dgm:pt>
    <dgm:pt modelId="{2864DA95-F642-4AA4-AE21-FF01D5CEB6DA}" type="pres">
      <dgm:prSet presAssocID="{3150F6C8-B4B9-4CBD-83F0-9BF79ADBD811}" presName="spN" presStyleCnt="0"/>
      <dgm:spPr/>
    </dgm:pt>
  </dgm:ptLst>
  <dgm:cxnLst>
    <dgm:cxn modelId="{12E9641D-C152-452B-A10F-3BD0D033BE3B}" type="presOf" srcId="{320D8796-C9D7-488C-B603-8E3A7145D28B}" destId="{FBAAC39C-4F9E-46DE-A2C2-126B35CF9171}" srcOrd="0" destOrd="0" presId="urn:microsoft.com/office/officeart/2009/3/layout/RandomtoResultProcess"/>
    <dgm:cxn modelId="{10121237-E54A-47C1-808B-78E4D4BA40C2}" srcId="{82704279-0A1A-451E-B89B-FD08F5BDB61E}" destId="{E508B4BD-5578-4A40-8DCD-F40A8652179A}" srcOrd="1" destOrd="0" parTransId="{986A07C9-248A-493E-BB84-DD0C852EA6C7}" sibTransId="{13732AF4-1971-4243-98A2-29D180624650}"/>
    <dgm:cxn modelId="{6F231A40-5E42-4B8F-B876-D9DD9D9DC5FE}" srcId="{82704279-0A1A-451E-B89B-FD08F5BDB61E}" destId="{320D8796-C9D7-488C-B603-8E3A7145D28B}" srcOrd="0" destOrd="0" parTransId="{E6F7541E-B30C-4360-9A9A-33843E3AE48C}" sibTransId="{0D6C1C31-1800-43FA-9FB6-76A0E1F74174}"/>
    <dgm:cxn modelId="{7CD7458F-B3B4-45FC-AD1D-A4DB4C868B50}" type="presOf" srcId="{E508B4BD-5578-4A40-8DCD-F40A8652179A}" destId="{B7C0973D-FD06-4CE5-94FA-10494CAA93D0}" srcOrd="0" destOrd="0" presId="urn:microsoft.com/office/officeart/2009/3/layout/RandomtoResultProcess"/>
    <dgm:cxn modelId="{39BF22CD-5CB2-47C1-906E-03E6FB408DD7}" srcId="{82704279-0A1A-451E-B89B-FD08F5BDB61E}" destId="{3150F6C8-B4B9-4CBD-83F0-9BF79ADBD811}" srcOrd="2" destOrd="0" parTransId="{5450EB9D-93AF-4C03-9B35-1ED68CDF3E8F}" sibTransId="{247E8A38-6605-4068-A513-439F80EEFB88}"/>
    <dgm:cxn modelId="{FF568BDA-1EDD-4B21-AC8F-BCF77C377F0B}" type="presOf" srcId="{82704279-0A1A-451E-B89B-FD08F5BDB61E}" destId="{8FF4DA6B-B77F-4C7B-B0FE-2821A2FD1139}" srcOrd="0" destOrd="0" presId="urn:microsoft.com/office/officeart/2009/3/layout/RandomtoResultProcess"/>
    <dgm:cxn modelId="{791234F6-A6CE-4E9C-B725-FF6B82CCF6BD}" type="presOf" srcId="{3150F6C8-B4B9-4CBD-83F0-9BF79ADBD811}" destId="{927C3AD4-027C-48BF-84BC-49C7815693FD}" srcOrd="0" destOrd="0" presId="urn:microsoft.com/office/officeart/2009/3/layout/RandomtoResultProcess"/>
    <dgm:cxn modelId="{0A44AC17-4103-4DFE-B3CD-1E5B2612AE43}" type="presParOf" srcId="{8FF4DA6B-B77F-4C7B-B0FE-2821A2FD1139}" destId="{57F39452-6A00-4F68-B3A3-5C225723E6CF}" srcOrd="0" destOrd="0" presId="urn:microsoft.com/office/officeart/2009/3/layout/RandomtoResultProcess"/>
    <dgm:cxn modelId="{D8040CD6-01AE-4DA7-869D-0EC2DA887373}" type="presParOf" srcId="{57F39452-6A00-4F68-B3A3-5C225723E6CF}" destId="{FBAAC39C-4F9E-46DE-A2C2-126B35CF9171}" srcOrd="0" destOrd="0" presId="urn:microsoft.com/office/officeart/2009/3/layout/RandomtoResultProcess"/>
    <dgm:cxn modelId="{A8E31BDF-EAC2-42E8-AB1A-871D22DCA3C7}" type="presParOf" srcId="{57F39452-6A00-4F68-B3A3-5C225723E6CF}" destId="{305B1345-DBA9-42D6-A04D-ACA5628914FF}" srcOrd="1" destOrd="0" presId="urn:microsoft.com/office/officeart/2009/3/layout/RandomtoResultProcess"/>
    <dgm:cxn modelId="{5D2F2531-1B5B-4BB3-A63D-BECAA5B7EB18}" type="presParOf" srcId="{57F39452-6A00-4F68-B3A3-5C225723E6CF}" destId="{4C1B4C18-0AEC-4004-942D-EC5AEB3F87B7}" srcOrd="2" destOrd="0" presId="urn:microsoft.com/office/officeart/2009/3/layout/RandomtoResultProcess"/>
    <dgm:cxn modelId="{50BD974D-46A1-42A6-B34B-BF9C3933CA6A}" type="presParOf" srcId="{57F39452-6A00-4F68-B3A3-5C225723E6CF}" destId="{F9B82C97-6959-4E9C-9B3B-ABBBEB51BDDB}" srcOrd="3" destOrd="0" presId="urn:microsoft.com/office/officeart/2009/3/layout/RandomtoResultProcess"/>
    <dgm:cxn modelId="{16AF14B0-E1B5-4B08-BFE9-FE05B76B134B}" type="presParOf" srcId="{57F39452-6A00-4F68-B3A3-5C225723E6CF}" destId="{A77FC7B0-3988-4C9A-817E-ABF1BD924FA8}" srcOrd="4" destOrd="0" presId="urn:microsoft.com/office/officeart/2009/3/layout/RandomtoResultProcess"/>
    <dgm:cxn modelId="{C3ACE3D1-C515-4945-8AB0-81CA79078076}" type="presParOf" srcId="{57F39452-6A00-4F68-B3A3-5C225723E6CF}" destId="{FF92C5E4-FB09-47CD-A770-35FF4A150C93}" srcOrd="5" destOrd="0" presId="urn:microsoft.com/office/officeart/2009/3/layout/RandomtoResultProcess"/>
    <dgm:cxn modelId="{FFF5BBE3-07D8-43B3-B4B7-9985339E3C9F}" type="presParOf" srcId="{57F39452-6A00-4F68-B3A3-5C225723E6CF}" destId="{A038CD31-2A47-42CF-9BC7-CECB9055FFEC}" srcOrd="6" destOrd="0" presId="urn:microsoft.com/office/officeart/2009/3/layout/RandomtoResultProcess"/>
    <dgm:cxn modelId="{A8781D10-4D53-460C-B5A4-19F6D3168928}" type="presParOf" srcId="{57F39452-6A00-4F68-B3A3-5C225723E6CF}" destId="{E2D7DC60-80E1-4E11-9FF4-84271F4D89E9}" srcOrd="7" destOrd="0" presId="urn:microsoft.com/office/officeart/2009/3/layout/RandomtoResultProcess"/>
    <dgm:cxn modelId="{C8687C0C-55F2-4A53-8A23-3D6EE9FD4FBB}" type="presParOf" srcId="{57F39452-6A00-4F68-B3A3-5C225723E6CF}" destId="{1076896C-A947-438B-87FB-E5AF22782EC8}" srcOrd="8" destOrd="0" presId="urn:microsoft.com/office/officeart/2009/3/layout/RandomtoResultProcess"/>
    <dgm:cxn modelId="{F9366061-CCE5-45B2-9E85-ADBC7E1D0FD1}" type="presParOf" srcId="{57F39452-6A00-4F68-B3A3-5C225723E6CF}" destId="{02402A36-1D90-477B-A9B0-A8AEF1894845}" srcOrd="9" destOrd="0" presId="urn:microsoft.com/office/officeart/2009/3/layout/RandomtoResultProcess"/>
    <dgm:cxn modelId="{D133B53F-9CF8-4152-B3F5-4668133A5EF7}" type="presParOf" srcId="{57F39452-6A00-4F68-B3A3-5C225723E6CF}" destId="{BA1C6646-111B-4582-8EC8-C1FD00D48EAE}" srcOrd="10" destOrd="0" presId="urn:microsoft.com/office/officeart/2009/3/layout/RandomtoResultProcess"/>
    <dgm:cxn modelId="{9063C6EC-A2C9-4FF2-A35D-261FA4D0D705}" type="presParOf" srcId="{57F39452-6A00-4F68-B3A3-5C225723E6CF}" destId="{725FBF78-6050-443B-BA73-B0F47DEFA375}" srcOrd="11" destOrd="0" presId="urn:microsoft.com/office/officeart/2009/3/layout/RandomtoResultProcess"/>
    <dgm:cxn modelId="{3C9D9042-758E-4D51-B8D0-93A514932C9A}" type="presParOf" srcId="{57F39452-6A00-4F68-B3A3-5C225723E6CF}" destId="{A8C48F28-663B-4995-B163-E4613A5EB87A}" srcOrd="12" destOrd="0" presId="urn:microsoft.com/office/officeart/2009/3/layout/RandomtoResultProcess"/>
    <dgm:cxn modelId="{EA2D22A5-0F5C-43AD-88CB-A1AEEAD03B7F}" type="presParOf" srcId="{57F39452-6A00-4F68-B3A3-5C225723E6CF}" destId="{865E953C-9BB2-439E-BC5B-CEF89DAB6A56}" srcOrd="13" destOrd="0" presId="urn:microsoft.com/office/officeart/2009/3/layout/RandomtoResultProcess"/>
    <dgm:cxn modelId="{A5CE9889-678D-4D73-86E4-5DE539E4AA49}" type="presParOf" srcId="{57F39452-6A00-4F68-B3A3-5C225723E6CF}" destId="{DD2D5777-DF1C-4518-842A-B04CC8FFF09D}" srcOrd="14" destOrd="0" presId="urn:microsoft.com/office/officeart/2009/3/layout/RandomtoResultProcess"/>
    <dgm:cxn modelId="{0D6BB386-A539-4BBE-9D44-AFC920F2B7FB}" type="presParOf" srcId="{57F39452-6A00-4F68-B3A3-5C225723E6CF}" destId="{96636569-1538-4571-874D-7F14B935E6BC}" srcOrd="15" destOrd="0" presId="urn:microsoft.com/office/officeart/2009/3/layout/RandomtoResultProcess"/>
    <dgm:cxn modelId="{4CBAA504-158F-41DA-B419-A62EC82673E2}" type="presParOf" srcId="{57F39452-6A00-4F68-B3A3-5C225723E6CF}" destId="{C7ADCFAD-F781-477B-8770-5D3F77F9EF92}" srcOrd="16" destOrd="0" presId="urn:microsoft.com/office/officeart/2009/3/layout/RandomtoResultProcess"/>
    <dgm:cxn modelId="{8E84F929-3CB5-415D-904F-16DEAAE94664}" type="presParOf" srcId="{57F39452-6A00-4F68-B3A3-5C225723E6CF}" destId="{E801EDC6-D732-46E0-A6FA-A7CCFDB49F86}" srcOrd="17" destOrd="0" presId="urn:microsoft.com/office/officeart/2009/3/layout/RandomtoResultProcess"/>
    <dgm:cxn modelId="{252F5B1C-1EF3-4454-8EC7-96D22DE677CA}" type="presParOf" srcId="{57F39452-6A00-4F68-B3A3-5C225723E6CF}" destId="{921A3453-D929-49B3-BB31-ADDDA908A799}" srcOrd="18" destOrd="0" presId="urn:microsoft.com/office/officeart/2009/3/layout/RandomtoResultProcess"/>
    <dgm:cxn modelId="{BBAD54C7-6239-42B9-91FF-277A9BD8BAC7}" type="presParOf" srcId="{8FF4DA6B-B77F-4C7B-B0FE-2821A2FD1139}" destId="{EDF79B07-1769-43E2-9359-A5DE1BCF2E59}" srcOrd="1" destOrd="0" presId="urn:microsoft.com/office/officeart/2009/3/layout/RandomtoResultProcess"/>
    <dgm:cxn modelId="{597686CF-0D9A-4103-92C4-99F856F4D393}" type="presParOf" srcId="{EDF79B07-1769-43E2-9359-A5DE1BCF2E59}" destId="{DBAD4875-1B7A-40F0-8EF9-A2F5C1779D87}" srcOrd="0" destOrd="0" presId="urn:microsoft.com/office/officeart/2009/3/layout/RandomtoResultProcess"/>
    <dgm:cxn modelId="{9BFCA5B8-7C73-4481-A883-0D68A9FC70EE}" type="presParOf" srcId="{EDF79B07-1769-43E2-9359-A5DE1BCF2E59}" destId="{C14FFBAF-4AA1-428D-B57D-ADB284D54BB1}" srcOrd="1" destOrd="0" presId="urn:microsoft.com/office/officeart/2009/3/layout/RandomtoResultProcess"/>
    <dgm:cxn modelId="{797641CE-9E13-405D-B2FC-393797BC347E}" type="presParOf" srcId="{8FF4DA6B-B77F-4C7B-B0FE-2821A2FD1139}" destId="{A0A296E3-A282-44D3-911B-38414D89FFB4}" srcOrd="2" destOrd="0" presId="urn:microsoft.com/office/officeart/2009/3/layout/RandomtoResultProcess"/>
    <dgm:cxn modelId="{231383BF-7FB1-48E3-98CE-D3E2962C78BF}" type="presParOf" srcId="{A0A296E3-A282-44D3-911B-38414D89FFB4}" destId="{B7C0973D-FD06-4CE5-94FA-10494CAA93D0}" srcOrd="0" destOrd="0" presId="urn:microsoft.com/office/officeart/2009/3/layout/RandomtoResultProcess"/>
    <dgm:cxn modelId="{3A6DC57B-46FC-4D0D-9835-E86B8281A191}" type="presParOf" srcId="{A0A296E3-A282-44D3-911B-38414D89FFB4}" destId="{F479CAD4-C7B0-4246-912A-1C8640F99788}" srcOrd="1" destOrd="0" presId="urn:microsoft.com/office/officeart/2009/3/layout/RandomtoResultProcess"/>
    <dgm:cxn modelId="{B0F904B8-2B2B-4615-B328-751BB51E2E5A}" type="presParOf" srcId="{8FF4DA6B-B77F-4C7B-B0FE-2821A2FD1139}" destId="{D8096256-3866-4DCF-A624-27A3BBC99385}" srcOrd="3" destOrd="0" presId="urn:microsoft.com/office/officeart/2009/3/layout/RandomtoResultProcess"/>
    <dgm:cxn modelId="{F2C9CC65-4FC0-4740-8738-8D37F4B54405}" type="presParOf" srcId="{D8096256-3866-4DCF-A624-27A3BBC99385}" destId="{1E76914B-5CC1-4044-BBF6-D6462B5E103A}" srcOrd="0" destOrd="0" presId="urn:microsoft.com/office/officeart/2009/3/layout/RandomtoResultProcess"/>
    <dgm:cxn modelId="{ADC3F550-7C7F-4BA2-BC76-A033844B9D3B}" type="presParOf" srcId="{D8096256-3866-4DCF-A624-27A3BBC99385}" destId="{4722C6BA-8B2F-4D73-BE44-D378EF9F66BC}" srcOrd="1" destOrd="0" presId="urn:microsoft.com/office/officeart/2009/3/layout/RandomtoResultProcess"/>
    <dgm:cxn modelId="{EB04FCEF-E3C6-4D14-B7C3-20B7728085E3}" type="presParOf" srcId="{8FF4DA6B-B77F-4C7B-B0FE-2821A2FD1139}" destId="{1EAC970B-942D-48FA-82DD-7BBDB547C1FC}" srcOrd="4" destOrd="0" presId="urn:microsoft.com/office/officeart/2009/3/layout/RandomtoResultProcess"/>
    <dgm:cxn modelId="{A80BA46E-552A-46A5-AC83-17C58AAA35DD}" type="presParOf" srcId="{1EAC970B-942D-48FA-82DD-7BBDB547C1FC}" destId="{927C3AD4-027C-48BF-84BC-49C7815693FD}" srcOrd="0" destOrd="0" presId="urn:microsoft.com/office/officeart/2009/3/layout/RandomtoResultProcess"/>
    <dgm:cxn modelId="{85860F43-8886-4FD4-9456-57544A7D632F}" type="presParOf" srcId="{1EAC970B-942D-48FA-82DD-7BBDB547C1FC}" destId="{2864DA95-F642-4AA4-AE21-FF01D5CEB6DA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2E823-E7A6-40F4-AC9A-6528B5B6031F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69046012-7844-4FD6-9F0E-06BFEBF976EA}">
      <dgm:prSet phldrT="[Text]" custT="1"/>
      <dgm:spPr>
        <a:solidFill>
          <a:srgbClr val="C64B32"/>
        </a:solidFill>
      </dgm:spPr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Where have</a:t>
          </a:r>
          <a:b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we been?</a:t>
          </a:r>
        </a:p>
      </dgm:t>
    </dgm:pt>
    <dgm:pt modelId="{1922513D-82BE-47D5-BE6D-7933A9E5C562}" type="parTrans" cxnId="{15C4E754-3C21-4BD3-9BBC-61CDBB774C5B}">
      <dgm:prSet/>
      <dgm:spPr/>
      <dgm:t>
        <a:bodyPr/>
        <a:lstStyle/>
        <a:p>
          <a:endParaRPr lang="en-US" sz="3600"/>
        </a:p>
      </dgm:t>
    </dgm:pt>
    <dgm:pt modelId="{38527E28-5B65-416A-B3E3-AE915E37B091}" type="sibTrans" cxnId="{15C4E754-3C21-4BD3-9BBC-61CDBB774C5B}">
      <dgm:prSet/>
      <dgm:spPr>
        <a:solidFill>
          <a:srgbClr val="81ADDC"/>
        </a:solidFill>
      </dgm:spPr>
      <dgm:t>
        <a:bodyPr/>
        <a:lstStyle/>
        <a:p>
          <a:endParaRPr lang="en-US" sz="3600"/>
        </a:p>
      </dgm:t>
    </dgm:pt>
    <dgm:pt modelId="{3A5B1ACB-5581-49CD-81C9-5AD46DC269D4}">
      <dgm:prSet phldrT="[Text]" custT="1"/>
      <dgm:spPr>
        <a:solidFill>
          <a:srgbClr val="C64B32">
            <a:alpha val="80000"/>
          </a:srgbClr>
        </a:solidFill>
      </dgm:spPr>
      <dgm:t>
        <a:bodyPr/>
        <a:lstStyle/>
        <a:p>
          <a:pPr>
            <a:buNone/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Where are</a:t>
          </a:r>
          <a:b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we going?</a:t>
          </a:r>
        </a:p>
      </dgm:t>
    </dgm:pt>
    <dgm:pt modelId="{66EEB59A-7371-4638-9257-932D133486AE}" type="parTrans" cxnId="{370062E3-9B55-4C4A-8437-A966AF68203E}">
      <dgm:prSet/>
      <dgm:spPr/>
      <dgm:t>
        <a:bodyPr/>
        <a:lstStyle/>
        <a:p>
          <a:endParaRPr lang="en-US" sz="3600"/>
        </a:p>
      </dgm:t>
    </dgm:pt>
    <dgm:pt modelId="{23CDBDEB-D277-4852-A94B-6952157801B9}" type="sibTrans" cxnId="{370062E3-9B55-4C4A-8437-A966AF68203E}">
      <dgm:prSet/>
      <dgm:spPr/>
      <dgm:t>
        <a:bodyPr/>
        <a:lstStyle/>
        <a:p>
          <a:endParaRPr lang="en-US" sz="3600"/>
        </a:p>
      </dgm:t>
    </dgm:pt>
    <dgm:pt modelId="{1730D4D3-10FD-43D0-B216-4D6F1E08F9CB}">
      <dgm:prSet phldrT="[Text]" custT="1"/>
      <dgm:spPr>
        <a:solidFill>
          <a:srgbClr val="C64B32">
            <a:alpha val="90000"/>
          </a:srgbClr>
        </a:solidFill>
      </dgm:spPr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Where are</a:t>
          </a:r>
          <a:b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we today?</a:t>
          </a:r>
        </a:p>
      </dgm:t>
    </dgm:pt>
    <dgm:pt modelId="{D4273460-9C78-4B39-A803-26C303296A2E}" type="parTrans" cxnId="{392FEFFE-5440-4C44-8C59-EC701462C17D}">
      <dgm:prSet/>
      <dgm:spPr/>
      <dgm:t>
        <a:bodyPr/>
        <a:lstStyle/>
        <a:p>
          <a:endParaRPr lang="en-US" sz="3600"/>
        </a:p>
      </dgm:t>
    </dgm:pt>
    <dgm:pt modelId="{629C3DE2-1D9B-448C-A234-A64DDF614C37}" type="sibTrans" cxnId="{392FEFFE-5440-4C44-8C59-EC701462C17D}">
      <dgm:prSet/>
      <dgm:spPr>
        <a:solidFill>
          <a:srgbClr val="81ADDC"/>
        </a:solidFill>
      </dgm:spPr>
      <dgm:t>
        <a:bodyPr/>
        <a:lstStyle/>
        <a:p>
          <a:endParaRPr lang="en-US" sz="3600"/>
        </a:p>
      </dgm:t>
    </dgm:pt>
    <dgm:pt modelId="{21976718-4ABB-E949-894D-116DB4FA4F08}" type="pres">
      <dgm:prSet presAssocID="{B962E823-E7A6-40F4-AC9A-6528B5B6031F}" presName="Name0" presStyleCnt="0">
        <dgm:presLayoutVars>
          <dgm:dir/>
          <dgm:resizeHandles val="exact"/>
        </dgm:presLayoutVars>
      </dgm:prSet>
      <dgm:spPr/>
    </dgm:pt>
    <dgm:pt modelId="{34C9C440-5D1C-E241-8AD8-EFB6A0A48D6A}" type="pres">
      <dgm:prSet presAssocID="{69046012-7844-4FD6-9F0E-06BFEBF976EA}" presName="node" presStyleLbl="node1" presStyleIdx="0" presStyleCnt="3">
        <dgm:presLayoutVars>
          <dgm:bulletEnabled val="1"/>
        </dgm:presLayoutVars>
      </dgm:prSet>
      <dgm:spPr/>
    </dgm:pt>
    <dgm:pt modelId="{3CECC477-BFD2-154C-9A1C-28261331BA2C}" type="pres">
      <dgm:prSet presAssocID="{38527E28-5B65-416A-B3E3-AE915E37B091}" presName="sibTrans" presStyleLbl="sibTrans2D1" presStyleIdx="0" presStyleCnt="2"/>
      <dgm:spPr/>
    </dgm:pt>
    <dgm:pt modelId="{19E13430-FE26-864D-B10D-3E5E82F3BAC6}" type="pres">
      <dgm:prSet presAssocID="{38527E28-5B65-416A-B3E3-AE915E37B091}" presName="connectorText" presStyleLbl="sibTrans2D1" presStyleIdx="0" presStyleCnt="2"/>
      <dgm:spPr/>
    </dgm:pt>
    <dgm:pt modelId="{081804EF-1EAA-B54A-86DB-729CBED41BA8}" type="pres">
      <dgm:prSet presAssocID="{1730D4D3-10FD-43D0-B216-4D6F1E08F9CB}" presName="node" presStyleLbl="node1" presStyleIdx="1" presStyleCnt="3">
        <dgm:presLayoutVars>
          <dgm:bulletEnabled val="1"/>
        </dgm:presLayoutVars>
      </dgm:prSet>
      <dgm:spPr/>
    </dgm:pt>
    <dgm:pt modelId="{97B6872C-7878-DB49-B564-0EDD906D21BC}" type="pres">
      <dgm:prSet presAssocID="{629C3DE2-1D9B-448C-A234-A64DDF614C37}" presName="sibTrans" presStyleLbl="sibTrans2D1" presStyleIdx="1" presStyleCnt="2"/>
      <dgm:spPr/>
    </dgm:pt>
    <dgm:pt modelId="{E676C761-0EFE-A24D-846B-04151EDEA7F4}" type="pres">
      <dgm:prSet presAssocID="{629C3DE2-1D9B-448C-A234-A64DDF614C37}" presName="connectorText" presStyleLbl="sibTrans2D1" presStyleIdx="1" presStyleCnt="2"/>
      <dgm:spPr/>
    </dgm:pt>
    <dgm:pt modelId="{F333F8E4-66A4-6F4F-9C53-561A80CBC233}" type="pres">
      <dgm:prSet presAssocID="{3A5B1ACB-5581-49CD-81C9-5AD46DC269D4}" presName="node" presStyleLbl="node1" presStyleIdx="2" presStyleCnt="3">
        <dgm:presLayoutVars>
          <dgm:bulletEnabled val="1"/>
        </dgm:presLayoutVars>
      </dgm:prSet>
      <dgm:spPr/>
    </dgm:pt>
  </dgm:ptLst>
  <dgm:cxnLst>
    <dgm:cxn modelId="{A305B908-D7B4-B344-9A94-7CC92847B7CC}" type="presOf" srcId="{38527E28-5B65-416A-B3E3-AE915E37B091}" destId="{3CECC477-BFD2-154C-9A1C-28261331BA2C}" srcOrd="0" destOrd="0" presId="urn:microsoft.com/office/officeart/2005/8/layout/process1"/>
    <dgm:cxn modelId="{91D4415E-A994-2E46-BC33-ECCA2B84EF93}" type="presOf" srcId="{1730D4D3-10FD-43D0-B216-4D6F1E08F9CB}" destId="{081804EF-1EAA-B54A-86DB-729CBED41BA8}" srcOrd="0" destOrd="0" presId="urn:microsoft.com/office/officeart/2005/8/layout/process1"/>
    <dgm:cxn modelId="{BBDE374C-77D8-2748-8892-E3993E5BF71D}" type="presOf" srcId="{B962E823-E7A6-40F4-AC9A-6528B5B6031F}" destId="{21976718-4ABB-E949-894D-116DB4FA4F08}" srcOrd="0" destOrd="0" presId="urn:microsoft.com/office/officeart/2005/8/layout/process1"/>
    <dgm:cxn modelId="{DFA16850-8B0A-964A-A463-104D8D5543D9}" type="presOf" srcId="{629C3DE2-1D9B-448C-A234-A64DDF614C37}" destId="{E676C761-0EFE-A24D-846B-04151EDEA7F4}" srcOrd="1" destOrd="0" presId="urn:microsoft.com/office/officeart/2005/8/layout/process1"/>
    <dgm:cxn modelId="{15C4E754-3C21-4BD3-9BBC-61CDBB774C5B}" srcId="{B962E823-E7A6-40F4-AC9A-6528B5B6031F}" destId="{69046012-7844-4FD6-9F0E-06BFEBF976EA}" srcOrd="0" destOrd="0" parTransId="{1922513D-82BE-47D5-BE6D-7933A9E5C562}" sibTransId="{38527E28-5B65-416A-B3E3-AE915E37B091}"/>
    <dgm:cxn modelId="{A4F53E7A-481C-BA47-87EC-63865F671193}" type="presOf" srcId="{69046012-7844-4FD6-9F0E-06BFEBF976EA}" destId="{34C9C440-5D1C-E241-8AD8-EFB6A0A48D6A}" srcOrd="0" destOrd="0" presId="urn:microsoft.com/office/officeart/2005/8/layout/process1"/>
    <dgm:cxn modelId="{95441B97-D78D-EE49-922C-8C000C947647}" type="presOf" srcId="{38527E28-5B65-416A-B3E3-AE915E37B091}" destId="{19E13430-FE26-864D-B10D-3E5E82F3BAC6}" srcOrd="1" destOrd="0" presId="urn:microsoft.com/office/officeart/2005/8/layout/process1"/>
    <dgm:cxn modelId="{416FC8AC-C776-6944-8B0A-A3C0F15116C3}" type="presOf" srcId="{629C3DE2-1D9B-448C-A234-A64DDF614C37}" destId="{97B6872C-7878-DB49-B564-0EDD906D21BC}" srcOrd="0" destOrd="0" presId="urn:microsoft.com/office/officeart/2005/8/layout/process1"/>
    <dgm:cxn modelId="{E8784AC3-5B97-C046-B676-405995B633FB}" type="presOf" srcId="{3A5B1ACB-5581-49CD-81C9-5AD46DC269D4}" destId="{F333F8E4-66A4-6F4F-9C53-561A80CBC233}" srcOrd="0" destOrd="0" presId="urn:microsoft.com/office/officeart/2005/8/layout/process1"/>
    <dgm:cxn modelId="{370062E3-9B55-4C4A-8437-A966AF68203E}" srcId="{B962E823-E7A6-40F4-AC9A-6528B5B6031F}" destId="{3A5B1ACB-5581-49CD-81C9-5AD46DC269D4}" srcOrd="2" destOrd="0" parTransId="{66EEB59A-7371-4638-9257-932D133486AE}" sibTransId="{23CDBDEB-D277-4852-A94B-6952157801B9}"/>
    <dgm:cxn modelId="{392FEFFE-5440-4C44-8C59-EC701462C17D}" srcId="{B962E823-E7A6-40F4-AC9A-6528B5B6031F}" destId="{1730D4D3-10FD-43D0-B216-4D6F1E08F9CB}" srcOrd="1" destOrd="0" parTransId="{D4273460-9C78-4B39-A803-26C303296A2E}" sibTransId="{629C3DE2-1D9B-448C-A234-A64DDF614C37}"/>
    <dgm:cxn modelId="{E848ADCD-AE4F-6047-9A4B-C2971B7BE670}" type="presParOf" srcId="{21976718-4ABB-E949-894D-116DB4FA4F08}" destId="{34C9C440-5D1C-E241-8AD8-EFB6A0A48D6A}" srcOrd="0" destOrd="0" presId="urn:microsoft.com/office/officeart/2005/8/layout/process1"/>
    <dgm:cxn modelId="{BF91BC0A-BE3D-D54F-B88D-EB21EF7A0F17}" type="presParOf" srcId="{21976718-4ABB-E949-894D-116DB4FA4F08}" destId="{3CECC477-BFD2-154C-9A1C-28261331BA2C}" srcOrd="1" destOrd="0" presId="urn:microsoft.com/office/officeart/2005/8/layout/process1"/>
    <dgm:cxn modelId="{825B056A-E143-964D-AE56-DE6016ED376D}" type="presParOf" srcId="{3CECC477-BFD2-154C-9A1C-28261331BA2C}" destId="{19E13430-FE26-864D-B10D-3E5E82F3BAC6}" srcOrd="0" destOrd="0" presId="urn:microsoft.com/office/officeart/2005/8/layout/process1"/>
    <dgm:cxn modelId="{386B265E-DA34-1A40-88E9-5711C971E4D4}" type="presParOf" srcId="{21976718-4ABB-E949-894D-116DB4FA4F08}" destId="{081804EF-1EAA-B54A-86DB-729CBED41BA8}" srcOrd="2" destOrd="0" presId="urn:microsoft.com/office/officeart/2005/8/layout/process1"/>
    <dgm:cxn modelId="{BBA747CA-1774-FC4A-B1DF-54B608532AC6}" type="presParOf" srcId="{21976718-4ABB-E949-894D-116DB4FA4F08}" destId="{97B6872C-7878-DB49-B564-0EDD906D21BC}" srcOrd="3" destOrd="0" presId="urn:microsoft.com/office/officeart/2005/8/layout/process1"/>
    <dgm:cxn modelId="{DBD2E2D0-2097-D04D-9D1D-CF6EF140650A}" type="presParOf" srcId="{97B6872C-7878-DB49-B564-0EDD906D21BC}" destId="{E676C761-0EFE-A24D-846B-04151EDEA7F4}" srcOrd="0" destOrd="0" presId="urn:microsoft.com/office/officeart/2005/8/layout/process1"/>
    <dgm:cxn modelId="{0983F15A-D377-304F-90AF-DDDB9D5E0372}" type="presParOf" srcId="{21976718-4ABB-E949-894D-116DB4FA4F08}" destId="{F333F8E4-66A4-6F4F-9C53-561A80CBC2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AC39C-4F9E-46DE-A2C2-126B35CF9171}">
      <dsp:nvSpPr>
        <dsp:cNvPr id="0" name=""/>
        <dsp:cNvSpPr/>
      </dsp:nvSpPr>
      <dsp:spPr>
        <a:xfrm>
          <a:off x="340305" y="1375013"/>
          <a:ext cx="1937639" cy="75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Motivating widespread adoption of evidence-based practices to improve quality of care</a:t>
          </a:r>
        </a:p>
      </dsp:txBody>
      <dsp:txXfrm>
        <a:off x="340305" y="1375013"/>
        <a:ext cx="1937639" cy="758010"/>
      </dsp:txXfrm>
    </dsp:sp>
    <dsp:sp modelId="{305B1345-DBA9-42D6-A04D-ACA5628914FF}">
      <dsp:nvSpPr>
        <dsp:cNvPr id="0" name=""/>
        <dsp:cNvSpPr/>
      </dsp:nvSpPr>
      <dsp:spPr>
        <a:xfrm>
          <a:off x="156427" y="1144474"/>
          <a:ext cx="182968" cy="182968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4C18-0AEC-4004-942D-EC5AEB3F87B7}">
      <dsp:nvSpPr>
        <dsp:cNvPr id="0" name=""/>
        <dsp:cNvSpPr/>
      </dsp:nvSpPr>
      <dsp:spPr>
        <a:xfrm>
          <a:off x="284504" y="888318"/>
          <a:ext cx="182968" cy="182968"/>
        </a:xfrm>
        <a:prstGeom prst="ellipse">
          <a:avLst/>
        </a:prstGeom>
        <a:solidFill>
          <a:srgbClr val="C64B32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82C97-6959-4E9C-9B3B-ABBBEB51BDDB}">
      <dsp:nvSpPr>
        <dsp:cNvPr id="0" name=""/>
        <dsp:cNvSpPr/>
      </dsp:nvSpPr>
      <dsp:spPr>
        <a:xfrm>
          <a:off x="590306" y="871634"/>
          <a:ext cx="287521" cy="287521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C7B0-3988-4C9A-817E-ABF1BD924FA8}">
      <dsp:nvSpPr>
        <dsp:cNvPr id="0" name=""/>
        <dsp:cNvSpPr/>
      </dsp:nvSpPr>
      <dsp:spPr>
        <a:xfrm>
          <a:off x="848046" y="657779"/>
          <a:ext cx="182968" cy="182968"/>
        </a:xfrm>
        <a:prstGeom prst="ellipse">
          <a:avLst/>
        </a:prstGeom>
        <a:solidFill>
          <a:srgbClr val="C64B3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C5E4-FB09-47CD-A770-35FF4A150C93}">
      <dsp:nvSpPr>
        <dsp:cNvPr id="0" name=""/>
        <dsp:cNvSpPr/>
      </dsp:nvSpPr>
      <dsp:spPr>
        <a:xfrm>
          <a:off x="1152854" y="469814"/>
          <a:ext cx="182968" cy="182968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CD31-2A47-42CF-9BC7-CECB9055FFEC}">
      <dsp:nvSpPr>
        <dsp:cNvPr id="0" name=""/>
        <dsp:cNvSpPr/>
      </dsp:nvSpPr>
      <dsp:spPr>
        <a:xfrm>
          <a:off x="1590896" y="734625"/>
          <a:ext cx="182968" cy="182968"/>
        </a:xfrm>
        <a:prstGeom prst="ellipse">
          <a:avLst/>
        </a:prstGeom>
        <a:solidFill>
          <a:srgbClr val="C64B32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7DC60-80E1-4E11-9FF4-84271F4D89E9}">
      <dsp:nvSpPr>
        <dsp:cNvPr id="0" name=""/>
        <dsp:cNvSpPr/>
      </dsp:nvSpPr>
      <dsp:spPr>
        <a:xfrm>
          <a:off x="1847051" y="862703"/>
          <a:ext cx="287521" cy="287521"/>
        </a:xfrm>
        <a:prstGeom prst="ellipse">
          <a:avLst/>
        </a:prstGeom>
        <a:solidFill>
          <a:srgbClr val="C64B3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6896C-A947-438B-87FB-E5AF22782EC8}">
      <dsp:nvSpPr>
        <dsp:cNvPr id="0" name=""/>
        <dsp:cNvSpPr/>
      </dsp:nvSpPr>
      <dsp:spPr>
        <a:xfrm>
          <a:off x="2205668" y="1144474"/>
          <a:ext cx="182968" cy="182968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02A36-1D90-477B-A9B0-A8AEF1894845}">
      <dsp:nvSpPr>
        <dsp:cNvPr id="0" name=""/>
        <dsp:cNvSpPr/>
      </dsp:nvSpPr>
      <dsp:spPr>
        <a:xfrm>
          <a:off x="2438676" y="1514545"/>
          <a:ext cx="182968" cy="182968"/>
        </a:xfrm>
        <a:prstGeom prst="ellipse">
          <a:avLst/>
        </a:prstGeom>
        <a:solidFill>
          <a:srgbClr val="C64B3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6646-111B-4582-8EC8-C1FD00D48EAE}">
      <dsp:nvSpPr>
        <dsp:cNvPr id="0" name=""/>
        <dsp:cNvSpPr/>
      </dsp:nvSpPr>
      <dsp:spPr>
        <a:xfrm>
          <a:off x="1066800" y="762001"/>
          <a:ext cx="470489" cy="470489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FBF78-6050-443B-BA73-B0F47DEFA375}">
      <dsp:nvSpPr>
        <dsp:cNvPr id="0" name=""/>
        <dsp:cNvSpPr/>
      </dsp:nvSpPr>
      <dsp:spPr>
        <a:xfrm>
          <a:off x="28349" y="1861708"/>
          <a:ext cx="182968" cy="182968"/>
        </a:xfrm>
        <a:prstGeom prst="ellipse">
          <a:avLst/>
        </a:prstGeom>
        <a:solidFill>
          <a:srgbClr val="C64B3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48F28-663B-4995-B163-E4613A5EB87A}">
      <dsp:nvSpPr>
        <dsp:cNvPr id="0" name=""/>
        <dsp:cNvSpPr/>
      </dsp:nvSpPr>
      <dsp:spPr>
        <a:xfrm>
          <a:off x="182042" y="2092248"/>
          <a:ext cx="287521" cy="287521"/>
        </a:xfrm>
        <a:prstGeom prst="ellipse">
          <a:avLst/>
        </a:prstGeom>
        <a:solidFill>
          <a:srgbClr val="C64B32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E953C-9BB2-439E-BC5B-CEF89DAB6A56}">
      <dsp:nvSpPr>
        <dsp:cNvPr id="0" name=""/>
        <dsp:cNvSpPr/>
      </dsp:nvSpPr>
      <dsp:spPr>
        <a:xfrm>
          <a:off x="429578" y="2398547"/>
          <a:ext cx="418212" cy="418212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D5777-DF1C-4518-842A-B04CC8FFF09D}">
      <dsp:nvSpPr>
        <dsp:cNvPr id="0" name=""/>
        <dsp:cNvSpPr/>
      </dsp:nvSpPr>
      <dsp:spPr>
        <a:xfrm>
          <a:off x="1104201" y="2630174"/>
          <a:ext cx="182968" cy="182968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36569-1538-4571-874D-7F14B935E6BC}">
      <dsp:nvSpPr>
        <dsp:cNvPr id="0" name=""/>
        <dsp:cNvSpPr/>
      </dsp:nvSpPr>
      <dsp:spPr>
        <a:xfrm>
          <a:off x="1233218" y="2398546"/>
          <a:ext cx="287521" cy="287521"/>
        </a:xfrm>
        <a:prstGeom prst="ellipse">
          <a:avLst/>
        </a:prstGeom>
        <a:solidFill>
          <a:srgbClr val="C64B32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DCFAD-F781-477B-8770-5D3F77F9EF92}">
      <dsp:nvSpPr>
        <dsp:cNvPr id="0" name=""/>
        <dsp:cNvSpPr/>
      </dsp:nvSpPr>
      <dsp:spPr>
        <a:xfrm>
          <a:off x="1462818" y="2655789"/>
          <a:ext cx="182968" cy="182968"/>
        </a:xfrm>
        <a:prstGeom prst="ellipse">
          <a:avLst/>
        </a:prstGeom>
        <a:solidFill>
          <a:srgbClr val="C64B3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1EDC6-D732-46E0-A6FA-A7CCFDB49F86}">
      <dsp:nvSpPr>
        <dsp:cNvPr id="0" name=""/>
        <dsp:cNvSpPr/>
      </dsp:nvSpPr>
      <dsp:spPr>
        <a:xfrm>
          <a:off x="1715402" y="2398547"/>
          <a:ext cx="418212" cy="418212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A3453-D929-49B3-BB31-ADDDA908A799}">
      <dsp:nvSpPr>
        <dsp:cNvPr id="0" name=""/>
        <dsp:cNvSpPr/>
      </dsp:nvSpPr>
      <dsp:spPr>
        <a:xfrm>
          <a:off x="2256899" y="2143479"/>
          <a:ext cx="287521" cy="287521"/>
        </a:xfrm>
        <a:prstGeom prst="ellipse">
          <a:avLst/>
        </a:prstGeom>
        <a:solidFill>
          <a:srgbClr val="C64B32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D4875-1B7A-40F0-8EF9-A2F5C1779D87}">
      <dsp:nvSpPr>
        <dsp:cNvPr id="0" name=""/>
        <dsp:cNvSpPr/>
      </dsp:nvSpPr>
      <dsp:spPr>
        <a:xfrm>
          <a:off x="2599408" y="952004"/>
          <a:ext cx="844408" cy="1612068"/>
        </a:xfrm>
        <a:prstGeom prst="chevron">
          <a:avLst>
            <a:gd name="adj" fmla="val 62310"/>
          </a:avLst>
        </a:prstGeom>
        <a:solidFill>
          <a:srgbClr val="C64B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973D-FD06-4CE5-94FA-10494CAA93D0}">
      <dsp:nvSpPr>
        <dsp:cNvPr id="0" name=""/>
        <dsp:cNvSpPr/>
      </dsp:nvSpPr>
      <dsp:spPr>
        <a:xfrm>
          <a:off x="3388829" y="939906"/>
          <a:ext cx="1853377" cy="161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Improve bleeding</a:t>
          </a:r>
          <a:b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rates and decrease variances in data</a:t>
          </a:r>
        </a:p>
      </dsp:txBody>
      <dsp:txXfrm>
        <a:off x="3388829" y="939906"/>
        <a:ext cx="1853377" cy="1612053"/>
      </dsp:txXfrm>
    </dsp:sp>
    <dsp:sp modelId="{1E76914B-5CC1-4044-BBF6-D6462B5E103A}">
      <dsp:nvSpPr>
        <dsp:cNvPr id="0" name=""/>
        <dsp:cNvSpPr/>
      </dsp:nvSpPr>
      <dsp:spPr>
        <a:xfrm>
          <a:off x="5042952" y="952004"/>
          <a:ext cx="844408" cy="1612068"/>
        </a:xfrm>
        <a:prstGeom prst="chevron">
          <a:avLst>
            <a:gd name="adj" fmla="val 62310"/>
          </a:avLst>
        </a:prstGeom>
        <a:solidFill>
          <a:srgbClr val="C64B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C3AD4-027C-48BF-84BC-49C7815693FD}">
      <dsp:nvSpPr>
        <dsp:cNvPr id="0" name=""/>
        <dsp:cNvSpPr/>
      </dsp:nvSpPr>
      <dsp:spPr>
        <a:xfrm>
          <a:off x="6178733" y="805899"/>
          <a:ext cx="1957492" cy="1957492"/>
        </a:xfrm>
        <a:prstGeom prst="ellipse">
          <a:avLst/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Decreasing Bleeding Rates</a:t>
          </a:r>
        </a:p>
      </dsp:txBody>
      <dsp:txXfrm>
        <a:off x="6465401" y="1092567"/>
        <a:ext cx="1384156" cy="1384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C440-5D1C-E241-8AD8-EFB6A0A48D6A}">
      <dsp:nvSpPr>
        <dsp:cNvPr id="0" name=""/>
        <dsp:cNvSpPr/>
      </dsp:nvSpPr>
      <dsp:spPr>
        <a:xfrm>
          <a:off x="6791" y="1491083"/>
          <a:ext cx="2029762" cy="1217857"/>
        </a:xfrm>
        <a:prstGeom prst="roundRect">
          <a:avLst>
            <a:gd name="adj" fmla="val 10000"/>
          </a:avLst>
        </a:prstGeom>
        <a:solidFill>
          <a:srgbClr val="C64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Where have</a:t>
          </a:r>
          <a:b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we been?</a:t>
          </a:r>
        </a:p>
      </dsp:txBody>
      <dsp:txXfrm>
        <a:off x="42461" y="1526753"/>
        <a:ext cx="1958422" cy="1146517"/>
      </dsp:txXfrm>
    </dsp:sp>
    <dsp:sp modelId="{3CECC477-BFD2-154C-9A1C-28261331BA2C}">
      <dsp:nvSpPr>
        <dsp:cNvPr id="0" name=""/>
        <dsp:cNvSpPr/>
      </dsp:nvSpPr>
      <dsp:spPr>
        <a:xfrm>
          <a:off x="2239529" y="1848321"/>
          <a:ext cx="430309" cy="503381"/>
        </a:xfrm>
        <a:prstGeom prst="rightArrow">
          <a:avLst>
            <a:gd name="adj1" fmla="val 60000"/>
            <a:gd name="adj2" fmla="val 50000"/>
          </a:avLst>
        </a:prstGeom>
        <a:solidFill>
          <a:srgbClr val="81ADD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239529" y="1948997"/>
        <a:ext cx="301216" cy="302029"/>
      </dsp:txXfrm>
    </dsp:sp>
    <dsp:sp modelId="{081804EF-1EAA-B54A-86DB-729CBED41BA8}">
      <dsp:nvSpPr>
        <dsp:cNvPr id="0" name=""/>
        <dsp:cNvSpPr/>
      </dsp:nvSpPr>
      <dsp:spPr>
        <a:xfrm>
          <a:off x="2848458" y="1491083"/>
          <a:ext cx="2029762" cy="1217857"/>
        </a:xfrm>
        <a:prstGeom prst="roundRect">
          <a:avLst>
            <a:gd name="adj" fmla="val 10000"/>
          </a:avLst>
        </a:prstGeom>
        <a:solidFill>
          <a:srgbClr val="C64B32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Where are</a:t>
          </a:r>
          <a:b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we today?</a:t>
          </a:r>
        </a:p>
      </dsp:txBody>
      <dsp:txXfrm>
        <a:off x="2884128" y="1526753"/>
        <a:ext cx="1958422" cy="1146517"/>
      </dsp:txXfrm>
    </dsp:sp>
    <dsp:sp modelId="{97B6872C-7878-DB49-B564-0EDD906D21BC}">
      <dsp:nvSpPr>
        <dsp:cNvPr id="0" name=""/>
        <dsp:cNvSpPr/>
      </dsp:nvSpPr>
      <dsp:spPr>
        <a:xfrm>
          <a:off x="5081197" y="1848321"/>
          <a:ext cx="430309" cy="503381"/>
        </a:xfrm>
        <a:prstGeom prst="rightArrow">
          <a:avLst>
            <a:gd name="adj1" fmla="val 60000"/>
            <a:gd name="adj2" fmla="val 50000"/>
          </a:avLst>
        </a:prstGeom>
        <a:solidFill>
          <a:srgbClr val="81ADD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081197" y="1948997"/>
        <a:ext cx="301216" cy="302029"/>
      </dsp:txXfrm>
    </dsp:sp>
    <dsp:sp modelId="{F333F8E4-66A4-6F4F-9C53-561A80CBC233}">
      <dsp:nvSpPr>
        <dsp:cNvPr id="0" name=""/>
        <dsp:cNvSpPr/>
      </dsp:nvSpPr>
      <dsp:spPr>
        <a:xfrm>
          <a:off x="5690126" y="1491083"/>
          <a:ext cx="2029762" cy="1217857"/>
        </a:xfrm>
        <a:prstGeom prst="roundRect">
          <a:avLst>
            <a:gd name="adj" fmla="val 10000"/>
          </a:avLst>
        </a:prstGeom>
        <a:solidFill>
          <a:srgbClr val="C64B32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Where are</a:t>
          </a:r>
          <a:b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we going?</a:t>
          </a:r>
        </a:p>
      </dsp:txBody>
      <dsp:txXfrm>
        <a:off x="5725796" y="1526753"/>
        <a:ext cx="1958422" cy="1146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3622" tIns="41811" rIns="83622" bIns="41811"/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Strategies: </a:t>
            </a:r>
            <a:r>
              <a:rPr lang="en-US" altLang="en-US" sz="2300" dirty="0">
                <a:latin typeface="Franklin Gothic Book" panose="020B0503020102020204" pitchFamily="34" charset="0"/>
                <a:cs typeface="Arial" panose="020B0604020202020204" pitchFamily="34" charset="0"/>
              </a:rPr>
              <a:t>Improving data collection processes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Franklin Gothic Book" panose="020B0503020102020204" pitchFamily="34" charset="0"/>
                <a:cs typeface="Arial" panose="020B0604020202020204" pitchFamily="34" charset="0"/>
              </a:rPr>
              <a:t>Increase interdisciplinary communication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Franklin Gothic Book" panose="020B0503020102020204" pitchFamily="34" charset="0"/>
                <a:cs typeface="Arial" panose="020B0604020202020204" pitchFamily="34" charset="0"/>
              </a:rPr>
              <a:t>Involving community providers (HHA, SNF)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Franklin Gothic Book" panose="020B0503020102020204" pitchFamily="34" charset="0"/>
                <a:cs typeface="Arial" panose="020B0604020202020204" pitchFamily="34" charset="0"/>
              </a:rPr>
              <a:t>Addressing social issues, offering resources and knowing what resources are available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5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Franklin Gothic Book" panose="020B0503020102020204" pitchFamily="34" charset="0"/>
                <a:cs typeface="Arial" panose="020B0604020202020204" pitchFamily="34" charset="0"/>
              </a:rPr>
              <a:t>Improving transition of care through communication with PCP’s and physicians outside of the hospital system.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3622" tIns="41811" rIns="83622" bIns="41811"/>
          <a:lstStyle/>
          <a:p>
            <a:pPr algn="r" defTabSz="8362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01A8BF-A530-4C77-8727-F1885175D260}" type="slidenum">
              <a:rPr lang="en-US" sz="120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</a:rPr>
              <a:pPr algn="r" defTabSz="8362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prstClr val="black"/>
              </a:solidFill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2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0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7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1A8BF-A530-4C77-8727-F1885175D2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75" indent="0" algn="l">
              <a:buNone/>
              <a:tabLst>
                <a:tab pos="240136" algn="l"/>
              </a:tabLst>
            </a:pPr>
            <a:r>
              <a:rPr lang="en-US" dirty="0"/>
              <a:t>Participant access to suite of support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1A8BF-A530-4C77-8727-F1885175D26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8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02F8-D9E1-411F-9BB9-CB9E074D00B0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E358-44D6-4F88-BC27-689A75C3A9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58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7F386E-54EA-4139-A997-ED248C2C0951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E9AB99-EA56-4B30-8EB2-6B8EA3CB48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226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CF14B-48D2-4457-9E8C-4346964E95BD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A4C2C-A4CB-4FDD-814C-016232689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71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9FED-168B-482F-8888-8D8A659F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1997-D630-42D3-AB7F-942E0D126A9F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F5D7-A81B-4115-9BF0-6C0A8F3B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9E04-C0CE-4695-8DB1-8E841EB7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EE19-BC98-4831-86F1-96E2EB2BE9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24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29AD-F62A-4E1D-83EB-3491F00C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48E4-E1C1-4823-8246-60A9ABEEACF8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BE69-876E-4594-90CE-EB205D40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0503-14B4-46CE-A055-70624D06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D654-7B58-48A6-9D61-43FAD5CE4C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69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58D0-7CB0-421C-AC25-F6512D9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913B-2400-4BD3-9308-AD80BA24F5FD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1CB4-7435-4EB8-B9FA-1E71384D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D8E24-FC50-4749-92F8-E105C1E3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7E14-9E4E-41D1-B736-1DCCBD2A7F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81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0684B7-BEC6-4CE9-A46B-D2B6C065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0DB4-7D8E-4E66-BDD2-96DABD61AC2E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EAA33-71F4-477E-A40E-6A0DE956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FB03F-EC35-421F-BAAB-B430AF2E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541E-FCBC-40C6-A03E-903FBE2065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31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052329-C88B-4425-A420-2679EFB0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EB81-A6E7-47D1-B092-7BB28F8ED3EE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FAF459-59FA-431F-8A1A-654D404F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BB0E4A-CE41-497A-89A5-5AC3B694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E242-FD9E-4974-AD6D-4348324ED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6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7831A-4CC0-4437-BE4B-A8626701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9DA8-4BD5-49E9-B0A8-7214D8E063CC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674083-8021-494D-B583-964EAD84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02DFF3-3BAB-485C-8F3F-603C518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2D0E-FB63-45FC-9271-7A18A0CEC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02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685189-6D8D-4CAE-8599-AB328210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EE-71CD-4AE6-9729-E2C2DA930FB5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37363E-98C0-4196-999C-B915343D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08CCE-E11B-44DF-B97C-CA6D6273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7221-FC40-4BFF-ABF6-CB67FC6BBB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768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FAE27-4A26-4389-9305-27A4B645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4F32-9F7B-48D2-8F68-255A5EFEA126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BDDF0B-942D-4CBF-9CC0-4ED54BA5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E1780-EF8A-4E13-AA6D-849D2967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29A8-BF0E-4505-9024-CD23B4DACE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6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D94D-92EF-4B34-9B15-8A25D4924081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D96A-B429-4728-9957-4C6EFEA686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0197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F88E56-158B-4518-AE71-1338DD28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DF7A-617D-4EC2-BF3A-8844D6E50EEC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3CB808-5A2F-440B-A443-BB775EF3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E65CC0-A75F-4C98-B92B-85424AD8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D907-6EC4-4C83-82D7-6D5DAE5AEF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285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0443-F520-4210-B275-4F556D69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3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25B8-DFDE-49C8-9C38-4054A4186E44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B0734-3FFC-4872-BB56-ACADE30E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B307-DC9C-49B6-B402-FBAC67F6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1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5548-6C9B-4B1B-B69B-768B886A1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01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BB3A-5137-437B-9096-ACD768B6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3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00F4-6A35-4992-9324-1BCE97451BC8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FCF2-F40F-4E2C-9BA7-951BD1E5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0E4B-BB7B-471F-9B25-FF8BC3A8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1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20BA7-A8BC-4EB7-9AAF-8AD8EC1715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097C-A784-764B-ACD4-4F1A6C0C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DCA97-BED8-0844-87D5-B12B78293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DFB-6F12-4043-94E0-22DFCCC1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27D33-CDAE-EA4D-9593-613626B3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BD8BB-5E97-EB43-9692-B2CB1EFD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81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421C-7C51-784D-8C21-502FB39A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8035F-9FC5-2E4D-A41D-DE3526A8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010C-AF7E-5047-876A-09C6ADCF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8A03B-202F-154D-AE07-FDD7AC5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1C89-DA26-1A42-8B11-0AC98CC6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5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D767-AC32-874A-A709-425CE5D0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70B8C-A45B-584F-81BE-F9A45A01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743A-2431-CB47-9EA6-57FF68AF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49CB-EBF6-BB42-BAFF-5D43F3EB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08F22-7B64-A446-9CAC-08248363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5B27-A4AD-224A-9B86-DF84AA40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F2AD-DDE4-9E4B-9E51-39512E7DF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18CAB-98B1-594F-A213-843E2BDA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92DF9-30F5-3047-99B3-72B1D6A8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3767B-FD8E-D64B-8603-FE75D717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E25E-0F33-9049-B97E-45C67B96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75B4-9021-5B43-8045-87999B07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DBD0-A1EC-DC4D-BDA7-17409051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79351-2481-D642-A2E5-6421D9600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7B7F7-99EC-3B4D-871F-F40DC190B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457A4-F1F4-6244-ABD7-03201D5F7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03001-2DBB-0A4E-B650-D7AECE79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BD4B9-EED9-4A4B-A258-6974F38A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A5C06-12F1-584A-B531-3C854815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37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C0EF-6416-8B41-A538-C74789BA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03450-7A90-4F46-8BD0-7FE3E69F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924C3-1895-6140-94A2-5541EEBE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DD572-000D-9242-AE43-C7697F80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22120-268B-824B-9FCA-812E157C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959-EAC4-E641-9451-0EB35395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1383-9C65-4C40-803D-F9F18B49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lang="en-US" sz="4000" b="1" kern="1200" cap="all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7074-F959-4ED2-B4B2-E6570413B687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808B-F099-4BF6-8FC3-7E439E7AB5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918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8D26-ECC6-5C4C-8B0E-775DDFBB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2226-3FCB-0E44-97CA-83B2C1E3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4B8D1-1CCB-B54C-A08A-7E96376F5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16615-F368-544F-93E2-2FE90A30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13E66-9CAD-6444-95F5-EF3C01B5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EC665-C047-1E46-8ABB-94262871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6CC1-F525-A240-A80D-B8E97CB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892AC-0334-1C4E-BAA0-7976416DC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91583-2E55-D14F-9FD6-6C6A2884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D2E81-AF93-C048-BF8F-1113CCF4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FAB1E-88E2-8247-AE99-91127F85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B3F4-DFAD-EF47-866A-F9B036D4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3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A685-A7FF-A746-9C5A-27113327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A127D-7B0E-BB42-B71D-6C172A64D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61B9B-B994-2744-B40E-7BBE920E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ABDF-F626-0B48-90D5-B1B97B49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97627-9442-A346-8413-F54A6B89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7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E7406-B186-DD4B-9A10-4A946FD25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6D03-DC01-EC43-939B-3AC2B5F9C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BC61-5180-5149-A83D-EEBDA9C2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1C73C-3F1A-BC43-B2FC-1B392B90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2FB7F-2243-D740-BAB0-3D8E6E73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3C1F-08D7-419B-932C-36367874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C41E-6CB0-4529-8764-C30CBF564420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32EA2-5213-4A90-B733-38C91512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E441-CDE2-4F9D-8F64-E0B0D41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DD9-DC2B-4C82-913F-CA6F6FE7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30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62B1-0AC8-4A60-955D-F8D05673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C0024-9007-4AD1-8F00-24259445442F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7F9A9-8BC1-4375-9711-6A12C54D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B88C-3C12-4E56-A235-BB2A66B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C4050-3F6D-403B-A84F-CF68B606B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6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728B-E491-46DF-A88C-6BFF3F65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2745E-CD0A-4EEE-897F-B22D8FD074D6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57DC-DCEB-439F-A8AF-A5DECE3C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6C4B-ABBD-48C5-97ED-B4F17041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7FE5-3A11-4C5B-8D51-7119BBA643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6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638A40-ED5B-4A3B-A555-F781413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BCEC-8384-4687-90D8-5D9987D162F9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754DC6-5AFD-4091-A934-279806B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233D4F-6A7F-4709-86F2-D73A668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B3C6-11F4-4694-8625-3EBA1942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74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4DCC7-FE38-4A72-A471-A124B5C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25704-324F-4713-8702-2B9E33F29206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95DA2-0117-4D38-85C4-53AFB326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A4579D-5488-40D9-9882-2638215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0DB2-9800-4F7F-8E18-CC6CEF73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33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4F7900-B33D-4122-A0FC-D79E5F15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8C30C-CC66-401D-9AD4-F0EB781E3D44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E45C7-32A9-4502-86F1-BA5C281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9696-5EFB-4D3F-A876-783C1B1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64BE-7F23-441A-B54E-F63417F61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33C0-DBAC-42C6-A4C8-7AE4AB0CF5B8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4CFB-406B-4109-BCCA-0AD726EEB9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494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62D092-9F58-4B65-AAF2-1FD57942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561EB-A74F-4BF9-89DD-6BE7800908D4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40632D-43B5-49D5-A9FA-F51BD80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02C2E-BED5-4F7C-B3AA-6202306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567E2-43D2-4F2A-B8D3-4223FAE7D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59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E7391E-2E31-42BC-9221-A75B64D6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FF84-CF95-4324-BD63-CD2A100B6F6D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FA185-74DE-4916-8437-E509E59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C6344-D71E-4DE6-91DF-3003C80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3EA5-8F2A-4EA9-90C9-44ACCE989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50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787293-8350-471C-94C2-B17F366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5E88B-CD74-452C-B761-613891A10EE3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5442C-927B-43EC-9B40-B55C5FC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1CD8-1347-4F4D-9D6D-119369A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1D83-1822-4480-AD41-A859202AC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226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772150" y="2000250"/>
            <a:ext cx="4686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934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4A6C-158B-4F67-8F08-169A0660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6E1D662F-58BC-451A-83D4-5FE8601EBB8A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A064-54D6-4CB1-AFEE-99EC6420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9F56-6DA7-405F-9ABB-342DF225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2094D85B-F2A4-41F8-B797-2728425D4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05978"/>
            <a:ext cx="1219200" cy="4708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629400" cy="4686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CBEE-B5F5-4067-85DB-1E06699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6838" y="360362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fld id="{FEBD9EFB-074D-41CC-9A71-016FF92732FB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6847F-A1DF-4269-AC05-EE11DCEB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674687" y="1760537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827F-0316-4705-AD2F-4648B0CA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470900" y="4425950"/>
            <a:ext cx="628650" cy="349250"/>
          </a:xfrm>
        </p:spPr>
        <p:txBody>
          <a:bodyPr/>
          <a:lstStyle>
            <a:lvl1pPr>
              <a:defRPr/>
            </a:lvl1pPr>
          </a:lstStyle>
          <a:p>
            <a:fld id="{8CC6799C-9683-49AD-B333-58D820738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430E-3718-4381-97C7-435863447365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E7CE-75C6-4117-A9BE-9ABABB9E6A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01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A9B5-4F4F-42BB-8D43-C725A2606DE3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E8AA-BDF0-4874-85C0-9B98DC3ED6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64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1159-0B1F-4457-899E-3E8985BB15DE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AB68-BE99-4126-90E7-9019E5ED97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42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8959-39D4-4371-BA27-021D9D0AB446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126B-46CA-4E8B-9810-EBB16BA36E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60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7122-693E-406F-951E-A1932B8DA310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8A06-DB37-4117-A640-82C231C5DF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69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91AE37-4902-41B9-BC40-0487CB5F8595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730CEB-5402-4D79-BB1F-890EBD945B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7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4D8F94-B639-4FBD-963A-BF0D4C4E0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A2ECE0-A981-4496-8CC3-EF81BBDCC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763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79843-B89F-45DC-8A88-1D287D0A9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26CD2F-ED92-4CB9-8812-14FF2E44E710}" type="datetimeFigureOut">
              <a:rPr lang="en-US" altLang="en-US"/>
              <a:pPr>
                <a:defRPr/>
              </a:pPr>
              <a:t>4/27/2019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A659-A69E-4CC1-8A59-79BB488E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35A10-A230-4F52-BFD3-527A9A0C3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1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9ED977-AE6E-4240-9CFA-4B35083794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6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F5578-FF41-944A-9A9B-186074CC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A181-F1F4-2144-BD01-D6FD92FD1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599E-9BE0-9345-996D-CE09A5369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F2F0-F15E-064F-BAA8-4E31F8CF2FC0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B3E59-4AAE-AD43-8408-9CEA682B6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7598-779E-1A4A-88DC-FD34DBED3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41FA-9E47-7348-A046-0CB823EA8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B7B4BA-CC2B-4D21-A9FC-8EC04D4E89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5FB2E6-89E0-422A-B016-ACB09CEA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3B4E-7317-4EC7-8FA4-135E62494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9144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CF4119-86F6-4909-BAA9-C065A8D9288C}" type="datetimeFigureOut">
              <a:rPr lang="en-US" altLang="en-US"/>
              <a:pPr/>
              <a:t>4/27/2019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98A6B-9C7C-41E0-9186-2C4B3671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4743450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A860-607A-4A4A-88AC-D23B18826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14300"/>
            <a:ext cx="838200" cy="2619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FA35EBE1-9EEA-4910-9E30-BEF4A4B3D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42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F8D27-19A4-6449-847E-A19435906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BF033-6877-794E-BFA7-11030B4A5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52" y="1404287"/>
            <a:ext cx="1808550" cy="25319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D066F62-95CD-3D40-AE8C-2A884832A1CB}"/>
              </a:ext>
            </a:extLst>
          </p:cNvPr>
          <p:cNvSpPr/>
          <p:nvPr/>
        </p:nvSpPr>
        <p:spPr>
          <a:xfrm>
            <a:off x="4169935" y="2627888"/>
            <a:ext cx="487680" cy="487680"/>
          </a:xfrm>
          <a:prstGeom prst="ellipse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582C29-9C0E-3B43-A5A2-364D622CC456}"/>
              </a:ext>
            </a:extLst>
          </p:cNvPr>
          <p:cNvCxnSpPr>
            <a:cxnSpLocks/>
          </p:cNvCxnSpPr>
          <p:nvPr/>
        </p:nvCxnSpPr>
        <p:spPr>
          <a:xfrm flipV="1">
            <a:off x="1981974" y="1921134"/>
            <a:ext cx="4835009" cy="1901189"/>
          </a:xfrm>
          <a:prstGeom prst="line">
            <a:avLst/>
          </a:prstGeom>
          <a:ln w="38100">
            <a:solidFill>
              <a:srgbClr val="003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58D5AB7-C220-284A-A7A6-00BA123ADF1E}"/>
              </a:ext>
            </a:extLst>
          </p:cNvPr>
          <p:cNvSpPr/>
          <p:nvPr/>
        </p:nvSpPr>
        <p:spPr>
          <a:xfrm>
            <a:off x="0" y="-1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A7E17-58DB-AF4E-B254-0C0579591EE2}"/>
              </a:ext>
            </a:extLst>
          </p:cNvPr>
          <p:cNvCxnSpPr>
            <a:cxnSpLocks/>
          </p:cNvCxnSpPr>
          <p:nvPr/>
        </p:nvCxnSpPr>
        <p:spPr>
          <a:xfrm flipH="1" flipV="1">
            <a:off x="1996271" y="1887220"/>
            <a:ext cx="4835009" cy="1901189"/>
          </a:xfrm>
          <a:prstGeom prst="line">
            <a:avLst/>
          </a:prstGeom>
          <a:ln w="38100">
            <a:solidFill>
              <a:srgbClr val="003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A67E1E2-0DF4-7C49-9198-852C30F0D316}"/>
              </a:ext>
            </a:extLst>
          </p:cNvPr>
          <p:cNvSpPr/>
          <p:nvPr/>
        </p:nvSpPr>
        <p:spPr>
          <a:xfrm>
            <a:off x="1122888" y="1047750"/>
            <a:ext cx="1746766" cy="1746766"/>
          </a:xfrm>
          <a:prstGeom prst="ellipse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400" b="1" dirty="0">
                <a:solidFill>
                  <a:srgbClr val="C64B3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CMS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CMS applying pressure to provide quality care AND control cost</a:t>
            </a:r>
            <a:endParaRPr lang="en-US" sz="1600" b="1" dirty="0">
              <a:solidFill>
                <a:srgbClr val="119DA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F3C6ED-7E39-AD4A-87C1-6DC074BD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555"/>
            <a:ext cx="8229600" cy="857250"/>
          </a:xfrm>
        </p:spPr>
        <p:txBody>
          <a:bodyPr/>
          <a:lstStyle/>
          <a:p>
            <a:pPr algn="ctr"/>
            <a:r>
              <a:rPr lang="en-US" sz="2400" cap="none" dirty="0">
                <a:solidFill>
                  <a:schemeClr val="bg1"/>
                </a:solidFill>
                <a:latin typeface="+mj-lt"/>
              </a:rPr>
              <a:t>The Burden: PCI-associated Bleeding Impacts</a:t>
            </a:r>
            <a:br>
              <a:rPr lang="en-US" sz="2400" cap="none" dirty="0">
                <a:solidFill>
                  <a:schemeClr val="bg1"/>
                </a:solidFill>
                <a:latin typeface="+mj-lt"/>
              </a:rPr>
            </a:br>
            <a:r>
              <a:rPr lang="en-US" sz="2400" cap="none" dirty="0">
                <a:solidFill>
                  <a:schemeClr val="bg1"/>
                </a:solidFill>
                <a:latin typeface="+mj-lt"/>
              </a:rPr>
              <a:t>Health Care Facilities and Patient Health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758AB3-4D1A-AB49-80A4-566AE9113D44}"/>
              </a:ext>
            </a:extLst>
          </p:cNvPr>
          <p:cNvSpPr/>
          <p:nvPr/>
        </p:nvSpPr>
        <p:spPr>
          <a:xfrm>
            <a:off x="1122888" y="2948940"/>
            <a:ext cx="1746766" cy="1746766"/>
          </a:xfrm>
          <a:prstGeom prst="ellipse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rgbClr val="C64B3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Significant cost burden</a:t>
            </a:r>
          </a:p>
          <a:p>
            <a:pPr algn="ctr" defTabSz="400050">
              <a:spcAft>
                <a:spcPct val="15000"/>
              </a:spcAft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Readmissions are costly to patients and society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0A73F7-E1DF-B744-BDB0-01FC3170ECFA}"/>
              </a:ext>
            </a:extLst>
          </p:cNvPr>
          <p:cNvSpPr/>
          <p:nvPr/>
        </p:nvSpPr>
        <p:spPr>
          <a:xfrm>
            <a:off x="5943600" y="1047750"/>
            <a:ext cx="1746766" cy="1746766"/>
          </a:xfrm>
          <a:prstGeom prst="ellipse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400" b="1" dirty="0">
                <a:solidFill>
                  <a:srgbClr val="C64B3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Readmission rates</a:t>
            </a:r>
          </a:p>
          <a:p>
            <a:pPr lvl="0"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Volume of PCIs performed is steadily increasing.</a:t>
            </a:r>
          </a:p>
          <a:p>
            <a:pPr lvl="0" algn="ctr"/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5CF90-2A1D-734C-9412-663B70DFB9C3}"/>
              </a:ext>
            </a:extLst>
          </p:cNvPr>
          <p:cNvSpPr/>
          <p:nvPr/>
        </p:nvSpPr>
        <p:spPr>
          <a:xfrm>
            <a:off x="5943600" y="2952750"/>
            <a:ext cx="1746766" cy="1746766"/>
          </a:xfrm>
          <a:prstGeom prst="ellipse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1200" b="1" dirty="0">
                <a:solidFill>
                  <a:srgbClr val="C64B3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Severity of adverse events and long-term outcomes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Any amount of bleeding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as a result from PCI is associated with worsened ischemic outcomes,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MI, stent thrombosis,</a:t>
            </a:r>
            <a:b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 death.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4915D-2475-3348-A05A-3BCE7082C5CD}"/>
              </a:ext>
            </a:extLst>
          </p:cNvPr>
          <p:cNvSpPr txBox="1"/>
          <p:nvPr/>
        </p:nvSpPr>
        <p:spPr>
          <a:xfrm>
            <a:off x="3334549" y="4050189"/>
            <a:ext cx="218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77"/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</a:t>
            </a:r>
            <a:b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solved </a:t>
            </a:r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implementing proven, evidence-based tools.</a:t>
            </a:r>
          </a:p>
        </p:txBody>
      </p:sp>
    </p:spTree>
    <p:extLst>
      <p:ext uri="{BB962C8B-B14F-4D97-AF65-F5344CB8AC3E}">
        <p14:creationId xmlns:p14="http://schemas.microsoft.com/office/powerpoint/2010/main" val="299106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DFA2F-5E00-4961-8BDD-10BCE566EB41}"/>
              </a:ext>
            </a:extLst>
          </p:cNvPr>
          <p:cNvSpPr txBox="1"/>
          <p:nvPr/>
        </p:nvSpPr>
        <p:spPr>
          <a:xfrm>
            <a:off x="304800" y="1099019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of PCIs nationally in 2017: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763,000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of PCIs at [facility] in 2017: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(place holder for facility to insert own name and #)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PCI in-hospital risk standardized bleeding, Nationally: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2.81%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PCI in-hospital risk standardized bleeding, [facility]: 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X.XX%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508AE-F59C-4677-AFE6-C6186A10E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7" t="48370" r="8515" b="28129"/>
          <a:stretch/>
        </p:blipFill>
        <p:spPr>
          <a:xfrm>
            <a:off x="1066800" y="2730235"/>
            <a:ext cx="7161229" cy="11108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2F76F0-546B-0548-BF66-66CC74928A26}"/>
              </a:ext>
            </a:extLst>
          </p:cNvPr>
          <p:cNvSpPr/>
          <p:nvPr/>
        </p:nvSpPr>
        <p:spPr>
          <a:xfrm>
            <a:off x="0" y="0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42D5A-54D5-3E4D-A5BA-471AC1314316}"/>
              </a:ext>
            </a:extLst>
          </p:cNvPr>
          <p:cNvSpPr txBox="1">
            <a:spLocks/>
          </p:cNvSpPr>
          <p:nvPr/>
        </p:nvSpPr>
        <p:spPr>
          <a:xfrm>
            <a:off x="0" y="212094"/>
            <a:ext cx="9144000" cy="607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/>
            <a:r>
              <a:rPr lang="en-US" sz="2800" dirty="0">
                <a:solidFill>
                  <a:schemeClr val="bg1"/>
                </a:solidFill>
                <a:latin typeface="+mj-lt"/>
              </a:rPr>
              <a:t>PCI Bleeding: A Growing National Challenge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FE326-18F2-374F-8DDE-DBE48101F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5" b="73207"/>
          <a:stretch/>
        </p:blipFill>
        <p:spPr>
          <a:xfrm>
            <a:off x="15240" y="3688825"/>
            <a:ext cx="1908785" cy="13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867049-C33D-7042-B0BF-0B6B706EEACF}"/>
              </a:ext>
            </a:extLst>
          </p:cNvPr>
          <p:cNvSpPr/>
          <p:nvPr/>
        </p:nvSpPr>
        <p:spPr>
          <a:xfrm>
            <a:off x="0" y="0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DF45D-C5D0-6341-BEC3-763B8AA29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5" b="73207"/>
          <a:stretch/>
        </p:blipFill>
        <p:spPr>
          <a:xfrm>
            <a:off x="15240" y="3688825"/>
            <a:ext cx="1908785" cy="1378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A7EF-03ED-4D14-8C3F-E4BF8D06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1"/>
            <a:ext cx="9144000" cy="857250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+mj-lt"/>
              </a:rPr>
              <a:t>Reduce the Risk: PCI Bleed Quality Campaign Goal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1D3462-5147-4BD0-80A1-224A3CBB6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47642"/>
              </p:ext>
            </p:extLst>
          </p:nvPr>
        </p:nvGraphicFramePr>
        <p:xfrm>
          <a:off x="533400" y="819150"/>
          <a:ext cx="8256693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104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F3AEC-7D00-42A5-B583-2492AEB91E26}"/>
              </a:ext>
            </a:extLst>
          </p:cNvPr>
          <p:cNvSpPr txBox="1"/>
          <p:nvPr/>
        </p:nvSpPr>
        <p:spPr>
          <a:xfrm>
            <a:off x="381000" y="1451761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Slide to drop in facility’s own strategic goals, highlighting which could be supported by participating in the Reduce the Risk: PCI Bleed Campaign.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7DD2B-D58D-4BC4-863B-FB66C2221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62"/>
          <a:stretch/>
        </p:blipFill>
        <p:spPr>
          <a:xfrm>
            <a:off x="6141720" y="1311127"/>
            <a:ext cx="2590800" cy="36755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C96C31-E618-144D-B0FB-9EEE463143A5}"/>
              </a:ext>
            </a:extLst>
          </p:cNvPr>
          <p:cNvSpPr/>
          <p:nvPr/>
        </p:nvSpPr>
        <p:spPr>
          <a:xfrm>
            <a:off x="0" y="0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6B7C10-C027-BB4B-BBF8-D79583CC9D3A}"/>
              </a:ext>
            </a:extLst>
          </p:cNvPr>
          <p:cNvSpPr txBox="1">
            <a:spLocks/>
          </p:cNvSpPr>
          <p:nvPr/>
        </p:nvSpPr>
        <p:spPr>
          <a:xfrm>
            <a:off x="0" y="183497"/>
            <a:ext cx="9144000" cy="6095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(</a:t>
            </a:r>
            <a:r>
              <a:rPr 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Facility Name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) Strategic Goal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FDF0B-88D3-1B48-9C9D-FCE3B78F8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5" b="73207"/>
          <a:stretch/>
        </p:blipFill>
        <p:spPr>
          <a:xfrm>
            <a:off x="15240" y="3688825"/>
            <a:ext cx="1908785" cy="13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1C9812-6E43-4E54-AE38-FE3C1114659F}"/>
              </a:ext>
            </a:extLst>
          </p:cNvPr>
          <p:cNvSpPr txBox="1"/>
          <p:nvPr/>
        </p:nvSpPr>
        <p:spPr>
          <a:xfrm>
            <a:off x="685800" y="13335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Campaign Metrics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69BA59-4C8E-44D5-891B-CEA99C29A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27877"/>
              </p:ext>
            </p:extLst>
          </p:nvPr>
        </p:nvGraphicFramePr>
        <p:xfrm>
          <a:off x="152400" y="895350"/>
          <a:ext cx="8686801" cy="3996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948">
                  <a:extLst>
                    <a:ext uri="{9D8B030D-6E8A-4147-A177-3AD203B41FA5}">
                      <a16:colId xmlns:a16="http://schemas.microsoft.com/office/drawing/2014/main" val="200842657"/>
                    </a:ext>
                  </a:extLst>
                </a:gridCol>
                <a:gridCol w="2550852">
                  <a:extLst>
                    <a:ext uri="{9D8B030D-6E8A-4147-A177-3AD203B41FA5}">
                      <a16:colId xmlns:a16="http://schemas.microsoft.com/office/drawing/2014/main" val="1651297372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97507181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1717133910"/>
                    </a:ext>
                  </a:extLst>
                </a:gridCol>
              </a:tblGrid>
              <a:tr h="17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Metric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Description</a:t>
                      </a:r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27890"/>
                  </a:ext>
                </a:extLst>
              </a:tr>
              <a:tr h="22882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Measures 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3" marR="26733" marT="0" marB="0"/>
                </a:tc>
                <a:extLst>
                  <a:ext uri="{0D108BD9-81ED-4DB2-BD59-A6C34878D82A}">
                    <a16:rowId xmlns:a16="http://schemas.microsoft.com/office/drawing/2014/main" val="329116135"/>
                  </a:ext>
                </a:extLst>
              </a:tr>
              <a:tr h="437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 Performance Measure #40. PCI </a:t>
                      </a:r>
                      <a:r>
                        <a:rPr lang="en-AU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in-hospital risk-standardized rate of bleeding events for all PCI patients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 complications after PCI are associated with increased morbidity, mortality and costs. This measure is helpful in providing risk-adjusted feedback on bleeding complications, informing clinical decision-making, and directing the use of bleeding avoidance strategies to improve the safety of PCI procedures.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746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 Quality Metric #25. Proportion of PCI procedures with transfusion of whole blood or red blood cells 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Numerator: Count of PCI procedures with a RBC/Whole blood transfusion procedure.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Denominator: Count of PCI Procedures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purpose of this metric is to allow identification of potential overuse of transfusion after PCI procedures. In addition, it points out blood loss, which predicts poor outcomes.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44197"/>
                  </a:ext>
                </a:extLst>
              </a:tr>
              <a:tr h="171442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Outcomes Measures	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endParaRPr lang="en-US" sz="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3" marR="26733" marT="0" marB="0"/>
                </a:tc>
                <a:extLst>
                  <a:ext uri="{0D108BD9-81ED-4DB2-BD59-A6C34878D82A}">
                    <a16:rowId xmlns:a16="http://schemas.microsoft.com/office/drawing/2014/main" val="1586887504"/>
                  </a:ext>
                </a:extLst>
              </a:tr>
              <a:tr h="17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#1820: Procedures with an observed bleeding event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 of bleeding event post PCI procedure.</a:t>
                      </a:r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 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00489"/>
                  </a:ext>
                </a:extLst>
              </a:tr>
              <a:tr h="171442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Measures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33" marR="26733" marT="0" marB="0"/>
                </a:tc>
                <a:extLst>
                  <a:ext uri="{0D108BD9-81ED-4DB2-BD59-A6C34878D82A}">
                    <a16:rowId xmlns:a16="http://schemas.microsoft.com/office/drawing/2014/main" val="1047745955"/>
                  </a:ext>
                </a:extLst>
              </a:tr>
              <a:tr h="796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 Detail Line #1596-1602: Anticoagulation utilization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#1596: All Anticoagulants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#1597: Fondaparinux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#1598: Low molecular weight heparin (any)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#1599: Unfractionated heparin (any)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#1600: Heparin-LMWH/Unfractionated(any)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#1601: Direct thrombin inhibitors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#1602: Bivalirudin 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35388"/>
                  </a:ext>
                </a:extLst>
              </a:tr>
              <a:tr h="516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 Detail Line #1656-1659:  Access site utilization.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the primary location of percutaneous entry. Code the site used to perform the majority of the procedure if more than one site was used.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#1656: Femoral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#1657: Brachial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#1658: Radial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#1659: Other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39692"/>
                  </a:ext>
                </a:extLst>
              </a:tr>
              <a:tr h="795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rgbClr val="C64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 Detail Line #1661-1667: Method for closure for arterial access site.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the arterial closure methods used in chronological order regardless of whether or not they provided hemostasis. The same closure method may be repeated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#1661: Manual compression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#1662: Mechanical compression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#1663: Suture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#1664: Staple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#1665: Sealant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#1666: Patch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Line #167: Other, unspecified device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CathPCI</a:t>
                      </a:r>
                      <a:r>
                        <a:rPr lang="en-US" sz="600" dirty="0">
                          <a:solidFill>
                            <a:srgbClr val="0028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Registry</a:t>
                      </a:r>
                      <a:endParaRPr lang="en-US" sz="600" dirty="0">
                        <a:solidFill>
                          <a:srgbClr val="00285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33" marR="2673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852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4728FF-4D52-4BC9-94F7-E85EC6F1614A}"/>
              </a:ext>
            </a:extLst>
          </p:cNvPr>
          <p:cNvSpPr txBox="1"/>
          <p:nvPr/>
        </p:nvSpPr>
        <p:spPr>
          <a:xfrm>
            <a:off x="5486401" y="650294"/>
            <a:ext cx="33528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 Additional Data Collection!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8E8C3-F154-8F44-BC09-D11B221A71E7}"/>
              </a:ext>
            </a:extLst>
          </p:cNvPr>
          <p:cNvSpPr/>
          <p:nvPr/>
        </p:nvSpPr>
        <p:spPr>
          <a:xfrm>
            <a:off x="0" y="1"/>
            <a:ext cx="9144000" cy="609600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B5FA3F-1671-F441-82E7-F6F7644219A1}"/>
              </a:ext>
            </a:extLst>
          </p:cNvPr>
          <p:cNvSpPr txBox="1">
            <a:spLocks/>
          </p:cNvSpPr>
          <p:nvPr/>
        </p:nvSpPr>
        <p:spPr>
          <a:xfrm>
            <a:off x="0" y="20229"/>
            <a:ext cx="9144000" cy="6095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Campaign Metrics</a:t>
            </a:r>
          </a:p>
        </p:txBody>
      </p:sp>
    </p:spTree>
    <p:extLst>
      <p:ext uri="{BB962C8B-B14F-4D97-AF65-F5344CB8AC3E}">
        <p14:creationId xmlns:p14="http://schemas.microsoft.com/office/powerpoint/2010/main" val="332499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43158B-82AA-E94F-BC9F-8C45133AF132}"/>
              </a:ext>
            </a:extLst>
          </p:cNvPr>
          <p:cNvSpPr/>
          <p:nvPr/>
        </p:nvSpPr>
        <p:spPr>
          <a:xfrm>
            <a:off x="0" y="0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3D4890-2DD7-724E-A279-471C1C018C00}"/>
              </a:ext>
            </a:extLst>
          </p:cNvPr>
          <p:cNvSpPr txBox="1">
            <a:spLocks/>
          </p:cNvSpPr>
          <p:nvPr/>
        </p:nvSpPr>
        <p:spPr bwMode="auto">
          <a:xfrm>
            <a:off x="0" y="57151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/>
            <a:r>
              <a:rPr lang="en-US" sz="2800" b="0" dirty="0">
                <a:solidFill>
                  <a:schemeClr val="bg1"/>
                </a:solidFill>
                <a:latin typeface="+mj-lt"/>
              </a:rPr>
              <a:t>QII Participant Change Package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AB70F6-990C-7D45-A098-392F6E6E3B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5185"/>
          <a:stretch/>
        </p:blipFill>
        <p:spPr>
          <a:xfrm>
            <a:off x="586292" y="2005180"/>
            <a:ext cx="7971416" cy="13285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34F6EC-5C53-4A4B-8BC5-47BAC0213F1F}"/>
              </a:ext>
            </a:extLst>
          </p:cNvPr>
          <p:cNvSpPr txBox="1"/>
          <p:nvPr/>
        </p:nvSpPr>
        <p:spPr>
          <a:xfrm>
            <a:off x="611393" y="17335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D4869-5E51-6D46-A155-E74E6B143DE8}"/>
              </a:ext>
            </a:extLst>
          </p:cNvPr>
          <p:cNvSpPr txBox="1"/>
          <p:nvPr/>
        </p:nvSpPr>
        <p:spPr>
          <a:xfrm>
            <a:off x="2222968" y="17335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ED1FE-C4E0-D940-BCEA-72E8B47DC86B}"/>
              </a:ext>
            </a:extLst>
          </p:cNvPr>
          <p:cNvSpPr txBox="1"/>
          <p:nvPr/>
        </p:nvSpPr>
        <p:spPr>
          <a:xfrm>
            <a:off x="3708833" y="1733550"/>
            <a:ext cx="177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&amp; Webinars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C5E8B-4173-B14D-B690-D611A52834E9}"/>
              </a:ext>
            </a:extLst>
          </p:cNvPr>
          <p:cNvSpPr txBox="1"/>
          <p:nvPr/>
        </p:nvSpPr>
        <p:spPr>
          <a:xfrm>
            <a:off x="5412408" y="17335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Listserv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88666-0D76-854F-B210-E7966D53D9A7}"/>
              </a:ext>
            </a:extLst>
          </p:cNvPr>
          <p:cNvSpPr txBox="1"/>
          <p:nvPr/>
        </p:nvSpPr>
        <p:spPr>
          <a:xfrm>
            <a:off x="7010400" y="173355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64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D1BB4-7BA1-E84D-8B1E-4D8C3B77D995}"/>
              </a:ext>
            </a:extLst>
          </p:cNvPr>
          <p:cNvSpPr txBox="1"/>
          <p:nvPr/>
        </p:nvSpPr>
        <p:spPr>
          <a:xfrm>
            <a:off x="586292" y="3308687"/>
            <a:ext cx="154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Includes benchmarking data, and is designed to identify opportunities for improvement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0854FB-DFDE-5546-9EE7-33D8CD4C120B}"/>
              </a:ext>
            </a:extLst>
          </p:cNvPr>
          <p:cNvSpPr txBox="1"/>
          <p:nvPr/>
        </p:nvSpPr>
        <p:spPr>
          <a:xfrm>
            <a:off x="2133600" y="3308687"/>
            <a:ext cx="162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Specific tools and strategies designed to address one general topic area for improvement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35496-46D4-9E4D-8244-530A393AD62A}"/>
              </a:ext>
            </a:extLst>
          </p:cNvPr>
          <p:cNvSpPr txBox="1"/>
          <p:nvPr/>
        </p:nvSpPr>
        <p:spPr>
          <a:xfrm>
            <a:off x="3755799" y="3308687"/>
            <a:ext cx="1635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Listen to community calls and on-demand webinars that review evidence based toolkits and</a:t>
            </a:r>
            <a:br>
              <a:rPr lang="en-US" sz="1000" dirty="0"/>
            </a:br>
            <a:r>
              <a:rPr lang="en-US" sz="1000" dirty="0"/>
              <a:t>lessons learned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E889A7-F35F-1747-AC88-C4AD174AA8D4}"/>
              </a:ext>
            </a:extLst>
          </p:cNvPr>
          <p:cNvSpPr txBox="1"/>
          <p:nvPr/>
        </p:nvSpPr>
        <p:spPr>
          <a:xfrm>
            <a:off x="5429026" y="3308687"/>
            <a:ext cx="158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Collaborate and interact with others on a listserv who share best practices and lessons learned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F3310-918C-234C-80B1-243B3094B53E}"/>
              </a:ext>
            </a:extLst>
          </p:cNvPr>
          <p:cNvSpPr txBox="1"/>
          <p:nvPr/>
        </p:nvSpPr>
        <p:spPr>
          <a:xfrm>
            <a:off x="7010400" y="3308687"/>
            <a:ext cx="1660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 customized data dashboard to tack your progress and benchmark against other facilities</a:t>
            </a:r>
          </a:p>
        </p:txBody>
      </p:sp>
    </p:spTree>
    <p:extLst>
      <p:ext uri="{BB962C8B-B14F-4D97-AF65-F5344CB8AC3E}">
        <p14:creationId xmlns:p14="http://schemas.microsoft.com/office/powerpoint/2010/main" val="359501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macra hub">
            <a:extLst>
              <a:ext uri="{FF2B5EF4-FFF2-40B4-BE49-F238E27FC236}">
                <a16:creationId xmlns:a16="http://schemas.microsoft.com/office/drawing/2014/main" id="{9218D471-C194-4B54-AFFE-3BED14EDE2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0"/>
            <a:ext cx="91390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A98E3-1685-47AA-A595-B56FDD9B3204}"/>
              </a:ext>
            </a:extLst>
          </p:cNvPr>
          <p:cNvSpPr txBox="1"/>
          <p:nvPr/>
        </p:nvSpPr>
        <p:spPr>
          <a:xfrm>
            <a:off x="6019800" y="2724150"/>
            <a:ext cx="2514600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Earn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“</a:t>
            </a:r>
            <a:r>
              <a:rPr lang="en-US" sz="2000" dirty="0">
                <a:solidFill>
                  <a:srgbClr val="FF0000"/>
                </a:solidFill>
              </a:rPr>
              <a:t>High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” weighted credit for this MACRA MIPS Improvement Activity!</a:t>
            </a:r>
          </a:p>
          <a:p>
            <a:r>
              <a:rPr lang="en-US" sz="7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7ADF3AD-B92D-4334-B0FA-DFD6AFAFD947}"/>
              </a:ext>
            </a:extLst>
          </p:cNvPr>
          <p:cNvSpPr/>
          <p:nvPr/>
        </p:nvSpPr>
        <p:spPr>
          <a:xfrm rot="2253263">
            <a:off x="7805989" y="1271235"/>
            <a:ext cx="457200" cy="1295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4898084"/>
              </p:ext>
            </p:extLst>
          </p:nvPr>
        </p:nvGraphicFramePr>
        <p:xfrm>
          <a:off x="762000" y="514350"/>
          <a:ext cx="7726680" cy="42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7B4A2D-9C05-C041-8638-F7D742C4FA76}"/>
              </a:ext>
            </a:extLst>
          </p:cNvPr>
          <p:cNvSpPr/>
          <p:nvPr/>
        </p:nvSpPr>
        <p:spPr>
          <a:xfrm>
            <a:off x="0" y="0"/>
            <a:ext cx="9144000" cy="933827"/>
          </a:xfrm>
          <a:prstGeom prst="rect">
            <a:avLst/>
          </a:prstGeom>
          <a:solidFill>
            <a:srgbClr val="003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A1B87-223A-8A48-A604-296D99A301DD}"/>
              </a:ext>
            </a:extLst>
          </p:cNvPr>
          <p:cNvSpPr txBox="1">
            <a:spLocks/>
          </p:cNvSpPr>
          <p:nvPr/>
        </p:nvSpPr>
        <p:spPr bwMode="auto">
          <a:xfrm>
            <a:off x="0" y="57151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defTabSz="914400"/>
            <a:r>
              <a:rPr lang="en-US" sz="2800" i="1" dirty="0">
                <a:solidFill>
                  <a:schemeClr val="bg1"/>
                </a:solidFill>
              </a:rPr>
              <a:t>Customizable Closing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9306D-5B1E-1B4A-A959-62D7424EA0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25" b="73207"/>
          <a:stretch/>
        </p:blipFill>
        <p:spPr>
          <a:xfrm>
            <a:off x="0" y="3677546"/>
            <a:ext cx="1908785" cy="13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9904"/>
      </p:ext>
    </p:extLst>
  </p:cSld>
  <p:clrMapOvr>
    <a:masterClrMapping/>
  </p:clrMapOvr>
</p:sld>
</file>

<file path=ppt/theme/theme1.xml><?xml version="1.0" encoding="utf-8"?>
<a:theme xmlns:a="http://schemas.openxmlformats.org/drawingml/2006/main" name="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CC 16:9 Master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685</Words>
  <Application>Microsoft Office PowerPoint</Application>
  <PresentationFormat>On-screen Show (16:9)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Garamond</vt:lpstr>
      <vt:lpstr>Times New Roman</vt:lpstr>
      <vt:lpstr>ACC 16:9 Master</vt:lpstr>
      <vt:lpstr>1_ACC 16:9 Master</vt:lpstr>
      <vt:lpstr>Custom Design</vt:lpstr>
      <vt:lpstr>2_ACC 16:9 Master</vt:lpstr>
      <vt:lpstr>PowerPoint Presentation</vt:lpstr>
      <vt:lpstr>The Burden: PCI-associated Bleeding Impacts Health Care Facilities and Patient Health</vt:lpstr>
      <vt:lpstr>PowerPoint Presentation</vt:lpstr>
      <vt:lpstr>Reduce the Risk: PCI Bleed Quality Campaign Goal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ACC National Quality Campaigns - SQC</dc:title>
  <dc:creator>hewit</dc:creator>
  <cp:lastModifiedBy>Susan Rogers</cp:lastModifiedBy>
  <cp:revision>164</cp:revision>
  <cp:lastPrinted>2018-07-17T17:10:55Z</cp:lastPrinted>
  <dcterms:created xsi:type="dcterms:W3CDTF">2016-09-16T22:15:15Z</dcterms:created>
  <dcterms:modified xsi:type="dcterms:W3CDTF">2019-04-27T12:18:20Z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2016-08-22T00:00:00Z</vt:filetime>
  </property>
  <property fmtid="{D5CDD505-2E9C-101B-9397-08002B2CF9AE}" pid="3" name="LastSaved">
    <vt:filetime>2016-09-17T00:00:00Z</vt:filetime>
  </property>
</Properties>
</file>