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6" r:id="rId5"/>
    <p:sldId id="261" r:id="rId6"/>
    <p:sldId id="262" r:id="rId7"/>
    <p:sldId id="267" r:id="rId8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'Tetralogy of Fallot vs 22Q11 Q3'!$C$97</c:f>
              <c:strCache>
                <c:ptCount val="1"/>
                <c:pt idx="0">
                  <c:v>Appropriate Screen of 22q11 deletion in TOF patients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'Tetralogy of Fallot vs 22Q11 Q3'!$B$98:$B$101</c:f>
              <c:strCache>
                <c:ptCount val="4"/>
                <c:pt idx="0">
                  <c:v>Q4, 2016</c:v>
                </c:pt>
                <c:pt idx="1">
                  <c:v>Q1, 2017</c:v>
                </c:pt>
                <c:pt idx="2">
                  <c:v>Q2, 2017</c:v>
                </c:pt>
                <c:pt idx="3">
                  <c:v>Q3, 2017</c:v>
                </c:pt>
              </c:strCache>
            </c:strRef>
          </c:cat>
          <c:val>
            <c:numRef>
              <c:f>'Tetralogy of Fallot vs 22Q11 Q3'!$C$98:$C$101</c:f>
              <c:numCache>
                <c:formatCode>0%</c:formatCode>
                <c:ptCount val="4"/>
                <c:pt idx="0">
                  <c:v>0.52</c:v>
                </c:pt>
                <c:pt idx="1">
                  <c:v>0.56999999999999995</c:v>
                </c:pt>
                <c:pt idx="2">
                  <c:v>0.67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E-465A-A9A7-09B3D824E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4997856"/>
        <c:axId val="414998840"/>
        <c:axId val="0"/>
      </c:bar3DChart>
      <c:catAx>
        <c:axId val="4149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98840"/>
        <c:crosses val="autoZero"/>
        <c:auto val="1"/>
        <c:lblAlgn val="ctr"/>
        <c:lblOffset val="100"/>
        <c:noMultiLvlLbl val="0"/>
      </c:catAx>
      <c:valAx>
        <c:axId val="41499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97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86C9DE2-F54E-4C60-9376-117888BD444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F5AD285-F0F6-43CF-8315-CC2F2871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5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77925"/>
            <a:ext cx="5656262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5010">
              <a:defRPr/>
            </a:pPr>
            <a:r>
              <a:rPr lang="en-US" dirty="0"/>
              <a:t>Dear professors</a:t>
            </a:r>
            <a:r>
              <a:rPr lang="en-US" baseline="0" dirty="0"/>
              <a:t> and students, t</a:t>
            </a:r>
            <a:r>
              <a:rPr lang="en-US" dirty="0"/>
              <a:t>hank</a:t>
            </a:r>
            <a:r>
              <a:rPr lang="en-US" baseline="0" dirty="0"/>
              <a:t> you for inviting me to give this presentation.  I would like to specially thank Dr. Haag for inviting me here today.  I am going to talk about echocardiography in diagnosis and follow up of pediatric pulmonary hypertension.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>
              <a:defRPr/>
            </a:pPr>
            <a:fld id="{89624DF3-3DF8-446D-931C-7912EA4FCD8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579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137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untain Template 2011_titl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HC_Logo_preferred 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5076844"/>
            <a:ext cx="2879669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08000" y="1981200"/>
            <a:ext cx="11074400" cy="2590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689600" y="4800600"/>
            <a:ext cx="5892800" cy="1600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Z:\LOGOS\Magnet\Magnet Recognition Logo 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520" y="5410219"/>
            <a:ext cx="1706880" cy="1070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5882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9822D-F513-4383-8BEB-A5F423CC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116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76200"/>
            <a:ext cx="2946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76200"/>
            <a:ext cx="86360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9822D-F513-4383-8BEB-A5F423CC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248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9822D-F513-4383-8BEB-A5F423CC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562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9822D-F513-4383-8BEB-A5F423CC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23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600200"/>
            <a:ext cx="5791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9822D-F513-4383-8BEB-A5F423CC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9369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9822D-F513-4383-8BEB-A5F423CC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359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9822D-F513-4383-8BEB-A5F423CC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278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9822D-F513-4383-8BEB-A5F423CC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575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9822D-F513-4383-8BEB-A5F423CC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8688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9822D-F513-4383-8BEB-A5F423CC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158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ountain Template 2011_body.t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2903" y="25400"/>
            <a:ext cx="10274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7800"/>
            <a:ext cx="11480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86525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029822D-F513-4383-8BEB-A5F423CC2E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30" name="Picture 6" descr="CHC_Logo_stacked-4c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297" y="193694"/>
            <a:ext cx="112818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25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E342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7881E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D52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B6DFF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B6DFF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B6DFF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B6DFF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B6DFF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177" y="1450428"/>
            <a:ext cx="9965411" cy="2600408"/>
          </a:xfrm>
        </p:spPr>
        <p:txBody>
          <a:bodyPr>
            <a:noAutofit/>
          </a:bodyPr>
          <a:lstStyle/>
          <a:p>
            <a:r>
              <a:rPr lang="en-US" sz="4000" dirty="0"/>
              <a:t>TOF Metrics - QNET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100" y="4201146"/>
            <a:ext cx="10600841" cy="116903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200" dirty="0"/>
              <a:t>Pei-Ni </a:t>
            </a:r>
            <a:r>
              <a:rPr lang="en-US" sz="2200" dirty="0" err="1"/>
              <a:t>Jone</a:t>
            </a:r>
            <a:r>
              <a:rPr lang="en-US" sz="2200" dirty="0"/>
              <a:t> MD, Associate Professor of Pediatrics, Pediatric Cardiology</a:t>
            </a:r>
          </a:p>
          <a:p>
            <a:r>
              <a:rPr lang="en-US" sz="2200" dirty="0"/>
              <a:t>Children’s Hospital Colorado, University of Colorado School of Medicine</a:t>
            </a:r>
          </a:p>
          <a:p>
            <a:r>
              <a:rPr lang="en-US" sz="2200" dirty="0"/>
              <a:t>November 18, 2017</a:t>
            </a:r>
          </a:p>
        </p:txBody>
      </p:sp>
    </p:spTree>
    <p:extLst>
      <p:ext uri="{BB962C8B-B14F-4D97-AF65-F5344CB8AC3E}">
        <p14:creationId xmlns:p14="http://schemas.microsoft.com/office/powerpoint/2010/main" val="10604004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F7CA83-6461-46F5-8A57-8F5878BC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0" dirty="0"/>
            </a:br>
            <a:r>
              <a:rPr lang="en-US" b="0" dirty="0"/>
              <a:t>Tetralogy of Fallot (</a:t>
            </a:r>
            <a:r>
              <a:rPr lang="en-US" b="0" dirty="0" err="1"/>
              <a:t>ToF</a:t>
            </a:r>
            <a:r>
              <a:rPr lang="en-US" b="0" dirty="0"/>
              <a:t>) patients who received a test for 22q11.2 deletion 	</a:t>
            </a:r>
            <a:br>
              <a:rPr lang="en-US" b="0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762F0D-03AA-4A75-A331-51CFB9E29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47800"/>
            <a:ext cx="7615382" cy="5029200"/>
          </a:xfrm>
        </p:spPr>
        <p:txBody>
          <a:bodyPr/>
          <a:lstStyle/>
          <a:p>
            <a:r>
              <a:rPr lang="en-US" dirty="0"/>
              <a:t>Children’s Hospital Colorado</a:t>
            </a:r>
          </a:p>
          <a:p>
            <a:pPr lvl="1"/>
            <a:r>
              <a:rPr lang="en-US" dirty="0"/>
              <a:t>Quarter 4, 2016 – 52%</a:t>
            </a:r>
          </a:p>
          <a:p>
            <a:pPr lvl="1"/>
            <a:r>
              <a:rPr lang="en-US" dirty="0"/>
              <a:t>10 people involved in the team</a:t>
            </a:r>
          </a:p>
          <a:p>
            <a:pPr lvl="1"/>
            <a:r>
              <a:rPr lang="en-US" dirty="0"/>
              <a:t>Pulled patients from EPIC</a:t>
            </a:r>
          </a:p>
          <a:p>
            <a:pPr lvl="1"/>
            <a:r>
              <a:rPr lang="en-US" dirty="0"/>
              <a:t>Challenge – 40 cardiologists in the practice</a:t>
            </a:r>
          </a:p>
          <a:p>
            <a:r>
              <a:rPr lang="en-US" dirty="0"/>
              <a:t>Meeting to discuss how to improve</a:t>
            </a:r>
          </a:p>
          <a:p>
            <a:pPr lvl="1"/>
            <a:r>
              <a:rPr lang="en-US" dirty="0"/>
              <a:t>Pre-op order sets for all the TOF patients going to surgery to get 22q11 tested </a:t>
            </a:r>
          </a:p>
          <a:p>
            <a:pPr lvl="1"/>
            <a:r>
              <a:rPr lang="en-US" dirty="0"/>
              <a:t>E-mail to cardiology faculty – awareness</a:t>
            </a:r>
          </a:p>
          <a:p>
            <a:pPr lvl="1"/>
            <a:r>
              <a:rPr lang="en-US" dirty="0"/>
              <a:t>Searching for the test in EPIC was cumbersome so that was changed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DC1A1-7B9A-48E2-8F34-712958075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905" y="2262187"/>
            <a:ext cx="35337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36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0137-329D-44B1-835F-C7A28070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Tetralogy of Fallot (</a:t>
            </a:r>
            <a:r>
              <a:rPr lang="en-US" b="0" dirty="0" err="1"/>
              <a:t>ToF</a:t>
            </a:r>
            <a:r>
              <a:rPr lang="en-US" b="0" dirty="0"/>
              <a:t>) patients who received a test for 22q11.2 deletion - Change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FE81-03E3-4269-A04F-C44297034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Children’s Hospital Colorado</a:t>
            </a:r>
          </a:p>
          <a:p>
            <a:pPr lvl="1"/>
            <a:r>
              <a:rPr lang="en-US" dirty="0"/>
              <a:t>Quarter 1, 2017 – 57%</a:t>
            </a:r>
          </a:p>
          <a:p>
            <a:r>
              <a:rPr lang="en-US" dirty="0"/>
              <a:t>Not much improvement</a:t>
            </a:r>
          </a:p>
          <a:p>
            <a:r>
              <a:rPr lang="en-US" dirty="0"/>
              <a:t>Team met – Change Strategies	</a:t>
            </a:r>
          </a:p>
          <a:p>
            <a:pPr lvl="1"/>
            <a:r>
              <a:rPr lang="en-US" dirty="0"/>
              <a:t>Capture all TOF patients before going to surgery</a:t>
            </a:r>
          </a:p>
          <a:p>
            <a:pPr lvl="1"/>
            <a:r>
              <a:rPr lang="en-US" dirty="0"/>
              <a:t>TOF patients in EPIC are flagged</a:t>
            </a:r>
          </a:p>
          <a:p>
            <a:pPr lvl="2"/>
            <a:r>
              <a:rPr lang="en-US" dirty="0"/>
              <a:t>Very long process</a:t>
            </a:r>
          </a:p>
          <a:p>
            <a:pPr lvl="1"/>
            <a:r>
              <a:rPr lang="en-US" dirty="0"/>
              <a:t>Nursing staff in clinic to remind providers</a:t>
            </a:r>
          </a:p>
          <a:p>
            <a:pPr lvl="1"/>
            <a:r>
              <a:rPr lang="en-US" dirty="0"/>
              <a:t>Lecture about 22q11 deletion to Heart Institute</a:t>
            </a:r>
          </a:p>
          <a:p>
            <a:pPr lvl="1"/>
            <a:r>
              <a:rPr lang="en-US" dirty="0"/>
              <a:t>Discussion of this metric in Faculty staff meeting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7501912B-3BA9-4B09-AF1C-17D4D770FD78}"/>
              </a:ext>
            </a:extLst>
          </p:cNvPr>
          <p:cNvGrpSpPr/>
          <p:nvPr/>
        </p:nvGrpSpPr>
        <p:grpSpPr>
          <a:xfrm>
            <a:off x="7688075" y="2086369"/>
            <a:ext cx="2411414" cy="857250"/>
            <a:chOff x="0" y="0"/>
            <a:chExt cx="2411413" cy="857250"/>
          </a:xfrm>
        </p:grpSpPr>
        <p:sp>
          <p:nvSpPr>
            <p:cNvPr id="5" name="Shape 64">
              <a:extLst>
                <a:ext uri="{FF2B5EF4-FFF2-40B4-BE49-F238E27FC236}">
                  <a16:creationId xmlns:a16="http://schemas.microsoft.com/office/drawing/2014/main" id="{83FAD11B-3D7A-4414-A336-8C0BB4719710}"/>
                </a:ext>
              </a:extLst>
            </p:cNvPr>
            <p:cNvSpPr/>
            <p:nvPr/>
          </p:nvSpPr>
          <p:spPr>
            <a:xfrm>
              <a:off x="0" y="0"/>
              <a:ext cx="2411413" cy="857250"/>
            </a:xfrm>
            <a:prstGeom prst="rect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6" name="Shape 65">
              <a:extLst>
                <a:ext uri="{FF2B5EF4-FFF2-40B4-BE49-F238E27FC236}">
                  <a16:creationId xmlns:a16="http://schemas.microsoft.com/office/drawing/2014/main" id="{55143A9F-9A0C-449A-9F23-96416F792B03}"/>
                </a:ext>
              </a:extLst>
            </p:cNvPr>
            <p:cNvSpPr/>
            <p:nvPr/>
          </p:nvSpPr>
          <p:spPr>
            <a:xfrm>
              <a:off x="48418" y="105460"/>
              <a:ext cx="2314576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4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Identification of patients with TOF who require 22q11 screening</a:t>
              </a:r>
            </a:p>
          </p:txBody>
        </p:sp>
      </p:grpSp>
      <p:grpSp>
        <p:nvGrpSpPr>
          <p:cNvPr id="7" name="Group 69">
            <a:extLst>
              <a:ext uri="{FF2B5EF4-FFF2-40B4-BE49-F238E27FC236}">
                <a16:creationId xmlns:a16="http://schemas.microsoft.com/office/drawing/2014/main" id="{3638C689-0AD0-49CE-BD94-04CB86252DEC}"/>
              </a:ext>
            </a:extLst>
          </p:cNvPr>
          <p:cNvGrpSpPr/>
          <p:nvPr/>
        </p:nvGrpSpPr>
        <p:grpSpPr>
          <a:xfrm>
            <a:off x="7688075" y="3110306"/>
            <a:ext cx="2411414" cy="1128714"/>
            <a:chOff x="0" y="0"/>
            <a:chExt cx="2411413" cy="1128713"/>
          </a:xfrm>
        </p:grpSpPr>
        <p:sp>
          <p:nvSpPr>
            <p:cNvPr id="8" name="Shape 67">
              <a:extLst>
                <a:ext uri="{FF2B5EF4-FFF2-40B4-BE49-F238E27FC236}">
                  <a16:creationId xmlns:a16="http://schemas.microsoft.com/office/drawing/2014/main" id="{FBDF11DB-0279-4E78-BC24-9FF0AAB8C233}"/>
                </a:ext>
              </a:extLst>
            </p:cNvPr>
            <p:cNvSpPr/>
            <p:nvPr/>
          </p:nvSpPr>
          <p:spPr>
            <a:xfrm>
              <a:off x="0" y="0"/>
              <a:ext cx="2411413" cy="1128713"/>
            </a:xfrm>
            <a:prstGeom prst="rect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9" name="Shape 68">
              <a:extLst>
                <a:ext uri="{FF2B5EF4-FFF2-40B4-BE49-F238E27FC236}">
                  <a16:creationId xmlns:a16="http://schemas.microsoft.com/office/drawing/2014/main" id="{0B4529F7-21E1-4473-A72B-B66463061085}"/>
                </a:ext>
              </a:extLst>
            </p:cNvPr>
            <p:cNvSpPr/>
            <p:nvPr/>
          </p:nvSpPr>
          <p:spPr>
            <a:xfrm>
              <a:off x="77786" y="25748"/>
              <a:ext cx="2333627" cy="1077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4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Increase knowledge of providers and patients about importance and benefit of genetic screening for 22q11 in patients with TOF</a:t>
              </a:r>
            </a:p>
          </p:txBody>
        </p:sp>
      </p:grpSp>
      <p:grpSp>
        <p:nvGrpSpPr>
          <p:cNvPr id="10" name="Group 80">
            <a:extLst>
              <a:ext uri="{FF2B5EF4-FFF2-40B4-BE49-F238E27FC236}">
                <a16:creationId xmlns:a16="http://schemas.microsoft.com/office/drawing/2014/main" id="{62845B95-C95D-4EA7-95CB-B0F4D9FA1203}"/>
              </a:ext>
            </a:extLst>
          </p:cNvPr>
          <p:cNvGrpSpPr/>
          <p:nvPr/>
        </p:nvGrpSpPr>
        <p:grpSpPr>
          <a:xfrm>
            <a:off x="7665851" y="4404120"/>
            <a:ext cx="2401889" cy="892175"/>
            <a:chOff x="0" y="0"/>
            <a:chExt cx="2401888" cy="892175"/>
          </a:xfrm>
        </p:grpSpPr>
        <p:sp>
          <p:nvSpPr>
            <p:cNvPr id="11" name="Shape 78">
              <a:extLst>
                <a:ext uri="{FF2B5EF4-FFF2-40B4-BE49-F238E27FC236}">
                  <a16:creationId xmlns:a16="http://schemas.microsoft.com/office/drawing/2014/main" id="{FC6B446F-36F9-40CC-89B2-9C6FA4E8FCFB}"/>
                </a:ext>
              </a:extLst>
            </p:cNvPr>
            <p:cNvSpPr/>
            <p:nvPr/>
          </p:nvSpPr>
          <p:spPr>
            <a:xfrm>
              <a:off x="0" y="0"/>
              <a:ext cx="2401888" cy="892175"/>
            </a:xfrm>
            <a:prstGeom prst="rect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800"/>
            </a:p>
          </p:txBody>
        </p:sp>
        <p:sp>
          <p:nvSpPr>
            <p:cNvPr id="12" name="Shape 79">
              <a:extLst>
                <a:ext uri="{FF2B5EF4-FFF2-40B4-BE49-F238E27FC236}">
                  <a16:creationId xmlns:a16="http://schemas.microsoft.com/office/drawing/2014/main" id="{E9538869-804A-45C4-9FC2-78A1CDE62E6E}"/>
                </a:ext>
              </a:extLst>
            </p:cNvPr>
            <p:cNvSpPr/>
            <p:nvPr/>
          </p:nvSpPr>
          <p:spPr>
            <a:xfrm>
              <a:off x="100012" y="108635"/>
              <a:ext cx="2225677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4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Appropriate testing and referral of patient requiring screening</a:t>
              </a:r>
            </a:p>
          </p:txBody>
        </p:sp>
      </p:grpSp>
      <p:sp>
        <p:nvSpPr>
          <p:cNvPr id="13" name="Shape 81">
            <a:extLst>
              <a:ext uri="{FF2B5EF4-FFF2-40B4-BE49-F238E27FC236}">
                <a16:creationId xmlns:a16="http://schemas.microsoft.com/office/drawing/2014/main" id="{F6DCCAE9-B68B-432C-B147-928E5E1339C2}"/>
              </a:ext>
            </a:extLst>
          </p:cNvPr>
          <p:cNvSpPr/>
          <p:nvPr/>
        </p:nvSpPr>
        <p:spPr>
          <a:xfrm>
            <a:off x="7723000" y="1760931"/>
            <a:ext cx="2365376" cy="230832"/>
          </a:xfrm>
          <a:prstGeom prst="rect">
            <a:avLst/>
          </a:prstGeom>
          <a:solidFill>
            <a:srgbClr val="4F81BD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KEY DRIVERS</a:t>
            </a:r>
          </a:p>
        </p:txBody>
      </p:sp>
      <p:grpSp>
        <p:nvGrpSpPr>
          <p:cNvPr id="14" name="Group 85">
            <a:extLst>
              <a:ext uri="{FF2B5EF4-FFF2-40B4-BE49-F238E27FC236}">
                <a16:creationId xmlns:a16="http://schemas.microsoft.com/office/drawing/2014/main" id="{18C42642-B7EA-47E6-BFB6-34CCC546CC68}"/>
              </a:ext>
            </a:extLst>
          </p:cNvPr>
          <p:cNvGrpSpPr/>
          <p:nvPr/>
        </p:nvGrpSpPr>
        <p:grpSpPr>
          <a:xfrm>
            <a:off x="7659499" y="5372475"/>
            <a:ext cx="2543178" cy="942975"/>
            <a:chOff x="-1" y="0"/>
            <a:chExt cx="2543177" cy="942975"/>
          </a:xfrm>
        </p:grpSpPr>
        <p:sp>
          <p:nvSpPr>
            <p:cNvPr id="15" name="Shape 83">
              <a:extLst>
                <a:ext uri="{FF2B5EF4-FFF2-40B4-BE49-F238E27FC236}">
                  <a16:creationId xmlns:a16="http://schemas.microsoft.com/office/drawing/2014/main" id="{D0CBC05E-D637-4FE5-96D5-B6AF12384E83}"/>
                </a:ext>
              </a:extLst>
            </p:cNvPr>
            <p:cNvSpPr/>
            <p:nvPr/>
          </p:nvSpPr>
          <p:spPr>
            <a:xfrm>
              <a:off x="-1" y="0"/>
              <a:ext cx="2417763" cy="942975"/>
            </a:xfrm>
            <a:prstGeom prst="rect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5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500"/>
            </a:p>
          </p:txBody>
        </p:sp>
        <p:sp>
          <p:nvSpPr>
            <p:cNvPr id="16" name="Shape 84">
              <a:extLst>
                <a:ext uri="{FF2B5EF4-FFF2-40B4-BE49-F238E27FC236}">
                  <a16:creationId xmlns:a16="http://schemas.microsoft.com/office/drawing/2014/main" id="{5E1879FB-B099-4E9A-B46D-5D691FF38826}"/>
                </a:ext>
              </a:extLst>
            </p:cNvPr>
            <p:cNvSpPr/>
            <p:nvPr/>
          </p:nvSpPr>
          <p:spPr>
            <a:xfrm>
              <a:off x="106362" y="35045"/>
              <a:ext cx="2436814" cy="861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4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Documentation of TOF and genetic testing results with results to carry through in problem list /patient history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781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CE3E-9FC3-49CA-B033-D6412387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39" y="123864"/>
            <a:ext cx="10274300" cy="1295400"/>
          </a:xfrm>
        </p:spPr>
        <p:txBody>
          <a:bodyPr/>
          <a:lstStyle/>
          <a:p>
            <a:r>
              <a:rPr lang="en-US" b="0" dirty="0"/>
              <a:t>Tetralogy of Fallot (</a:t>
            </a:r>
            <a:r>
              <a:rPr lang="en-US" b="0" dirty="0" err="1"/>
              <a:t>ToF</a:t>
            </a:r>
            <a:r>
              <a:rPr lang="en-US" b="0" dirty="0"/>
              <a:t>) patients who received a test for 22q11.2 deletion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2811-DD01-4433-983A-67098D36A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612" y="1679123"/>
            <a:ext cx="4797376" cy="4876800"/>
          </a:xfrm>
        </p:spPr>
        <p:txBody>
          <a:bodyPr/>
          <a:lstStyle/>
          <a:p>
            <a:r>
              <a:rPr lang="en-US" dirty="0"/>
              <a:t>Children’s Hospital Colorado</a:t>
            </a:r>
          </a:p>
          <a:p>
            <a:pPr lvl="1"/>
            <a:r>
              <a:rPr lang="en-US" dirty="0"/>
              <a:t>Quarter 2, 2017 – 67%  (10% increase!)</a:t>
            </a:r>
          </a:p>
          <a:p>
            <a:r>
              <a:rPr lang="en-US" dirty="0"/>
              <a:t>Team Met – Strategies to improve</a:t>
            </a:r>
          </a:p>
          <a:p>
            <a:pPr lvl="1"/>
            <a:r>
              <a:rPr lang="en-US" dirty="0"/>
              <a:t>E-mail individual providers</a:t>
            </a:r>
          </a:p>
          <a:p>
            <a:pPr lvl="1"/>
            <a:r>
              <a:rPr lang="en-US" dirty="0"/>
              <a:t>Monthly e-mail reminders</a:t>
            </a:r>
          </a:p>
          <a:p>
            <a:pPr lvl="1"/>
            <a:r>
              <a:rPr lang="en-US" dirty="0"/>
              <a:t>Reminder in surgical conference</a:t>
            </a:r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2F71E640-8EC2-46C7-A0F6-07BEAACDE4DB}"/>
              </a:ext>
            </a:extLst>
          </p:cNvPr>
          <p:cNvGrpSpPr/>
          <p:nvPr/>
        </p:nvGrpSpPr>
        <p:grpSpPr>
          <a:xfrm>
            <a:off x="5473795" y="1889145"/>
            <a:ext cx="2411414" cy="857250"/>
            <a:chOff x="0" y="0"/>
            <a:chExt cx="2411413" cy="857250"/>
          </a:xfrm>
        </p:grpSpPr>
        <p:sp>
          <p:nvSpPr>
            <p:cNvPr id="6" name="Shape 64">
              <a:extLst>
                <a:ext uri="{FF2B5EF4-FFF2-40B4-BE49-F238E27FC236}">
                  <a16:creationId xmlns:a16="http://schemas.microsoft.com/office/drawing/2014/main" id="{47F03B64-9F1C-406E-87C2-BEAEF6853884}"/>
                </a:ext>
              </a:extLst>
            </p:cNvPr>
            <p:cNvSpPr/>
            <p:nvPr/>
          </p:nvSpPr>
          <p:spPr>
            <a:xfrm>
              <a:off x="0" y="0"/>
              <a:ext cx="2411413" cy="857250"/>
            </a:xfrm>
            <a:prstGeom prst="rect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7" name="Shape 65">
              <a:extLst>
                <a:ext uri="{FF2B5EF4-FFF2-40B4-BE49-F238E27FC236}">
                  <a16:creationId xmlns:a16="http://schemas.microsoft.com/office/drawing/2014/main" id="{5C2C69FB-D8D2-490E-AF99-4BFFC1497E3B}"/>
                </a:ext>
              </a:extLst>
            </p:cNvPr>
            <p:cNvSpPr/>
            <p:nvPr/>
          </p:nvSpPr>
          <p:spPr>
            <a:xfrm>
              <a:off x="48418" y="105460"/>
              <a:ext cx="2314576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4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Identification of patients with TOF who require 22q11 screening</a:t>
              </a:r>
            </a:p>
          </p:txBody>
        </p:sp>
      </p:grpSp>
      <p:grpSp>
        <p:nvGrpSpPr>
          <p:cNvPr id="8" name="Group 69">
            <a:extLst>
              <a:ext uri="{FF2B5EF4-FFF2-40B4-BE49-F238E27FC236}">
                <a16:creationId xmlns:a16="http://schemas.microsoft.com/office/drawing/2014/main" id="{73D08A4A-7DF5-4509-A902-0443A57DDEAC}"/>
              </a:ext>
            </a:extLst>
          </p:cNvPr>
          <p:cNvGrpSpPr/>
          <p:nvPr/>
        </p:nvGrpSpPr>
        <p:grpSpPr>
          <a:xfrm>
            <a:off x="5473795" y="2913082"/>
            <a:ext cx="2411414" cy="1128714"/>
            <a:chOff x="0" y="0"/>
            <a:chExt cx="2411413" cy="1128713"/>
          </a:xfrm>
        </p:grpSpPr>
        <p:sp>
          <p:nvSpPr>
            <p:cNvPr id="9" name="Shape 67">
              <a:extLst>
                <a:ext uri="{FF2B5EF4-FFF2-40B4-BE49-F238E27FC236}">
                  <a16:creationId xmlns:a16="http://schemas.microsoft.com/office/drawing/2014/main" id="{29D91471-06AB-4706-9AE7-3D8D2132C2EC}"/>
                </a:ext>
              </a:extLst>
            </p:cNvPr>
            <p:cNvSpPr/>
            <p:nvPr/>
          </p:nvSpPr>
          <p:spPr>
            <a:xfrm>
              <a:off x="0" y="0"/>
              <a:ext cx="2411413" cy="1128713"/>
            </a:xfrm>
            <a:prstGeom prst="rect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10" name="Shape 68">
              <a:extLst>
                <a:ext uri="{FF2B5EF4-FFF2-40B4-BE49-F238E27FC236}">
                  <a16:creationId xmlns:a16="http://schemas.microsoft.com/office/drawing/2014/main" id="{F5CAB263-642D-4E2A-9A10-1EF9E9DBA677}"/>
                </a:ext>
              </a:extLst>
            </p:cNvPr>
            <p:cNvSpPr/>
            <p:nvPr/>
          </p:nvSpPr>
          <p:spPr>
            <a:xfrm>
              <a:off x="77786" y="25748"/>
              <a:ext cx="2333627" cy="1077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4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Increase knowledge of providers and patients about importance and benefit of genetic screening for 22q11 in patients with TOF</a:t>
              </a:r>
            </a:p>
          </p:txBody>
        </p:sp>
      </p:grpSp>
      <p:grpSp>
        <p:nvGrpSpPr>
          <p:cNvPr id="11" name="Group 72">
            <a:extLst>
              <a:ext uri="{FF2B5EF4-FFF2-40B4-BE49-F238E27FC236}">
                <a16:creationId xmlns:a16="http://schemas.microsoft.com/office/drawing/2014/main" id="{12487447-31CF-4C66-AC47-62218B7C29F0}"/>
              </a:ext>
            </a:extLst>
          </p:cNvPr>
          <p:cNvGrpSpPr/>
          <p:nvPr/>
        </p:nvGrpSpPr>
        <p:grpSpPr>
          <a:xfrm>
            <a:off x="8929781" y="1803399"/>
            <a:ext cx="2667004" cy="725491"/>
            <a:chOff x="-1" y="-1"/>
            <a:chExt cx="2667002" cy="725489"/>
          </a:xfrm>
        </p:grpSpPr>
        <p:sp>
          <p:nvSpPr>
            <p:cNvPr id="12" name="Shape 70">
              <a:extLst>
                <a:ext uri="{FF2B5EF4-FFF2-40B4-BE49-F238E27FC236}">
                  <a16:creationId xmlns:a16="http://schemas.microsoft.com/office/drawing/2014/main" id="{1AC03E6E-CEC0-49C2-8A7D-27CD4D92298B}"/>
                </a:ext>
              </a:extLst>
            </p:cNvPr>
            <p:cNvSpPr/>
            <p:nvPr/>
          </p:nvSpPr>
          <p:spPr>
            <a:xfrm>
              <a:off x="-1" y="-1"/>
              <a:ext cx="2613026" cy="725489"/>
            </a:xfrm>
            <a:prstGeom prst="rect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3" name="Shape 71">
              <a:extLst>
                <a:ext uri="{FF2B5EF4-FFF2-40B4-BE49-F238E27FC236}">
                  <a16:creationId xmlns:a16="http://schemas.microsoft.com/office/drawing/2014/main" id="{FD930ABC-D621-440D-8637-69C943CE317A}"/>
                </a:ext>
              </a:extLst>
            </p:cNvPr>
            <p:cNvSpPr/>
            <p:nvPr/>
          </p:nvSpPr>
          <p:spPr>
            <a:xfrm>
              <a:off x="53975" y="85745"/>
              <a:ext cx="2613026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Identify patients with TOF and determine if 22q11 testing has been performed prenatally or postnatally.</a:t>
              </a:r>
            </a:p>
          </p:txBody>
        </p:sp>
      </p:grpSp>
      <p:sp>
        <p:nvSpPr>
          <p:cNvPr id="14" name="Shape 74">
            <a:extLst>
              <a:ext uri="{FF2B5EF4-FFF2-40B4-BE49-F238E27FC236}">
                <a16:creationId xmlns:a16="http://schemas.microsoft.com/office/drawing/2014/main" id="{07008410-9C4E-4E1C-847B-070F27D3EBAE}"/>
              </a:ext>
            </a:extLst>
          </p:cNvPr>
          <p:cNvSpPr/>
          <p:nvPr/>
        </p:nvSpPr>
        <p:spPr>
          <a:xfrm flipH="1">
            <a:off x="7862984" y="1882774"/>
            <a:ext cx="1057275" cy="406402"/>
          </a:xfrm>
          <a:prstGeom prst="line">
            <a:avLst/>
          </a:prstGeom>
          <a:ln w="12700">
            <a:solidFill>
              <a:srgbClr val="4F81BD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386B"/>
                </a:solidFill>
              </a:defRPr>
            </a:pPr>
            <a:endParaRPr/>
          </a:p>
        </p:txBody>
      </p:sp>
      <p:sp>
        <p:nvSpPr>
          <p:cNvPr id="15" name="Shape 75">
            <a:extLst>
              <a:ext uri="{FF2B5EF4-FFF2-40B4-BE49-F238E27FC236}">
                <a16:creationId xmlns:a16="http://schemas.microsoft.com/office/drawing/2014/main" id="{2720C154-AE20-4425-A453-ABEE421B5474}"/>
              </a:ext>
            </a:extLst>
          </p:cNvPr>
          <p:cNvSpPr/>
          <p:nvPr/>
        </p:nvSpPr>
        <p:spPr>
          <a:xfrm flipH="1" flipV="1">
            <a:off x="7862982" y="2289174"/>
            <a:ext cx="1046164" cy="601664"/>
          </a:xfrm>
          <a:prstGeom prst="line">
            <a:avLst/>
          </a:prstGeom>
          <a:ln w="12700">
            <a:solidFill>
              <a:srgbClr val="4F81BD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386B"/>
                </a:solidFill>
              </a:defRPr>
            </a:pPr>
            <a:endParaRPr/>
          </a:p>
        </p:txBody>
      </p:sp>
      <p:grpSp>
        <p:nvGrpSpPr>
          <p:cNvPr id="16" name="Group 80">
            <a:extLst>
              <a:ext uri="{FF2B5EF4-FFF2-40B4-BE49-F238E27FC236}">
                <a16:creationId xmlns:a16="http://schemas.microsoft.com/office/drawing/2014/main" id="{48E8369C-0A31-4CA3-AE44-EB641E08F83A}"/>
              </a:ext>
            </a:extLst>
          </p:cNvPr>
          <p:cNvGrpSpPr/>
          <p:nvPr/>
        </p:nvGrpSpPr>
        <p:grpSpPr>
          <a:xfrm>
            <a:off x="5451571" y="4206896"/>
            <a:ext cx="2401889" cy="892175"/>
            <a:chOff x="0" y="0"/>
            <a:chExt cx="2401888" cy="892175"/>
          </a:xfrm>
        </p:grpSpPr>
        <p:sp>
          <p:nvSpPr>
            <p:cNvPr id="17" name="Shape 78">
              <a:extLst>
                <a:ext uri="{FF2B5EF4-FFF2-40B4-BE49-F238E27FC236}">
                  <a16:creationId xmlns:a16="http://schemas.microsoft.com/office/drawing/2014/main" id="{E1039CEE-4DF1-49E8-BC63-7D08BC55BD5A}"/>
                </a:ext>
              </a:extLst>
            </p:cNvPr>
            <p:cNvSpPr/>
            <p:nvPr/>
          </p:nvSpPr>
          <p:spPr>
            <a:xfrm>
              <a:off x="0" y="0"/>
              <a:ext cx="2401888" cy="892175"/>
            </a:xfrm>
            <a:prstGeom prst="rect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800"/>
            </a:p>
          </p:txBody>
        </p:sp>
        <p:sp>
          <p:nvSpPr>
            <p:cNvPr id="18" name="Shape 79">
              <a:extLst>
                <a:ext uri="{FF2B5EF4-FFF2-40B4-BE49-F238E27FC236}">
                  <a16:creationId xmlns:a16="http://schemas.microsoft.com/office/drawing/2014/main" id="{B4BC2CCA-2323-4FFA-90E3-08C24F6A6AF6}"/>
                </a:ext>
              </a:extLst>
            </p:cNvPr>
            <p:cNvSpPr/>
            <p:nvPr/>
          </p:nvSpPr>
          <p:spPr>
            <a:xfrm>
              <a:off x="100012" y="108635"/>
              <a:ext cx="2225677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4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Appropriate testing and referral of patient requiring screening</a:t>
              </a:r>
            </a:p>
          </p:txBody>
        </p:sp>
      </p:grpSp>
      <p:sp>
        <p:nvSpPr>
          <p:cNvPr id="19" name="Shape 81">
            <a:extLst>
              <a:ext uri="{FF2B5EF4-FFF2-40B4-BE49-F238E27FC236}">
                <a16:creationId xmlns:a16="http://schemas.microsoft.com/office/drawing/2014/main" id="{4A133C67-7FEA-4656-878C-40B21AF56E92}"/>
              </a:ext>
            </a:extLst>
          </p:cNvPr>
          <p:cNvSpPr/>
          <p:nvPr/>
        </p:nvSpPr>
        <p:spPr>
          <a:xfrm>
            <a:off x="5508720" y="1563707"/>
            <a:ext cx="2365376" cy="230832"/>
          </a:xfrm>
          <a:prstGeom prst="rect">
            <a:avLst/>
          </a:prstGeom>
          <a:solidFill>
            <a:srgbClr val="4F81BD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KEY DRIVERS</a:t>
            </a:r>
          </a:p>
        </p:txBody>
      </p:sp>
      <p:sp>
        <p:nvSpPr>
          <p:cNvPr id="20" name="Shape 82">
            <a:extLst>
              <a:ext uri="{FF2B5EF4-FFF2-40B4-BE49-F238E27FC236}">
                <a16:creationId xmlns:a16="http://schemas.microsoft.com/office/drawing/2014/main" id="{486F7B6D-1A9E-4598-804A-E31856F3FA1D}"/>
              </a:ext>
            </a:extLst>
          </p:cNvPr>
          <p:cNvSpPr/>
          <p:nvPr/>
        </p:nvSpPr>
        <p:spPr>
          <a:xfrm>
            <a:off x="8931370" y="1501775"/>
            <a:ext cx="2617788" cy="230832"/>
          </a:xfrm>
          <a:prstGeom prst="rect">
            <a:avLst/>
          </a:prstGeom>
          <a:solidFill>
            <a:srgbClr val="4F81BD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INTERVENTIONS</a:t>
            </a:r>
          </a:p>
        </p:txBody>
      </p:sp>
      <p:grpSp>
        <p:nvGrpSpPr>
          <p:cNvPr id="21" name="Group 85">
            <a:extLst>
              <a:ext uri="{FF2B5EF4-FFF2-40B4-BE49-F238E27FC236}">
                <a16:creationId xmlns:a16="http://schemas.microsoft.com/office/drawing/2014/main" id="{CB37029B-8DAC-4ECF-971A-E18F8BD924F6}"/>
              </a:ext>
            </a:extLst>
          </p:cNvPr>
          <p:cNvGrpSpPr/>
          <p:nvPr/>
        </p:nvGrpSpPr>
        <p:grpSpPr>
          <a:xfrm>
            <a:off x="5445219" y="5175251"/>
            <a:ext cx="2543178" cy="942975"/>
            <a:chOff x="-1" y="0"/>
            <a:chExt cx="2543177" cy="942975"/>
          </a:xfrm>
        </p:grpSpPr>
        <p:sp>
          <p:nvSpPr>
            <p:cNvPr id="22" name="Shape 83">
              <a:extLst>
                <a:ext uri="{FF2B5EF4-FFF2-40B4-BE49-F238E27FC236}">
                  <a16:creationId xmlns:a16="http://schemas.microsoft.com/office/drawing/2014/main" id="{D60EF599-FF87-4418-BA90-13213D9E39B2}"/>
                </a:ext>
              </a:extLst>
            </p:cNvPr>
            <p:cNvSpPr/>
            <p:nvPr/>
          </p:nvSpPr>
          <p:spPr>
            <a:xfrm>
              <a:off x="-1" y="0"/>
              <a:ext cx="2417763" cy="942975"/>
            </a:xfrm>
            <a:prstGeom prst="rect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5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500"/>
            </a:p>
          </p:txBody>
        </p:sp>
        <p:sp>
          <p:nvSpPr>
            <p:cNvPr id="23" name="Shape 84">
              <a:extLst>
                <a:ext uri="{FF2B5EF4-FFF2-40B4-BE49-F238E27FC236}">
                  <a16:creationId xmlns:a16="http://schemas.microsoft.com/office/drawing/2014/main" id="{0CC64F6F-1A05-4016-887D-2935CE105853}"/>
                </a:ext>
              </a:extLst>
            </p:cNvPr>
            <p:cNvSpPr/>
            <p:nvPr/>
          </p:nvSpPr>
          <p:spPr>
            <a:xfrm>
              <a:off x="106362" y="35045"/>
              <a:ext cx="2436814" cy="861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4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Documentation of TOF and genetic testing results with results to carry through in problem list /patient history</a:t>
              </a:r>
            </a:p>
          </p:txBody>
        </p:sp>
      </p:grpSp>
      <p:sp>
        <p:nvSpPr>
          <p:cNvPr id="24" name="Shape 88">
            <a:extLst>
              <a:ext uri="{FF2B5EF4-FFF2-40B4-BE49-F238E27FC236}">
                <a16:creationId xmlns:a16="http://schemas.microsoft.com/office/drawing/2014/main" id="{B1468C7F-012E-4307-89F2-86B7D0A4F4EB}"/>
              </a:ext>
            </a:extLst>
          </p:cNvPr>
          <p:cNvSpPr/>
          <p:nvPr/>
        </p:nvSpPr>
        <p:spPr>
          <a:xfrm flipH="1" flipV="1">
            <a:off x="7878858" y="3348037"/>
            <a:ext cx="1030289" cy="1728788"/>
          </a:xfrm>
          <a:prstGeom prst="line">
            <a:avLst/>
          </a:prstGeom>
          <a:ln w="12700">
            <a:solidFill>
              <a:srgbClr val="4F81BD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386B"/>
                </a:solidFill>
              </a:defRPr>
            </a:pPr>
            <a:endParaRPr/>
          </a:p>
        </p:txBody>
      </p:sp>
      <p:sp>
        <p:nvSpPr>
          <p:cNvPr id="25" name="Shape 90">
            <a:extLst>
              <a:ext uri="{FF2B5EF4-FFF2-40B4-BE49-F238E27FC236}">
                <a16:creationId xmlns:a16="http://schemas.microsoft.com/office/drawing/2014/main" id="{0A040C2E-6DEF-475C-925A-FE76A9404E78}"/>
              </a:ext>
            </a:extLst>
          </p:cNvPr>
          <p:cNvSpPr/>
          <p:nvPr/>
        </p:nvSpPr>
        <p:spPr>
          <a:xfrm flipH="1" flipV="1">
            <a:off x="7853458" y="3348037"/>
            <a:ext cx="1062039" cy="581026"/>
          </a:xfrm>
          <a:prstGeom prst="line">
            <a:avLst/>
          </a:prstGeom>
          <a:ln w="12700">
            <a:solidFill>
              <a:srgbClr val="4F81BD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386B"/>
                </a:solidFill>
              </a:defRPr>
            </a:pPr>
            <a:endParaRPr/>
          </a:p>
        </p:txBody>
      </p:sp>
      <p:grpSp>
        <p:nvGrpSpPr>
          <p:cNvPr id="26" name="Group 93">
            <a:extLst>
              <a:ext uri="{FF2B5EF4-FFF2-40B4-BE49-F238E27FC236}">
                <a16:creationId xmlns:a16="http://schemas.microsoft.com/office/drawing/2014/main" id="{11E87EDE-190A-4CB6-B295-283C0851A364}"/>
              </a:ext>
            </a:extLst>
          </p:cNvPr>
          <p:cNvGrpSpPr/>
          <p:nvPr/>
        </p:nvGrpSpPr>
        <p:grpSpPr>
          <a:xfrm>
            <a:off x="8913906" y="3286124"/>
            <a:ext cx="2628902" cy="1285879"/>
            <a:chOff x="-1" y="-1"/>
            <a:chExt cx="2628901" cy="1285877"/>
          </a:xfrm>
        </p:grpSpPr>
        <p:sp>
          <p:nvSpPr>
            <p:cNvPr id="27" name="Shape 91">
              <a:extLst>
                <a:ext uri="{FF2B5EF4-FFF2-40B4-BE49-F238E27FC236}">
                  <a16:creationId xmlns:a16="http://schemas.microsoft.com/office/drawing/2014/main" id="{885924AC-3520-44F1-8FAA-DFA943233696}"/>
                </a:ext>
              </a:extLst>
            </p:cNvPr>
            <p:cNvSpPr/>
            <p:nvPr/>
          </p:nvSpPr>
          <p:spPr>
            <a:xfrm>
              <a:off x="0" y="-1"/>
              <a:ext cx="2628900" cy="128587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8" name="Shape 92">
              <a:extLst>
                <a:ext uri="{FF2B5EF4-FFF2-40B4-BE49-F238E27FC236}">
                  <a16:creationId xmlns:a16="http://schemas.microsoft.com/office/drawing/2014/main" id="{110F9E96-9CE3-4DA2-8733-19DB7E7D9C2B}"/>
                </a:ext>
              </a:extLst>
            </p:cNvPr>
            <p:cNvSpPr/>
            <p:nvPr/>
          </p:nvSpPr>
          <p:spPr>
            <a:xfrm>
              <a:off x="-1" y="88941"/>
              <a:ext cx="2628901" cy="1107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 Develop educational program for </a:t>
              </a:r>
            </a:p>
            <a:p>
              <a:pPr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 parents to understand importance </a:t>
              </a:r>
            </a:p>
            <a:p>
              <a:pPr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 of genetic screening for 22q11</a:t>
              </a:r>
            </a:p>
            <a:p>
              <a:pPr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 deletion in patients with TOF and to</a:t>
              </a:r>
            </a:p>
            <a:p>
              <a:pPr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 increase knowledge of available</a:t>
              </a:r>
            </a:p>
            <a:p>
              <a:pPr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 resources</a:t>
              </a:r>
            </a:p>
          </p:txBody>
        </p:sp>
      </p:grpSp>
      <p:sp>
        <p:nvSpPr>
          <p:cNvPr id="29" name="Shape 94">
            <a:extLst>
              <a:ext uri="{FF2B5EF4-FFF2-40B4-BE49-F238E27FC236}">
                <a16:creationId xmlns:a16="http://schemas.microsoft.com/office/drawing/2014/main" id="{99155438-6D85-4B15-A937-D5D6C43C766E}"/>
              </a:ext>
            </a:extLst>
          </p:cNvPr>
          <p:cNvSpPr/>
          <p:nvPr/>
        </p:nvSpPr>
        <p:spPr>
          <a:xfrm flipH="1">
            <a:off x="7862983" y="2874963"/>
            <a:ext cx="1036639" cy="2730501"/>
          </a:xfrm>
          <a:prstGeom prst="line">
            <a:avLst/>
          </a:prstGeom>
          <a:ln w="12700">
            <a:solidFill>
              <a:srgbClr val="4F81BD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386B"/>
                </a:solidFill>
              </a:defRPr>
            </a:pPr>
            <a:endParaRPr/>
          </a:p>
        </p:txBody>
      </p:sp>
      <p:sp>
        <p:nvSpPr>
          <p:cNvPr id="30" name="Shape 95">
            <a:extLst>
              <a:ext uri="{FF2B5EF4-FFF2-40B4-BE49-F238E27FC236}">
                <a16:creationId xmlns:a16="http://schemas.microsoft.com/office/drawing/2014/main" id="{4A8B4C56-A04B-4175-9538-92024BA2C468}"/>
              </a:ext>
            </a:extLst>
          </p:cNvPr>
          <p:cNvSpPr/>
          <p:nvPr/>
        </p:nvSpPr>
        <p:spPr>
          <a:xfrm flipH="1">
            <a:off x="7853457" y="2897187"/>
            <a:ext cx="1046164" cy="1674814"/>
          </a:xfrm>
          <a:prstGeom prst="line">
            <a:avLst/>
          </a:prstGeom>
          <a:ln w="12700">
            <a:solidFill>
              <a:srgbClr val="4F81BD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386B"/>
                </a:solidFill>
              </a:defRPr>
            </a:pPr>
            <a:endParaRPr/>
          </a:p>
        </p:txBody>
      </p:sp>
      <p:sp>
        <p:nvSpPr>
          <p:cNvPr id="31" name="Shape 96">
            <a:extLst>
              <a:ext uri="{FF2B5EF4-FFF2-40B4-BE49-F238E27FC236}">
                <a16:creationId xmlns:a16="http://schemas.microsoft.com/office/drawing/2014/main" id="{39B4D55B-8681-4E23-88FF-15E0BBBC23D2}"/>
              </a:ext>
            </a:extLst>
          </p:cNvPr>
          <p:cNvSpPr/>
          <p:nvPr/>
        </p:nvSpPr>
        <p:spPr>
          <a:xfrm>
            <a:off x="8913909" y="2649537"/>
            <a:ext cx="2601913" cy="47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332" tIns="40332" rIns="40332" bIns="40332">
            <a:spAutoFit/>
          </a:bodyPr>
          <a:lstStyle/>
          <a:p>
            <a:pPr>
              <a:lnSpc>
                <a:spcPct val="107000"/>
              </a:lnSpc>
              <a:spcBef>
                <a:spcPts val="700"/>
              </a:spcBef>
              <a:defRPr sz="1200">
                <a:solidFill>
                  <a:srgbClr val="00386B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00" dirty="0"/>
              <a:t>Implement site specific means of </a:t>
            </a:r>
            <a:r>
              <a:rPr sz="1200" b="1" i="1" dirty="0"/>
              <a:t>flagging/testing </a:t>
            </a:r>
            <a:r>
              <a:rPr sz="1200" dirty="0"/>
              <a:t>22q11 in patient </a:t>
            </a:r>
          </a:p>
        </p:txBody>
      </p:sp>
      <p:sp>
        <p:nvSpPr>
          <p:cNvPr id="32" name="Shape 97">
            <a:extLst>
              <a:ext uri="{FF2B5EF4-FFF2-40B4-BE49-F238E27FC236}">
                <a16:creationId xmlns:a16="http://schemas.microsoft.com/office/drawing/2014/main" id="{EEF7A231-CF23-4DAA-AA87-3DE9B99020D5}"/>
              </a:ext>
            </a:extLst>
          </p:cNvPr>
          <p:cNvSpPr/>
          <p:nvPr/>
        </p:nvSpPr>
        <p:spPr>
          <a:xfrm flipH="1" flipV="1">
            <a:off x="7878859" y="2289174"/>
            <a:ext cx="1020763" cy="3954464"/>
          </a:xfrm>
          <a:prstGeom prst="line">
            <a:avLst/>
          </a:prstGeom>
          <a:ln w="12700">
            <a:solidFill>
              <a:srgbClr val="4F81BD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386B"/>
                </a:solidFill>
              </a:defRPr>
            </a:pPr>
            <a:endParaRPr/>
          </a:p>
        </p:txBody>
      </p:sp>
      <p:grpSp>
        <p:nvGrpSpPr>
          <p:cNvPr id="33" name="Group 100">
            <a:extLst>
              <a:ext uri="{FF2B5EF4-FFF2-40B4-BE49-F238E27FC236}">
                <a16:creationId xmlns:a16="http://schemas.microsoft.com/office/drawing/2014/main" id="{2C607E97-C1AB-474E-8CA7-45CDE9B43A73}"/>
              </a:ext>
            </a:extLst>
          </p:cNvPr>
          <p:cNvGrpSpPr/>
          <p:nvPr/>
        </p:nvGrpSpPr>
        <p:grpSpPr>
          <a:xfrm>
            <a:off x="8920258" y="4748212"/>
            <a:ext cx="2627314" cy="679452"/>
            <a:chOff x="0" y="15875"/>
            <a:chExt cx="2627313" cy="679450"/>
          </a:xfrm>
        </p:grpSpPr>
        <p:sp>
          <p:nvSpPr>
            <p:cNvPr id="34" name="Shape 98">
              <a:extLst>
                <a:ext uri="{FF2B5EF4-FFF2-40B4-BE49-F238E27FC236}">
                  <a16:creationId xmlns:a16="http://schemas.microsoft.com/office/drawing/2014/main" id="{96F0A0FE-F70B-4B94-994F-90AE757760DB}"/>
                </a:ext>
              </a:extLst>
            </p:cNvPr>
            <p:cNvSpPr/>
            <p:nvPr/>
          </p:nvSpPr>
          <p:spPr>
            <a:xfrm>
              <a:off x="0" y="15875"/>
              <a:ext cx="2627313" cy="67945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35" name="Shape 99">
              <a:extLst>
                <a:ext uri="{FF2B5EF4-FFF2-40B4-BE49-F238E27FC236}">
                  <a16:creationId xmlns:a16="http://schemas.microsoft.com/office/drawing/2014/main" id="{4CBE3E95-62BE-4A25-9319-AB6F7539AC71}"/>
                </a:ext>
              </a:extLst>
            </p:cNvPr>
            <p:cNvSpPr/>
            <p:nvPr/>
          </p:nvSpPr>
          <p:spPr>
            <a:xfrm>
              <a:off x="0" y="78603"/>
              <a:ext cx="2627313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 Develop educational program for </a:t>
              </a:r>
            </a:p>
            <a:p>
              <a:pPr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 pediatric cardiologists regarding</a:t>
              </a:r>
            </a:p>
            <a:p>
              <a:pPr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 need for 22q11 testing</a:t>
              </a:r>
            </a:p>
          </p:txBody>
        </p:sp>
      </p:grpSp>
      <p:grpSp>
        <p:nvGrpSpPr>
          <p:cNvPr id="36" name="Group 103">
            <a:extLst>
              <a:ext uri="{FF2B5EF4-FFF2-40B4-BE49-F238E27FC236}">
                <a16:creationId xmlns:a16="http://schemas.microsoft.com/office/drawing/2014/main" id="{9A84B095-0AC7-4B3C-B070-38CD0F861A18}"/>
              </a:ext>
            </a:extLst>
          </p:cNvPr>
          <p:cNvGrpSpPr/>
          <p:nvPr/>
        </p:nvGrpSpPr>
        <p:grpSpPr>
          <a:xfrm>
            <a:off x="8928195" y="5605461"/>
            <a:ext cx="2855914" cy="1179516"/>
            <a:chOff x="0" y="-1"/>
            <a:chExt cx="2855913" cy="1179514"/>
          </a:xfrm>
        </p:grpSpPr>
        <p:sp>
          <p:nvSpPr>
            <p:cNvPr id="37" name="Shape 101">
              <a:extLst>
                <a:ext uri="{FF2B5EF4-FFF2-40B4-BE49-F238E27FC236}">
                  <a16:creationId xmlns:a16="http://schemas.microsoft.com/office/drawing/2014/main" id="{9ADAD0C1-4367-42E5-A983-EE9C6026FC42}"/>
                </a:ext>
              </a:extLst>
            </p:cNvPr>
            <p:cNvSpPr/>
            <p:nvPr/>
          </p:nvSpPr>
          <p:spPr>
            <a:xfrm>
              <a:off x="0" y="-1"/>
              <a:ext cx="2855913" cy="1179514"/>
            </a:xfrm>
            <a:prstGeom prst="rect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38" name="Shape 102">
              <a:extLst>
                <a:ext uri="{FF2B5EF4-FFF2-40B4-BE49-F238E27FC236}">
                  <a16:creationId xmlns:a16="http://schemas.microsoft.com/office/drawing/2014/main" id="{B3530270-D446-47FD-AF72-3E0FAFB610FC}"/>
                </a:ext>
              </a:extLst>
            </p:cNvPr>
            <p:cNvSpPr/>
            <p:nvPr/>
          </p:nvSpPr>
          <p:spPr>
            <a:xfrm>
              <a:off x="88434" y="204550"/>
              <a:ext cx="2679046" cy="73866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200">
                  <a:solidFill>
                    <a:srgbClr val="00386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Establish and implement clinical pathway tool and order set for patients with TOF to include genetic screening for 22q11 deletion and genetics consultation</a:t>
              </a:r>
            </a:p>
          </p:txBody>
        </p:sp>
      </p:grpSp>
      <p:sp>
        <p:nvSpPr>
          <p:cNvPr id="39" name="Shape 73">
            <a:extLst>
              <a:ext uri="{FF2B5EF4-FFF2-40B4-BE49-F238E27FC236}">
                <a16:creationId xmlns:a16="http://schemas.microsoft.com/office/drawing/2014/main" id="{26741EEA-6B7F-4F9B-9082-061A33BC0762}"/>
              </a:ext>
            </a:extLst>
          </p:cNvPr>
          <p:cNvSpPr/>
          <p:nvPr/>
        </p:nvSpPr>
        <p:spPr>
          <a:xfrm>
            <a:off x="8903590" y="2679682"/>
            <a:ext cx="2622550" cy="401638"/>
          </a:xfrm>
          <a:prstGeom prst="rect">
            <a:avLst/>
          </a:prstGeom>
          <a:ln w="25400">
            <a:solidFill>
              <a:srgbClr val="4F81BD"/>
            </a:solidFill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0038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4164581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B208-4C33-41D6-B129-3A0AE147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TOF Metric – Lesson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24C7B-67DB-4FDB-B257-CFD289FD4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work – divide the chart review work</a:t>
            </a:r>
          </a:p>
          <a:p>
            <a:r>
              <a:rPr lang="en-US" dirty="0"/>
              <a:t>Implementation of different strategies</a:t>
            </a:r>
          </a:p>
          <a:p>
            <a:pPr lvl="1"/>
            <a:r>
              <a:rPr lang="en-US" dirty="0"/>
              <a:t>Raise awareness – lecture</a:t>
            </a:r>
          </a:p>
          <a:p>
            <a:pPr lvl="1"/>
            <a:r>
              <a:rPr lang="en-US" dirty="0"/>
              <a:t>Faculty meeting to discuss</a:t>
            </a:r>
          </a:p>
          <a:p>
            <a:pPr lvl="1"/>
            <a:r>
              <a:rPr lang="en-US" dirty="0"/>
              <a:t>Nursing staff to remind</a:t>
            </a:r>
          </a:p>
          <a:p>
            <a:pPr lvl="1"/>
            <a:r>
              <a:rPr lang="en-US" dirty="0"/>
              <a:t>E-mail reminders</a:t>
            </a:r>
          </a:p>
          <a:p>
            <a:pPr lvl="1"/>
            <a:r>
              <a:rPr lang="en-US" dirty="0"/>
              <a:t>Individual provider</a:t>
            </a:r>
          </a:p>
          <a:p>
            <a:pPr lvl="1"/>
            <a:r>
              <a:rPr lang="en-US" dirty="0"/>
              <a:t>Pre-surgical testing – insurance will pay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04BE2-8212-4512-BB21-3648BA5A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00" y="2450446"/>
            <a:ext cx="35337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68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A5E7-2FF5-4E48-8C0D-65A7DC20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3F8EE5-806C-481B-8272-1ABB5B81E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260713"/>
              </p:ext>
            </p:extLst>
          </p:nvPr>
        </p:nvGraphicFramePr>
        <p:xfrm>
          <a:off x="406400" y="1320800"/>
          <a:ext cx="114808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5E78F4-62A5-4424-A4F1-805570D3F137}"/>
              </a:ext>
            </a:extLst>
          </p:cNvPr>
          <p:cNvSpPr txBox="1"/>
          <p:nvPr/>
        </p:nvSpPr>
        <p:spPr>
          <a:xfrm>
            <a:off x="717176" y="1873624"/>
            <a:ext cx="303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improve more?</a:t>
            </a:r>
          </a:p>
        </p:txBody>
      </p:sp>
    </p:spTree>
    <p:extLst>
      <p:ext uri="{BB962C8B-B14F-4D97-AF65-F5344CB8AC3E}">
        <p14:creationId xmlns:p14="http://schemas.microsoft.com/office/powerpoint/2010/main" val="113070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CC77-E0B5-43A3-B47E-4B23A7A9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F81AB-82F1-4E32-81E3-458462807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Acknowledgements:</a:t>
            </a:r>
          </a:p>
          <a:p>
            <a:pPr lvl="1"/>
            <a:r>
              <a:rPr lang="en-US" dirty="0"/>
              <a:t>Dunbar Ivy, MD</a:t>
            </a:r>
          </a:p>
          <a:p>
            <a:pPr lvl="1"/>
            <a:r>
              <a:rPr lang="en-US" dirty="0"/>
              <a:t>Joe Kay, MD</a:t>
            </a:r>
          </a:p>
          <a:p>
            <a:pPr lvl="1"/>
            <a:r>
              <a:rPr lang="en-US" dirty="0"/>
              <a:t>Shannon Buckvold, MD</a:t>
            </a:r>
          </a:p>
          <a:p>
            <a:pPr lvl="1"/>
            <a:r>
              <a:rPr lang="en-US" dirty="0"/>
              <a:t>Melanie Everitt, MD</a:t>
            </a:r>
          </a:p>
          <a:p>
            <a:pPr lvl="1"/>
            <a:r>
              <a:rPr lang="en-US" dirty="0"/>
              <a:t>Brian Fonseca, MD</a:t>
            </a:r>
          </a:p>
          <a:p>
            <a:pPr lvl="1"/>
            <a:r>
              <a:rPr lang="en-US" dirty="0"/>
              <a:t>Uyen Truong, MD</a:t>
            </a:r>
          </a:p>
          <a:p>
            <a:pPr lvl="1"/>
            <a:r>
              <a:rPr lang="en-US" dirty="0"/>
              <a:t>Dale Burkett, MD</a:t>
            </a:r>
          </a:p>
          <a:p>
            <a:pPr lvl="1"/>
            <a:r>
              <a:rPr lang="en-US" dirty="0"/>
              <a:t>Michael Ross, MD</a:t>
            </a:r>
          </a:p>
          <a:p>
            <a:pPr lvl="1"/>
            <a:r>
              <a:rPr lang="en-US" dirty="0"/>
              <a:t>Jenny Zablah, MD</a:t>
            </a:r>
          </a:p>
          <a:p>
            <a:pPr lvl="1"/>
            <a:r>
              <a:rPr lang="en-US" dirty="0"/>
              <a:t>Bettina Cuneo, MD</a:t>
            </a:r>
          </a:p>
          <a:p>
            <a:pPr lvl="1"/>
            <a:r>
              <a:rPr lang="en-US" dirty="0"/>
              <a:t>Katie Chatfield, MD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52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Default Design">
  <a:themeElements>
    <a:clrScheme name="TCH 1">
      <a:dk1>
        <a:srgbClr val="0069AA"/>
      </a:dk1>
      <a:lt1>
        <a:sysClr val="window" lastClr="FFFFFF"/>
      </a:lt1>
      <a:dk2>
        <a:srgbClr val="0069AA"/>
      </a:dk2>
      <a:lt2>
        <a:srgbClr val="EEECE1"/>
      </a:lt2>
      <a:accent1>
        <a:srgbClr val="0069AA"/>
      </a:accent1>
      <a:accent2>
        <a:srgbClr val="E31836"/>
      </a:accent2>
      <a:accent3>
        <a:srgbClr val="7AC142"/>
      </a:accent3>
      <a:accent4>
        <a:srgbClr val="F8981D"/>
      </a:accent4>
      <a:accent5>
        <a:srgbClr val="00A4E3"/>
      </a:accent5>
      <a:accent6>
        <a:srgbClr val="FFE04F"/>
      </a:accent6>
      <a:hlink>
        <a:srgbClr val="0000FF"/>
      </a:hlink>
      <a:folHlink>
        <a:srgbClr val="800080"/>
      </a:folHlink>
    </a:clrScheme>
    <a:fontScheme name="1_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35AD"/>
        </a:dk2>
        <a:lt2>
          <a:srgbClr val="808080"/>
        </a:lt2>
        <a:accent1>
          <a:srgbClr val="0035AD"/>
        </a:accent1>
        <a:accent2>
          <a:srgbClr val="EE3424"/>
        </a:accent2>
        <a:accent3>
          <a:srgbClr val="FFFFFF"/>
        </a:accent3>
        <a:accent4>
          <a:srgbClr val="000000"/>
        </a:accent4>
        <a:accent5>
          <a:srgbClr val="AAAED3"/>
        </a:accent5>
        <a:accent6>
          <a:srgbClr val="D82E20"/>
        </a:accent6>
        <a:hlink>
          <a:srgbClr val="F78828"/>
        </a:hlink>
        <a:folHlink>
          <a:srgbClr val="FFD5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69AA"/>
        </a:dk2>
        <a:lt2>
          <a:srgbClr val="808080"/>
        </a:lt2>
        <a:accent1>
          <a:srgbClr val="0069AA"/>
        </a:accent1>
        <a:accent2>
          <a:srgbClr val="EE3424"/>
        </a:accent2>
        <a:accent3>
          <a:srgbClr val="FFFFFF"/>
        </a:accent3>
        <a:accent4>
          <a:srgbClr val="000000"/>
        </a:accent4>
        <a:accent5>
          <a:srgbClr val="AAB9D2"/>
        </a:accent5>
        <a:accent6>
          <a:srgbClr val="D82E20"/>
        </a:accent6>
        <a:hlink>
          <a:srgbClr val="F78828"/>
        </a:hlink>
        <a:folHlink>
          <a:srgbClr val="FF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531</Words>
  <Application>Microsoft Office PowerPoint</Application>
  <PresentationFormat>Widescreen</PresentationFormat>
  <Paragraphs>83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Myriad Pro</vt:lpstr>
      <vt:lpstr>Wingdings</vt:lpstr>
      <vt:lpstr>1_Default Design</vt:lpstr>
      <vt:lpstr>TOF Metrics - QNET</vt:lpstr>
      <vt:lpstr> Tetralogy of Fallot (ToF) patients who received a test for 22q11.2 deletion   </vt:lpstr>
      <vt:lpstr>Tetralogy of Fallot (ToF) patients who received a test for 22q11.2 deletion - Change Strategies</vt:lpstr>
      <vt:lpstr>Tetralogy of Fallot (ToF) patients who received a test for 22q11.2 deletion</vt:lpstr>
      <vt:lpstr>TOF Metric – Lesson learned</vt:lpstr>
      <vt:lpstr>Results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TOF Metrics - QNET</dc:title>
  <dc:creator>orca</dc:creator>
  <cp:lastModifiedBy>Clara Fitzgerald</cp:lastModifiedBy>
  <cp:revision>28</cp:revision>
  <cp:lastPrinted>2017-11-17T17:51:47Z</cp:lastPrinted>
  <dcterms:created xsi:type="dcterms:W3CDTF">2017-10-15T21:21:57Z</dcterms:created>
  <dcterms:modified xsi:type="dcterms:W3CDTF">2017-11-18T15:01:24Z</dcterms:modified>
</cp:coreProperties>
</file>