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0" r:id="rId2"/>
    <p:sldId id="314" r:id="rId3"/>
    <p:sldId id="289" r:id="rId4"/>
    <p:sldId id="313" r:id="rId5"/>
    <p:sldId id="312" r:id="rId6"/>
    <p:sldId id="306" r:id="rId7"/>
    <p:sldId id="307" r:id="rId8"/>
    <p:sldId id="310" r:id="rId9"/>
    <p:sldId id="311" r:id="rId10"/>
    <p:sldId id="301" r:id="rId11"/>
    <p:sldId id="308" r:id="rId12"/>
    <p:sldId id="302" r:id="rId13"/>
    <p:sldId id="309" r:id="rId14"/>
    <p:sldId id="285" r:id="rId15"/>
    <p:sldId id="304" r:id="rId16"/>
    <p:sldId id="31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A9CCEE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>
      <p:cViewPr varScale="1">
        <p:scale>
          <a:sx n="87" d="100"/>
          <a:sy n="8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7CE61-EBAF-448F-A486-77AA3AB4F0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0E40ADE-8734-496B-AAE7-7605607253E2}">
      <dgm:prSet phldrT="[Text]" custT="1"/>
      <dgm:spPr/>
      <dgm:t>
        <a:bodyPr/>
        <a:lstStyle/>
        <a:p>
          <a:pPr algn="l">
            <a:spcAft>
              <a:spcPct val="35000"/>
            </a:spcAft>
          </a:pPr>
          <a:r>
            <a:rPr lang="en-US" sz="1400" dirty="0" smtClean="0"/>
            <a:t>Recruited physicians, nurses, and dieticians</a:t>
          </a:r>
        </a:p>
        <a:p>
          <a:pPr algn="l">
            <a:spcAft>
              <a:spcPct val="35000"/>
            </a:spcAft>
          </a:pPr>
          <a:r>
            <a:rPr lang="en-US" sz="1400" dirty="0" smtClean="0"/>
            <a:t>Disseminated metric details, MOC timeline &amp; requirements</a:t>
          </a:r>
        </a:p>
      </dgm:t>
    </dgm:pt>
    <dgm:pt modelId="{C7BA7D9C-A8BA-4A55-8630-85C912A3F640}" type="parTrans" cxnId="{AD9DF819-710E-4197-9D0B-7B6FE7EA50F5}">
      <dgm:prSet/>
      <dgm:spPr/>
      <dgm:t>
        <a:bodyPr/>
        <a:lstStyle/>
        <a:p>
          <a:endParaRPr lang="en-US"/>
        </a:p>
      </dgm:t>
    </dgm:pt>
    <dgm:pt modelId="{B2E0F014-1153-4DF7-B877-8B4A1A74331F}" type="sibTrans" cxnId="{AD9DF819-710E-4197-9D0B-7B6FE7EA50F5}">
      <dgm:prSet/>
      <dgm:spPr/>
      <dgm:t>
        <a:bodyPr/>
        <a:lstStyle/>
        <a:p>
          <a:endParaRPr lang="en-US"/>
        </a:p>
      </dgm:t>
    </dgm:pt>
    <dgm:pt modelId="{86D0CB7A-63CA-4775-993F-B4006140CE2E}">
      <dgm:prSet phldrT="[Text]" custT="1"/>
      <dgm:spPr/>
      <dgm:t>
        <a:bodyPr/>
        <a:lstStyle/>
        <a:p>
          <a:pPr algn="l"/>
          <a:r>
            <a:rPr lang="en-US" sz="1400" b="0" dirty="0" smtClean="0"/>
            <a:t>Kick-off meeting of working group</a:t>
          </a:r>
        </a:p>
        <a:p>
          <a:pPr algn="l"/>
          <a:r>
            <a:rPr lang="en-US" sz="1400" b="1" dirty="0" smtClean="0">
              <a:solidFill>
                <a:srgbClr val="FF0000"/>
              </a:solidFill>
            </a:rPr>
            <a:t>Reviewed baseline data</a:t>
          </a:r>
        </a:p>
        <a:p>
          <a:pPr algn="l"/>
          <a:r>
            <a:rPr lang="en-US" sz="1400" b="1" dirty="0" smtClean="0">
              <a:solidFill>
                <a:srgbClr val="FF0000"/>
              </a:solidFill>
            </a:rPr>
            <a:t>Reviewed nutrition education handouts</a:t>
          </a:r>
        </a:p>
        <a:p>
          <a:pPr algn="l"/>
          <a:r>
            <a:rPr lang="en-US" sz="1400" b="0" dirty="0" smtClean="0"/>
            <a:t>Brainstormed changes</a:t>
          </a:r>
          <a:endParaRPr lang="en-US" sz="1400" b="0" dirty="0"/>
        </a:p>
      </dgm:t>
    </dgm:pt>
    <dgm:pt modelId="{C930F997-C7A7-484F-B215-71B358287DE8}" type="parTrans" cxnId="{A637FDA3-BF8A-48F5-B528-78D6A797EE61}">
      <dgm:prSet/>
      <dgm:spPr/>
      <dgm:t>
        <a:bodyPr/>
        <a:lstStyle/>
        <a:p>
          <a:endParaRPr lang="en-US"/>
        </a:p>
      </dgm:t>
    </dgm:pt>
    <dgm:pt modelId="{86B7053A-03F5-41BF-AF02-DECAE0FB5592}" type="sibTrans" cxnId="{A637FDA3-BF8A-48F5-B528-78D6A797EE61}">
      <dgm:prSet/>
      <dgm:spPr/>
      <dgm:t>
        <a:bodyPr/>
        <a:lstStyle/>
        <a:p>
          <a:endParaRPr lang="en-US"/>
        </a:p>
      </dgm:t>
    </dgm:pt>
    <dgm:pt modelId="{0A90D1EE-921D-4990-872F-560A144FC3BE}">
      <dgm:prSet phldrT="[Text]" custT="1"/>
      <dgm:spPr/>
      <dgm:t>
        <a:bodyPr/>
        <a:lstStyle/>
        <a:p>
          <a:pPr algn="l"/>
          <a:r>
            <a:rPr lang="en-US" sz="1400" dirty="0" smtClean="0"/>
            <a:t>Recruited IT to facilitate EMR changes</a:t>
          </a:r>
        </a:p>
        <a:p>
          <a:pPr algn="l"/>
          <a:r>
            <a:rPr lang="en-US" sz="1400" dirty="0" smtClean="0"/>
            <a:t>Developed new BMI education sheet – distributed to clinics</a:t>
          </a:r>
        </a:p>
        <a:p>
          <a:pPr algn="l"/>
          <a:r>
            <a:rPr lang="en-US" sz="1400" dirty="0" smtClean="0"/>
            <a:t>Email to cardiologists to raise awareness</a:t>
          </a:r>
          <a:endParaRPr lang="en-US" sz="1400" dirty="0"/>
        </a:p>
      </dgm:t>
    </dgm:pt>
    <dgm:pt modelId="{8E75BEFD-DBAC-4B4E-85A7-11C8ABE53B31}" type="parTrans" cxnId="{C4A65785-C10F-40D3-BFF0-1076851E6CD9}">
      <dgm:prSet/>
      <dgm:spPr/>
      <dgm:t>
        <a:bodyPr/>
        <a:lstStyle/>
        <a:p>
          <a:endParaRPr lang="en-US"/>
        </a:p>
      </dgm:t>
    </dgm:pt>
    <dgm:pt modelId="{4B6DB163-32B8-4A4F-9330-8EC71ACBFD50}" type="sibTrans" cxnId="{C4A65785-C10F-40D3-BFF0-1076851E6CD9}">
      <dgm:prSet/>
      <dgm:spPr/>
      <dgm:t>
        <a:bodyPr/>
        <a:lstStyle/>
        <a:p>
          <a:endParaRPr lang="en-US"/>
        </a:p>
      </dgm:t>
    </dgm:pt>
    <dgm:pt modelId="{68BC9CF9-99A3-4258-ACBC-15C4AE29F681}">
      <dgm:prSet/>
      <dgm:spPr/>
      <dgm:t>
        <a:bodyPr/>
        <a:lstStyle/>
        <a:p>
          <a:pPr algn="l"/>
          <a:r>
            <a:rPr lang="en-US" dirty="0" smtClean="0"/>
            <a:t>Refined BMI education sheet through parent focus group </a:t>
          </a:r>
        </a:p>
        <a:p>
          <a:pPr algn="l"/>
          <a:r>
            <a:rPr lang="en-US" dirty="0" smtClean="0"/>
            <a:t>Developed and refined staff education </a:t>
          </a:r>
        </a:p>
        <a:p>
          <a:pPr algn="l"/>
          <a:r>
            <a:rPr lang="en-US" dirty="0" smtClean="0"/>
            <a:t>Engagement through broad contact</a:t>
          </a:r>
        </a:p>
      </dgm:t>
    </dgm:pt>
    <dgm:pt modelId="{8783BA92-42C1-401E-AF44-E2363D58E910}" type="parTrans" cxnId="{81E0CC43-31BB-43A0-A383-D898B518A100}">
      <dgm:prSet/>
      <dgm:spPr/>
      <dgm:t>
        <a:bodyPr/>
        <a:lstStyle/>
        <a:p>
          <a:endParaRPr lang="en-US"/>
        </a:p>
      </dgm:t>
    </dgm:pt>
    <dgm:pt modelId="{2700153B-DF0E-4858-B9A0-5226CC9CFA03}" type="sibTrans" cxnId="{81E0CC43-31BB-43A0-A383-D898B518A100}">
      <dgm:prSet/>
      <dgm:spPr/>
      <dgm:t>
        <a:bodyPr/>
        <a:lstStyle/>
        <a:p>
          <a:endParaRPr lang="en-US"/>
        </a:p>
      </dgm:t>
    </dgm:pt>
    <dgm:pt modelId="{5D81FABC-119F-46C9-AFDA-7A0E6AB85831}" type="pres">
      <dgm:prSet presAssocID="{A5F7CE61-EBAF-448F-A486-77AA3AB4F03A}" presName="CompostProcess" presStyleCnt="0">
        <dgm:presLayoutVars>
          <dgm:dir/>
          <dgm:resizeHandles val="exact"/>
        </dgm:presLayoutVars>
      </dgm:prSet>
      <dgm:spPr/>
    </dgm:pt>
    <dgm:pt modelId="{111AC05E-8E18-4F7D-94F9-5E0ACECEDC25}" type="pres">
      <dgm:prSet presAssocID="{A5F7CE61-EBAF-448F-A486-77AA3AB4F03A}" presName="arrow" presStyleLbl="bgShp" presStyleIdx="0" presStyleCnt="1"/>
      <dgm:spPr/>
    </dgm:pt>
    <dgm:pt modelId="{B8049DB5-4700-41B2-B6FF-DAB7E50C2FE4}" type="pres">
      <dgm:prSet presAssocID="{A5F7CE61-EBAF-448F-A486-77AA3AB4F03A}" presName="linearProcess" presStyleCnt="0"/>
      <dgm:spPr/>
    </dgm:pt>
    <dgm:pt modelId="{596479DD-F580-45C9-958B-7588B7046A3C}" type="pres">
      <dgm:prSet presAssocID="{70E40ADE-8734-496B-AAE7-7605607253E2}" presName="textNode" presStyleLbl="node1" presStyleIdx="0" presStyleCnt="4" custScaleX="10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98DE3-865B-409D-8719-3D76900863C5}" type="pres">
      <dgm:prSet presAssocID="{B2E0F014-1153-4DF7-B877-8B4A1A74331F}" presName="sibTrans" presStyleCnt="0"/>
      <dgm:spPr/>
    </dgm:pt>
    <dgm:pt modelId="{71731F95-4922-4FE5-817A-235D9CFB5124}" type="pres">
      <dgm:prSet presAssocID="{86D0CB7A-63CA-4775-993F-B4006140CE2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8EED4-E891-418C-B4C9-58BD767BAB82}" type="pres">
      <dgm:prSet presAssocID="{86B7053A-03F5-41BF-AF02-DECAE0FB5592}" presName="sibTrans" presStyleCnt="0"/>
      <dgm:spPr/>
    </dgm:pt>
    <dgm:pt modelId="{1CCEDB68-0C53-4977-9A40-4AD0539A81AE}" type="pres">
      <dgm:prSet presAssocID="{0A90D1EE-921D-4990-872F-560A144FC3B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6D87B-9015-41FD-A400-E00F1317B913}" type="pres">
      <dgm:prSet presAssocID="{4B6DB163-32B8-4A4F-9330-8EC71ACBFD50}" presName="sibTrans" presStyleCnt="0"/>
      <dgm:spPr/>
    </dgm:pt>
    <dgm:pt modelId="{1AA5D15C-3849-4EFA-8987-A507FFF3A849}" type="pres">
      <dgm:prSet presAssocID="{68BC9CF9-99A3-4258-ACBC-15C4AE29F68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6D5BED-096E-46CE-9E66-9663776EB883}" type="presOf" srcId="{86D0CB7A-63CA-4775-993F-B4006140CE2E}" destId="{71731F95-4922-4FE5-817A-235D9CFB5124}" srcOrd="0" destOrd="0" presId="urn:microsoft.com/office/officeart/2005/8/layout/hProcess9"/>
    <dgm:cxn modelId="{81E0CC43-31BB-43A0-A383-D898B518A100}" srcId="{A5F7CE61-EBAF-448F-A486-77AA3AB4F03A}" destId="{68BC9CF9-99A3-4258-ACBC-15C4AE29F681}" srcOrd="3" destOrd="0" parTransId="{8783BA92-42C1-401E-AF44-E2363D58E910}" sibTransId="{2700153B-DF0E-4858-B9A0-5226CC9CFA03}"/>
    <dgm:cxn modelId="{A7422D3D-7151-4E15-A84A-8AE7CCAA2EF4}" type="presOf" srcId="{68BC9CF9-99A3-4258-ACBC-15C4AE29F681}" destId="{1AA5D15C-3849-4EFA-8987-A507FFF3A849}" srcOrd="0" destOrd="0" presId="urn:microsoft.com/office/officeart/2005/8/layout/hProcess9"/>
    <dgm:cxn modelId="{582B251F-BB7B-4792-8CE9-69227D4C2705}" type="presOf" srcId="{0A90D1EE-921D-4990-872F-560A144FC3BE}" destId="{1CCEDB68-0C53-4977-9A40-4AD0539A81AE}" srcOrd="0" destOrd="0" presId="urn:microsoft.com/office/officeart/2005/8/layout/hProcess9"/>
    <dgm:cxn modelId="{DCBE9155-25CF-4D25-A5C5-996B5BBC823D}" type="presOf" srcId="{A5F7CE61-EBAF-448F-A486-77AA3AB4F03A}" destId="{5D81FABC-119F-46C9-AFDA-7A0E6AB85831}" srcOrd="0" destOrd="0" presId="urn:microsoft.com/office/officeart/2005/8/layout/hProcess9"/>
    <dgm:cxn modelId="{550A749A-EE02-4444-94F0-27111E8632BC}" type="presOf" srcId="{70E40ADE-8734-496B-AAE7-7605607253E2}" destId="{596479DD-F580-45C9-958B-7588B7046A3C}" srcOrd="0" destOrd="0" presId="urn:microsoft.com/office/officeart/2005/8/layout/hProcess9"/>
    <dgm:cxn modelId="{AD9DF819-710E-4197-9D0B-7B6FE7EA50F5}" srcId="{A5F7CE61-EBAF-448F-A486-77AA3AB4F03A}" destId="{70E40ADE-8734-496B-AAE7-7605607253E2}" srcOrd="0" destOrd="0" parTransId="{C7BA7D9C-A8BA-4A55-8630-85C912A3F640}" sibTransId="{B2E0F014-1153-4DF7-B877-8B4A1A74331F}"/>
    <dgm:cxn modelId="{C4A65785-C10F-40D3-BFF0-1076851E6CD9}" srcId="{A5F7CE61-EBAF-448F-A486-77AA3AB4F03A}" destId="{0A90D1EE-921D-4990-872F-560A144FC3BE}" srcOrd="2" destOrd="0" parTransId="{8E75BEFD-DBAC-4B4E-85A7-11C8ABE53B31}" sibTransId="{4B6DB163-32B8-4A4F-9330-8EC71ACBFD50}"/>
    <dgm:cxn modelId="{A637FDA3-BF8A-48F5-B528-78D6A797EE61}" srcId="{A5F7CE61-EBAF-448F-A486-77AA3AB4F03A}" destId="{86D0CB7A-63CA-4775-993F-B4006140CE2E}" srcOrd="1" destOrd="0" parTransId="{C930F997-C7A7-484F-B215-71B358287DE8}" sibTransId="{86B7053A-03F5-41BF-AF02-DECAE0FB5592}"/>
    <dgm:cxn modelId="{A5F0AD82-5368-4817-BE69-C6664CA3D4FB}" type="presParOf" srcId="{5D81FABC-119F-46C9-AFDA-7A0E6AB85831}" destId="{111AC05E-8E18-4F7D-94F9-5E0ACECEDC25}" srcOrd="0" destOrd="0" presId="urn:microsoft.com/office/officeart/2005/8/layout/hProcess9"/>
    <dgm:cxn modelId="{C3C78DFF-4A0E-4DEE-B34D-E8888D5EC3F1}" type="presParOf" srcId="{5D81FABC-119F-46C9-AFDA-7A0E6AB85831}" destId="{B8049DB5-4700-41B2-B6FF-DAB7E50C2FE4}" srcOrd="1" destOrd="0" presId="urn:microsoft.com/office/officeart/2005/8/layout/hProcess9"/>
    <dgm:cxn modelId="{BF3262B8-AAA9-4263-98E4-BBA2CA91D727}" type="presParOf" srcId="{B8049DB5-4700-41B2-B6FF-DAB7E50C2FE4}" destId="{596479DD-F580-45C9-958B-7588B7046A3C}" srcOrd="0" destOrd="0" presId="urn:microsoft.com/office/officeart/2005/8/layout/hProcess9"/>
    <dgm:cxn modelId="{9EB09FDB-BFCF-4C41-9E14-E7355D640608}" type="presParOf" srcId="{B8049DB5-4700-41B2-B6FF-DAB7E50C2FE4}" destId="{77898DE3-865B-409D-8719-3D76900863C5}" srcOrd="1" destOrd="0" presId="urn:microsoft.com/office/officeart/2005/8/layout/hProcess9"/>
    <dgm:cxn modelId="{D4A5586D-475D-467F-BF8F-2E71DD8313E1}" type="presParOf" srcId="{B8049DB5-4700-41B2-B6FF-DAB7E50C2FE4}" destId="{71731F95-4922-4FE5-817A-235D9CFB5124}" srcOrd="2" destOrd="0" presId="urn:microsoft.com/office/officeart/2005/8/layout/hProcess9"/>
    <dgm:cxn modelId="{3C4429C4-F0D8-4E40-9FDC-1C06B0B1F5FA}" type="presParOf" srcId="{B8049DB5-4700-41B2-B6FF-DAB7E50C2FE4}" destId="{3668EED4-E891-418C-B4C9-58BD767BAB82}" srcOrd="3" destOrd="0" presId="urn:microsoft.com/office/officeart/2005/8/layout/hProcess9"/>
    <dgm:cxn modelId="{2DC30573-5C8A-4387-AD3F-90FF7CFEC1D3}" type="presParOf" srcId="{B8049DB5-4700-41B2-B6FF-DAB7E50C2FE4}" destId="{1CCEDB68-0C53-4977-9A40-4AD0539A81AE}" srcOrd="4" destOrd="0" presId="urn:microsoft.com/office/officeart/2005/8/layout/hProcess9"/>
    <dgm:cxn modelId="{114042D9-4201-4047-B800-F724B9784A19}" type="presParOf" srcId="{B8049DB5-4700-41B2-B6FF-DAB7E50C2FE4}" destId="{2BC6D87B-9015-41FD-A400-E00F1317B913}" srcOrd="5" destOrd="0" presId="urn:microsoft.com/office/officeart/2005/8/layout/hProcess9"/>
    <dgm:cxn modelId="{1C8D65BF-135D-4CB7-8E1B-2D05CF16B5F1}" type="presParOf" srcId="{B8049DB5-4700-41B2-B6FF-DAB7E50C2FE4}" destId="{1AA5D15C-3849-4EFA-8987-A507FFF3A84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7CE61-EBAF-448F-A486-77AA3AB4F0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0E40ADE-8734-496B-AAE7-7605607253E2}">
      <dgm:prSet phldrT="[Text]" custT="1"/>
      <dgm:spPr/>
      <dgm:t>
        <a:bodyPr/>
        <a:lstStyle/>
        <a:p>
          <a:pPr algn="l">
            <a:spcAft>
              <a:spcPct val="35000"/>
            </a:spcAft>
          </a:pPr>
          <a:r>
            <a:rPr lang="en-US" sz="1400" dirty="0" smtClean="0"/>
            <a:t>Reviewed Q2 2017 data – initial assessment post-intervention</a:t>
          </a:r>
        </a:p>
        <a:p>
          <a:pPr algn="l">
            <a:spcAft>
              <a:spcPct val="35000"/>
            </a:spcAft>
          </a:pPr>
          <a:r>
            <a:rPr lang="en-US" sz="1400" dirty="0" smtClean="0"/>
            <a:t>Involvement of fellows through education</a:t>
          </a:r>
        </a:p>
        <a:p>
          <a:pPr algn="l">
            <a:spcAft>
              <a:spcPct val="35000"/>
            </a:spcAft>
          </a:pPr>
          <a:r>
            <a:rPr lang="en-US" sz="1400" dirty="0" smtClean="0"/>
            <a:t>Targeted education to RNs, NPs,  and CAs in clinic</a:t>
          </a:r>
        </a:p>
      </dgm:t>
    </dgm:pt>
    <dgm:pt modelId="{C7BA7D9C-A8BA-4A55-8630-85C912A3F640}" type="parTrans" cxnId="{AD9DF819-710E-4197-9D0B-7B6FE7EA50F5}">
      <dgm:prSet/>
      <dgm:spPr/>
      <dgm:t>
        <a:bodyPr/>
        <a:lstStyle/>
        <a:p>
          <a:endParaRPr lang="en-US"/>
        </a:p>
      </dgm:t>
    </dgm:pt>
    <dgm:pt modelId="{B2E0F014-1153-4DF7-B877-8B4A1A74331F}" type="sibTrans" cxnId="{AD9DF819-710E-4197-9D0B-7B6FE7EA50F5}">
      <dgm:prSet/>
      <dgm:spPr/>
      <dgm:t>
        <a:bodyPr/>
        <a:lstStyle/>
        <a:p>
          <a:endParaRPr lang="en-US"/>
        </a:p>
      </dgm:t>
    </dgm:pt>
    <dgm:pt modelId="{86D0CB7A-63CA-4775-993F-B4006140CE2E}">
      <dgm:prSet phldrT="[Text]"/>
      <dgm:spPr/>
      <dgm:t>
        <a:bodyPr/>
        <a:lstStyle/>
        <a:p>
          <a:pPr algn="l"/>
          <a:r>
            <a:rPr lang="en-US" dirty="0" smtClean="0"/>
            <a:t>Discussed best practices for weight management counseling </a:t>
          </a:r>
        </a:p>
        <a:p>
          <a:pPr algn="l"/>
          <a:r>
            <a:rPr lang="en-US" dirty="0" smtClean="0"/>
            <a:t>Submitted BMI education form for hospital-wide use</a:t>
          </a:r>
        </a:p>
        <a:p>
          <a:pPr algn="l"/>
          <a:r>
            <a:rPr lang="en-US" dirty="0" smtClean="0"/>
            <a:t>Seeking BMI prevalence data on CHD and other patients</a:t>
          </a:r>
          <a:endParaRPr lang="en-US" dirty="0"/>
        </a:p>
      </dgm:t>
    </dgm:pt>
    <dgm:pt modelId="{C930F997-C7A7-484F-B215-71B358287DE8}" type="parTrans" cxnId="{A637FDA3-BF8A-48F5-B528-78D6A797EE61}">
      <dgm:prSet/>
      <dgm:spPr/>
      <dgm:t>
        <a:bodyPr/>
        <a:lstStyle/>
        <a:p>
          <a:endParaRPr lang="en-US"/>
        </a:p>
      </dgm:t>
    </dgm:pt>
    <dgm:pt modelId="{86B7053A-03F5-41BF-AF02-DECAE0FB5592}" type="sibTrans" cxnId="{A637FDA3-BF8A-48F5-B528-78D6A797EE61}">
      <dgm:prSet/>
      <dgm:spPr/>
      <dgm:t>
        <a:bodyPr/>
        <a:lstStyle/>
        <a:p>
          <a:endParaRPr lang="en-US"/>
        </a:p>
      </dgm:t>
    </dgm:pt>
    <dgm:pt modelId="{0A90D1EE-921D-4990-872F-560A144FC3BE}">
      <dgm:prSet phldrT="[Text]"/>
      <dgm:spPr/>
      <dgm:t>
        <a:bodyPr/>
        <a:lstStyle/>
        <a:p>
          <a:pPr algn="l"/>
          <a:r>
            <a:rPr lang="en-US" dirty="0" smtClean="0"/>
            <a:t>Continuing education to nursing staff </a:t>
          </a:r>
        </a:p>
        <a:p>
          <a:pPr algn="l"/>
          <a:r>
            <a:rPr lang="en-US" dirty="0" smtClean="0"/>
            <a:t>BMI screening tips distributed to nursing staff</a:t>
          </a:r>
        </a:p>
        <a:p>
          <a:pPr algn="l"/>
          <a:r>
            <a:rPr lang="en-US" dirty="0" smtClean="0"/>
            <a:t>BMI education sheet approved for hospital use</a:t>
          </a:r>
          <a:endParaRPr lang="en-US" dirty="0"/>
        </a:p>
      </dgm:t>
    </dgm:pt>
    <dgm:pt modelId="{8E75BEFD-DBAC-4B4E-85A7-11C8ABE53B31}" type="parTrans" cxnId="{C4A65785-C10F-40D3-BFF0-1076851E6CD9}">
      <dgm:prSet/>
      <dgm:spPr/>
      <dgm:t>
        <a:bodyPr/>
        <a:lstStyle/>
        <a:p>
          <a:endParaRPr lang="en-US"/>
        </a:p>
      </dgm:t>
    </dgm:pt>
    <dgm:pt modelId="{4B6DB163-32B8-4A4F-9330-8EC71ACBFD50}" type="sibTrans" cxnId="{C4A65785-C10F-40D3-BFF0-1076851E6CD9}">
      <dgm:prSet/>
      <dgm:spPr/>
      <dgm:t>
        <a:bodyPr/>
        <a:lstStyle/>
        <a:p>
          <a:endParaRPr lang="en-US"/>
        </a:p>
      </dgm:t>
    </dgm:pt>
    <dgm:pt modelId="{5D81FABC-119F-46C9-AFDA-7A0E6AB85831}" type="pres">
      <dgm:prSet presAssocID="{A5F7CE61-EBAF-448F-A486-77AA3AB4F03A}" presName="CompostProcess" presStyleCnt="0">
        <dgm:presLayoutVars>
          <dgm:dir/>
          <dgm:resizeHandles val="exact"/>
        </dgm:presLayoutVars>
      </dgm:prSet>
      <dgm:spPr/>
    </dgm:pt>
    <dgm:pt modelId="{111AC05E-8E18-4F7D-94F9-5E0ACECEDC25}" type="pres">
      <dgm:prSet presAssocID="{A5F7CE61-EBAF-448F-A486-77AA3AB4F03A}" presName="arrow" presStyleLbl="bgShp" presStyleIdx="0" presStyleCnt="1"/>
      <dgm:spPr/>
    </dgm:pt>
    <dgm:pt modelId="{B8049DB5-4700-41B2-B6FF-DAB7E50C2FE4}" type="pres">
      <dgm:prSet presAssocID="{A5F7CE61-EBAF-448F-A486-77AA3AB4F03A}" presName="linearProcess" presStyleCnt="0"/>
      <dgm:spPr/>
    </dgm:pt>
    <dgm:pt modelId="{596479DD-F580-45C9-958B-7588B7046A3C}" type="pres">
      <dgm:prSet presAssocID="{70E40ADE-8734-496B-AAE7-7605607253E2}" presName="textNode" presStyleLbl="node1" presStyleIdx="0" presStyleCnt="3" custScaleX="10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98DE3-865B-409D-8719-3D76900863C5}" type="pres">
      <dgm:prSet presAssocID="{B2E0F014-1153-4DF7-B877-8B4A1A74331F}" presName="sibTrans" presStyleCnt="0"/>
      <dgm:spPr/>
    </dgm:pt>
    <dgm:pt modelId="{71731F95-4922-4FE5-817A-235D9CFB5124}" type="pres">
      <dgm:prSet presAssocID="{86D0CB7A-63CA-4775-993F-B4006140CE2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8EED4-E891-418C-B4C9-58BD767BAB82}" type="pres">
      <dgm:prSet presAssocID="{86B7053A-03F5-41BF-AF02-DECAE0FB5592}" presName="sibTrans" presStyleCnt="0"/>
      <dgm:spPr/>
    </dgm:pt>
    <dgm:pt modelId="{1CCEDB68-0C53-4977-9A40-4AD0539A81AE}" type="pres">
      <dgm:prSet presAssocID="{0A90D1EE-921D-4990-872F-560A144FC3B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A65785-C10F-40D3-BFF0-1076851E6CD9}" srcId="{A5F7CE61-EBAF-448F-A486-77AA3AB4F03A}" destId="{0A90D1EE-921D-4990-872F-560A144FC3BE}" srcOrd="2" destOrd="0" parTransId="{8E75BEFD-DBAC-4B4E-85A7-11C8ABE53B31}" sibTransId="{4B6DB163-32B8-4A4F-9330-8EC71ACBFD50}"/>
    <dgm:cxn modelId="{D5EE2915-040C-457F-AF32-3955996627D0}" type="presOf" srcId="{0A90D1EE-921D-4990-872F-560A144FC3BE}" destId="{1CCEDB68-0C53-4977-9A40-4AD0539A81AE}" srcOrd="0" destOrd="0" presId="urn:microsoft.com/office/officeart/2005/8/layout/hProcess9"/>
    <dgm:cxn modelId="{A637FDA3-BF8A-48F5-B528-78D6A797EE61}" srcId="{A5F7CE61-EBAF-448F-A486-77AA3AB4F03A}" destId="{86D0CB7A-63CA-4775-993F-B4006140CE2E}" srcOrd="1" destOrd="0" parTransId="{C930F997-C7A7-484F-B215-71B358287DE8}" sibTransId="{86B7053A-03F5-41BF-AF02-DECAE0FB5592}"/>
    <dgm:cxn modelId="{AD9DF819-710E-4197-9D0B-7B6FE7EA50F5}" srcId="{A5F7CE61-EBAF-448F-A486-77AA3AB4F03A}" destId="{70E40ADE-8734-496B-AAE7-7605607253E2}" srcOrd="0" destOrd="0" parTransId="{C7BA7D9C-A8BA-4A55-8630-85C912A3F640}" sibTransId="{B2E0F014-1153-4DF7-B877-8B4A1A74331F}"/>
    <dgm:cxn modelId="{059AC615-7574-4791-903C-8FB70F930A1D}" type="presOf" srcId="{70E40ADE-8734-496B-AAE7-7605607253E2}" destId="{596479DD-F580-45C9-958B-7588B7046A3C}" srcOrd="0" destOrd="0" presId="urn:microsoft.com/office/officeart/2005/8/layout/hProcess9"/>
    <dgm:cxn modelId="{451C6A7B-4386-4AEB-B0B1-ABD69DAD9CB2}" type="presOf" srcId="{86D0CB7A-63CA-4775-993F-B4006140CE2E}" destId="{71731F95-4922-4FE5-817A-235D9CFB5124}" srcOrd="0" destOrd="0" presId="urn:microsoft.com/office/officeart/2005/8/layout/hProcess9"/>
    <dgm:cxn modelId="{4732EA90-30D2-45F5-83ED-D185CFF4ADDE}" type="presOf" srcId="{A5F7CE61-EBAF-448F-A486-77AA3AB4F03A}" destId="{5D81FABC-119F-46C9-AFDA-7A0E6AB85831}" srcOrd="0" destOrd="0" presId="urn:microsoft.com/office/officeart/2005/8/layout/hProcess9"/>
    <dgm:cxn modelId="{F7B40EAD-9C67-4FAB-9BAF-DB6F69052C29}" type="presParOf" srcId="{5D81FABC-119F-46C9-AFDA-7A0E6AB85831}" destId="{111AC05E-8E18-4F7D-94F9-5E0ACECEDC25}" srcOrd="0" destOrd="0" presId="urn:microsoft.com/office/officeart/2005/8/layout/hProcess9"/>
    <dgm:cxn modelId="{6E46971D-81B3-4DB9-8AF9-C49A6F466C48}" type="presParOf" srcId="{5D81FABC-119F-46C9-AFDA-7A0E6AB85831}" destId="{B8049DB5-4700-41B2-B6FF-DAB7E50C2FE4}" srcOrd="1" destOrd="0" presId="urn:microsoft.com/office/officeart/2005/8/layout/hProcess9"/>
    <dgm:cxn modelId="{AAF4782B-0F4B-49F7-8362-19F896BEDA13}" type="presParOf" srcId="{B8049DB5-4700-41B2-B6FF-DAB7E50C2FE4}" destId="{596479DD-F580-45C9-958B-7588B7046A3C}" srcOrd="0" destOrd="0" presId="urn:microsoft.com/office/officeart/2005/8/layout/hProcess9"/>
    <dgm:cxn modelId="{874E8C18-0C79-45AA-B288-CBAC5621929C}" type="presParOf" srcId="{B8049DB5-4700-41B2-B6FF-DAB7E50C2FE4}" destId="{77898DE3-865B-409D-8719-3D76900863C5}" srcOrd="1" destOrd="0" presId="urn:microsoft.com/office/officeart/2005/8/layout/hProcess9"/>
    <dgm:cxn modelId="{45D9082B-DF2F-4251-8705-8841CC4F5870}" type="presParOf" srcId="{B8049DB5-4700-41B2-B6FF-DAB7E50C2FE4}" destId="{71731F95-4922-4FE5-817A-235D9CFB5124}" srcOrd="2" destOrd="0" presId="urn:microsoft.com/office/officeart/2005/8/layout/hProcess9"/>
    <dgm:cxn modelId="{94116E5A-3927-4EFC-8FE6-D46DB61F7CDD}" type="presParOf" srcId="{B8049DB5-4700-41B2-B6FF-DAB7E50C2FE4}" destId="{3668EED4-E891-418C-B4C9-58BD767BAB82}" srcOrd="3" destOrd="0" presId="urn:microsoft.com/office/officeart/2005/8/layout/hProcess9"/>
    <dgm:cxn modelId="{D81C4F4E-67A7-4B23-96FD-BA6D2D768719}" type="presParOf" srcId="{B8049DB5-4700-41B2-B6FF-DAB7E50C2FE4}" destId="{1CCEDB68-0C53-4977-9A40-4AD0539A81A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C05E-8E18-4F7D-94F9-5E0ACECEDC25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479DD-F580-45C9-958B-7588B7046A3C}">
      <dsp:nvSpPr>
        <dsp:cNvPr id="0" name=""/>
        <dsp:cNvSpPr/>
      </dsp:nvSpPr>
      <dsp:spPr>
        <a:xfrm>
          <a:off x="175" y="1357788"/>
          <a:ext cx="2109187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Recruited physicians, nurses, and dieticians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Disseminated metric details, MOC timeline &amp; requirements</a:t>
          </a:r>
        </a:p>
      </dsp:txBody>
      <dsp:txXfrm>
        <a:off x="88551" y="1446164"/>
        <a:ext cx="1932435" cy="1633633"/>
      </dsp:txXfrm>
    </dsp:sp>
    <dsp:sp modelId="{71731F95-4922-4FE5-817A-235D9CFB5124}">
      <dsp:nvSpPr>
        <dsp:cNvPr id="0" name=""/>
        <dsp:cNvSpPr/>
      </dsp:nvSpPr>
      <dsp:spPr>
        <a:xfrm>
          <a:off x="2206506" y="1357788"/>
          <a:ext cx="194287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Kick-off meeting of working group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</a:rPr>
            <a:t>Reviewed baseline data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</a:rPr>
            <a:t>Reviewed nutrition education handouts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Brainstormed changes</a:t>
          </a:r>
          <a:endParaRPr lang="en-US" sz="1400" b="0" kern="1200" dirty="0"/>
        </a:p>
      </dsp:txBody>
      <dsp:txXfrm>
        <a:off x="2294882" y="1446164"/>
        <a:ext cx="1766124" cy="1633633"/>
      </dsp:txXfrm>
    </dsp:sp>
    <dsp:sp modelId="{1CCEDB68-0C53-4977-9A40-4AD0539A81AE}">
      <dsp:nvSpPr>
        <dsp:cNvPr id="0" name=""/>
        <dsp:cNvSpPr/>
      </dsp:nvSpPr>
      <dsp:spPr>
        <a:xfrm>
          <a:off x="4246527" y="1357788"/>
          <a:ext cx="194287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Recruited IT to facilitate EMR changes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Developed new BMI education sheet – distributed to clinics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Email to cardiologists to raise awareness</a:t>
          </a:r>
          <a:endParaRPr lang="en-US" sz="1400" kern="1200" dirty="0"/>
        </a:p>
      </dsp:txBody>
      <dsp:txXfrm>
        <a:off x="4334903" y="1446164"/>
        <a:ext cx="1766124" cy="1633633"/>
      </dsp:txXfrm>
    </dsp:sp>
    <dsp:sp modelId="{1AA5D15C-3849-4EFA-8987-A507FFF3A849}">
      <dsp:nvSpPr>
        <dsp:cNvPr id="0" name=""/>
        <dsp:cNvSpPr/>
      </dsp:nvSpPr>
      <dsp:spPr>
        <a:xfrm>
          <a:off x="6286547" y="1357788"/>
          <a:ext cx="194287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Refined BMI education sheet through parent focus group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Developed and refined staff education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Engagement through broad contact</a:t>
          </a:r>
        </a:p>
      </dsp:txBody>
      <dsp:txXfrm>
        <a:off x="6374923" y="1446164"/>
        <a:ext cx="1766124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3B6BD3-BB11-4DA6-A72D-C302E34CDA4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A6DF91-02D7-42BD-A513-A45BB2618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74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33A73D-5473-4F50-91F6-5ECC8E820E1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8F4419-0076-474D-B05E-A8DA575F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2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F4419-0076-474D-B05E-A8DA575F0E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75811" y="8831269"/>
            <a:ext cx="303459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75" tIns="47036" rIns="94075" bIns="47036" anchor="b"/>
          <a:lstStyle/>
          <a:p>
            <a:pPr algn="r" defTabSz="938873" fontAlgn="base">
              <a:spcBef>
                <a:spcPct val="0"/>
              </a:spcBef>
              <a:spcAft>
                <a:spcPct val="0"/>
              </a:spcAft>
            </a:pPr>
            <a:fld id="{649A142D-F16C-47E8-8548-5EB433536652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3887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5025" cy="34845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075" tIns="47036" rIns="94075" bIns="47036"/>
          <a:lstStyle/>
          <a:p>
            <a:pPr>
              <a:buClr>
                <a:schemeClr val="tx1"/>
              </a:buClr>
              <a:buSzPct val="100000"/>
            </a:pPr>
            <a:endParaRPr lang="en-US" altLang="ko-KR" b="0" dirty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75811" y="8831269"/>
            <a:ext cx="303459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75" tIns="47036" rIns="94075" bIns="47036" anchor="b"/>
          <a:lstStyle/>
          <a:p>
            <a:pPr algn="r" defTabSz="938873" fontAlgn="base">
              <a:spcBef>
                <a:spcPct val="0"/>
              </a:spcBef>
              <a:spcAft>
                <a:spcPct val="0"/>
              </a:spcAft>
            </a:pPr>
            <a:fld id="{649A142D-F16C-47E8-8548-5EB433536652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3887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5025" cy="34845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075" tIns="47036" rIns="94075" bIns="47036"/>
          <a:lstStyle/>
          <a:p>
            <a:pPr>
              <a:buClr>
                <a:schemeClr val="tx1"/>
              </a:buClr>
              <a:buSzPct val="100000"/>
            </a:pPr>
            <a:endParaRPr lang="en-US" altLang="ko-KR" b="0" dirty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75811" y="8831269"/>
            <a:ext cx="303459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75" tIns="47036" rIns="94075" bIns="47036" anchor="b"/>
          <a:lstStyle/>
          <a:p>
            <a:pPr algn="r" defTabSz="938873" fontAlgn="base">
              <a:spcBef>
                <a:spcPct val="0"/>
              </a:spcBef>
              <a:spcAft>
                <a:spcPct val="0"/>
              </a:spcAft>
            </a:pPr>
            <a:fld id="{649A142D-F16C-47E8-8548-5EB433536652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38873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5025" cy="34845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075" tIns="47036" rIns="94075" bIns="47036"/>
          <a:lstStyle/>
          <a:p>
            <a:pPr>
              <a:buClr>
                <a:schemeClr val="tx1"/>
              </a:buClr>
              <a:buSzPct val="100000"/>
            </a:pPr>
            <a:endParaRPr lang="en-US" altLang="ko-KR" b="0" dirty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75811" y="8831269"/>
            <a:ext cx="303459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75" tIns="47036" rIns="94075" bIns="47036" anchor="b"/>
          <a:lstStyle/>
          <a:p>
            <a:pPr algn="r" defTabSz="938873" fontAlgn="base">
              <a:spcBef>
                <a:spcPct val="0"/>
              </a:spcBef>
              <a:spcAft>
                <a:spcPct val="0"/>
              </a:spcAft>
            </a:pPr>
            <a:fld id="{649A142D-F16C-47E8-8548-5EB433536652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38873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5025" cy="34845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075" tIns="47036" rIns="94075" bIns="47036"/>
          <a:lstStyle/>
          <a:p>
            <a:pPr>
              <a:buClr>
                <a:schemeClr val="tx1"/>
              </a:buClr>
              <a:buSzPct val="100000"/>
            </a:pPr>
            <a:endParaRPr lang="en-US" altLang="ko-KR" b="0" dirty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75811" y="8831269"/>
            <a:ext cx="303459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75" tIns="47036" rIns="94075" bIns="47036" anchor="b"/>
          <a:lstStyle/>
          <a:p>
            <a:pPr algn="r" defTabSz="938873" fontAlgn="base">
              <a:spcBef>
                <a:spcPct val="0"/>
              </a:spcBef>
              <a:spcAft>
                <a:spcPct val="0"/>
              </a:spcAft>
            </a:pPr>
            <a:fld id="{649A142D-F16C-47E8-8548-5EB433536652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3887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5025" cy="34845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075" tIns="47036" rIns="94075" bIns="47036"/>
          <a:lstStyle/>
          <a:p>
            <a:pPr>
              <a:buClr>
                <a:schemeClr val="tx1"/>
              </a:buClr>
              <a:buSzPct val="100000"/>
            </a:pPr>
            <a:r>
              <a:rPr lang="en-US" altLang="ko-KR" b="0" dirty="0" smtClean="0">
                <a:ea typeface="Gulim" pitchFamily="34" charset="-127"/>
              </a:rPr>
              <a:t>Highlight diversity of team - includes 2 nurses, 2 nurse practitioners, 2</a:t>
            </a:r>
            <a:r>
              <a:rPr lang="en-US" altLang="ko-KR" b="0" baseline="0" dirty="0" smtClean="0">
                <a:ea typeface="Gulim" pitchFamily="34" charset="-127"/>
              </a:rPr>
              <a:t> dieticians, 2 departmental QI experts, and </a:t>
            </a:r>
            <a:r>
              <a:rPr lang="en-US" altLang="ko-KR" b="0" baseline="0" dirty="0" smtClean="0">
                <a:ea typeface="Gulim" pitchFamily="34" charset="-127"/>
              </a:rPr>
              <a:t>19 </a:t>
            </a:r>
            <a:r>
              <a:rPr lang="en-US" altLang="ko-KR" b="0" baseline="0" dirty="0" smtClean="0">
                <a:ea typeface="Gulim" pitchFamily="34" charset="-127"/>
              </a:rPr>
              <a:t>physicians </a:t>
            </a:r>
            <a:endParaRPr lang="en-US" altLang="ko-KR" b="0" dirty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75811" y="8831269"/>
            <a:ext cx="303459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75" tIns="47036" rIns="94075" bIns="47036" anchor="b"/>
          <a:lstStyle/>
          <a:p>
            <a:pPr algn="r" defTabSz="938873" fontAlgn="base">
              <a:spcBef>
                <a:spcPct val="0"/>
              </a:spcBef>
              <a:spcAft>
                <a:spcPct val="0"/>
              </a:spcAft>
            </a:pPr>
            <a:fld id="{649A142D-F16C-47E8-8548-5EB433536652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3887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5025" cy="34845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075" tIns="47036" rIns="94075" bIns="47036"/>
          <a:lstStyle/>
          <a:p>
            <a:pPr>
              <a:buClr>
                <a:schemeClr val="tx1"/>
              </a:buClr>
              <a:buSzPct val="100000"/>
            </a:pPr>
            <a:endParaRPr lang="en-US" altLang="ko-KR" b="0" dirty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75811" y="8831269"/>
            <a:ext cx="303459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75" tIns="47036" rIns="94075" bIns="47036" anchor="b"/>
          <a:lstStyle/>
          <a:p>
            <a:pPr algn="r" defTabSz="938873" fontAlgn="base">
              <a:spcBef>
                <a:spcPct val="0"/>
              </a:spcBef>
              <a:spcAft>
                <a:spcPct val="0"/>
              </a:spcAft>
            </a:pPr>
            <a:fld id="{649A142D-F16C-47E8-8548-5EB433536652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3887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5025" cy="34845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075" tIns="47036" rIns="94075" bIns="47036"/>
          <a:lstStyle/>
          <a:p>
            <a:pPr>
              <a:buClr>
                <a:schemeClr val="tx1"/>
              </a:buClr>
              <a:buSzPct val="100000"/>
            </a:pPr>
            <a:endParaRPr lang="en-US" altLang="ko-KR" b="0" dirty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75811" y="8831269"/>
            <a:ext cx="303459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75" tIns="47036" rIns="94075" bIns="47036" anchor="b"/>
          <a:lstStyle/>
          <a:p>
            <a:pPr algn="r" defTabSz="938873" fontAlgn="base">
              <a:spcBef>
                <a:spcPct val="0"/>
              </a:spcBef>
              <a:spcAft>
                <a:spcPct val="0"/>
              </a:spcAft>
            </a:pPr>
            <a:fld id="{649A142D-F16C-47E8-8548-5EB433536652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3887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5025" cy="34845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075" tIns="47036" rIns="94075" bIns="47036"/>
          <a:lstStyle/>
          <a:p>
            <a:pPr>
              <a:buClr>
                <a:schemeClr val="tx1"/>
              </a:buClr>
              <a:buSzPct val="100000"/>
            </a:pPr>
            <a:endParaRPr lang="en-US" altLang="ko-KR" b="0" dirty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75811" y="8831269"/>
            <a:ext cx="303459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75" tIns="47036" rIns="94075" bIns="47036" anchor="b"/>
          <a:lstStyle/>
          <a:p>
            <a:pPr algn="r" defTabSz="938873" fontAlgn="base">
              <a:spcBef>
                <a:spcPct val="0"/>
              </a:spcBef>
              <a:spcAft>
                <a:spcPct val="0"/>
              </a:spcAft>
            </a:pPr>
            <a:fld id="{649A142D-F16C-47E8-8548-5EB433536652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3887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5025" cy="34845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075" tIns="47036" rIns="94075" bIns="47036"/>
          <a:lstStyle/>
          <a:p>
            <a:pPr>
              <a:buClr>
                <a:schemeClr val="tx1"/>
              </a:buClr>
              <a:buSzPct val="100000"/>
            </a:pPr>
            <a:endParaRPr lang="en-US" altLang="ko-KR" b="0" dirty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F4419-0076-474D-B05E-A8DA575F0E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2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75811" y="8831269"/>
            <a:ext cx="303459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75" tIns="47036" rIns="94075" bIns="47036" anchor="b"/>
          <a:lstStyle/>
          <a:p>
            <a:pPr algn="r" defTabSz="938873" fontAlgn="base">
              <a:spcBef>
                <a:spcPct val="0"/>
              </a:spcBef>
              <a:spcAft>
                <a:spcPct val="0"/>
              </a:spcAft>
            </a:pPr>
            <a:fld id="{649A142D-F16C-47E8-8548-5EB433536652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3887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5025" cy="34845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075" tIns="47036" rIns="94075" bIns="47036"/>
          <a:lstStyle/>
          <a:p>
            <a:pPr>
              <a:buClr>
                <a:schemeClr val="tx1"/>
              </a:buClr>
              <a:buSzPct val="100000"/>
            </a:pPr>
            <a:endParaRPr lang="en-US" altLang="ko-KR" b="0" dirty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75811" y="8831269"/>
            <a:ext cx="303459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75" tIns="47036" rIns="94075" bIns="47036" anchor="b"/>
          <a:lstStyle/>
          <a:p>
            <a:pPr algn="r" defTabSz="938873" fontAlgn="base">
              <a:spcBef>
                <a:spcPct val="0"/>
              </a:spcBef>
              <a:spcAft>
                <a:spcPct val="0"/>
              </a:spcAft>
            </a:pPr>
            <a:fld id="{649A142D-F16C-47E8-8548-5EB433536652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38873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5025" cy="34845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075" tIns="47036" rIns="94075" bIns="47036"/>
          <a:lstStyle/>
          <a:p>
            <a:pPr>
              <a:buClr>
                <a:schemeClr val="tx1"/>
              </a:buClr>
              <a:buSzPct val="100000"/>
            </a:pPr>
            <a:endParaRPr lang="en-US" altLang="ko-KR" b="0" dirty="0">
              <a:ea typeface="Gulim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Boston Children’s Hospital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2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0487-5978-8248-9A89-0A052AEBC7EF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3144-BB4B-1346-895F-9E3EE2BDE45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9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B6E1C-3D1A-544D-85C1-1EAF4E1138CD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AD30-3BA1-2D4B-A826-BEA6EB45327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9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25A7-2CD7-8241-9657-A0A224B22CD9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72069-B3BD-F347-AA07-E29FC41C4EF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8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8A783-2F8C-BD44-8C97-3AAC01012B9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DB951-32CB-2A49-A22F-B60445DC344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5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2CEDF-748D-2047-A78B-9829C625D20F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2154-2C2F-CC4D-AB8D-B5048D8AF2F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0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9095-57AA-4A42-ABEA-D836B5063EE0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F383-B365-D44D-AD25-9B3EA096DA8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1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2AE7-20D9-2442-83CD-9D6FF3C39052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DE869-7008-FC43-A189-24011068A00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9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4A41E-798A-8C44-9791-706E6852ECA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DE61-130F-F444-A5D8-62C2C6A3E32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8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28C8-E727-584D-8176-9925CC5A8DD8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D5C9-0637-B343-B062-ABD0CFF5F8A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3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72CA-1A1D-2E4A-9C73-3FDF5822C9CE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CC71-1A87-7C43-B320-15EB41787C3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2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0915" y="6580190"/>
            <a:ext cx="2527771" cy="141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0F7A8B-81E1-B54E-A1D6-EF2CB39BEF14}" type="datetime1">
              <a:rPr lang="en-US" b="1">
                <a:solidFill>
                  <a:prstClr val="white"/>
                </a:solidFill>
              </a:rPr>
              <a:pPr>
                <a:defRPr/>
              </a:pPr>
              <a:t>11/17/2017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3664" y="6580190"/>
            <a:ext cx="453135" cy="141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3036CC-C258-8B4A-B522-28D85FF18DB9}" type="slidenum">
              <a:rPr lang="en-US" b="1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8600" y="6172200"/>
            <a:ext cx="8691034" cy="45720"/>
          </a:xfrm>
          <a:prstGeom prst="rect">
            <a:avLst/>
          </a:prstGeom>
          <a:solidFill>
            <a:srgbClr val="41B6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9" name="Picture 8" descr="HMS_Affiliate_Logo_Black_14_150dpi-01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253" y="6284911"/>
            <a:ext cx="1484547" cy="263529"/>
          </a:xfrm>
          <a:prstGeom prst="rect">
            <a:avLst/>
          </a:prstGeom>
        </p:spPr>
      </p:pic>
      <p:pic>
        <p:nvPicPr>
          <p:cNvPr id="10" name="Picture 6" descr="C:\Users\ch166955\AppData\Local\Temp\BCH_Logo_HeartCenter_Inline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39070"/>
            <a:ext cx="2667000" cy="54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sz="4000" b="1" dirty="0" smtClean="0"/>
              <a:t>Boston Children’s Hospital</a:t>
            </a:r>
            <a:br>
              <a:rPr lang="en-US" sz="4000" b="1" dirty="0" smtClean="0"/>
            </a:br>
            <a:r>
              <a:rPr lang="en-US" sz="4000" b="1" dirty="0" smtClean="0"/>
              <a:t>Heart Center</a:t>
            </a:r>
            <a:endParaRPr lang="en-US" sz="4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2590800"/>
            <a:ext cx="7010400" cy="1600200"/>
          </a:xfrm>
        </p:spPr>
        <p:txBody>
          <a:bodyPr/>
          <a:lstStyle/>
          <a:p>
            <a:r>
              <a:rPr lang="en-US" u="sng" dirty="0" smtClean="0"/>
              <a:t>ACPC Quality Network Pilot Experience: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Counseling </a:t>
            </a:r>
            <a:r>
              <a:rPr lang="en-US" dirty="0">
                <a:solidFill>
                  <a:prstClr val="black"/>
                </a:solidFill>
              </a:rPr>
              <a:t>for </a:t>
            </a:r>
            <a:r>
              <a:rPr lang="en-US" dirty="0" smtClean="0">
                <a:solidFill>
                  <a:prstClr val="black"/>
                </a:solidFill>
              </a:rPr>
              <a:t>Elevated </a:t>
            </a:r>
            <a:r>
              <a:rPr lang="en-US" dirty="0">
                <a:solidFill>
                  <a:prstClr val="black"/>
                </a:solidFill>
              </a:rPr>
              <a:t>Body Mass </a:t>
            </a:r>
            <a:r>
              <a:rPr lang="en-US" dirty="0" smtClean="0">
                <a:solidFill>
                  <a:prstClr val="black"/>
                </a:solidFill>
              </a:rPr>
              <a:t>Index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Lauren Hartwell, </a:t>
            </a:r>
            <a:r>
              <a:rPr lang="en-US" sz="2800" dirty="0" smtClean="0">
                <a:latin typeface="Calibri" panose="020F0502020204030204" pitchFamily="34" charset="0"/>
              </a:rPr>
              <a:t>MPH Candidate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Quality Improvement Consultant, Cardiology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91563" y="6580188"/>
            <a:ext cx="452437" cy="141287"/>
          </a:xfrm>
        </p:spPr>
        <p:txBody>
          <a:bodyPr/>
          <a:lstStyle/>
          <a:p>
            <a:pPr>
              <a:defRPr/>
            </a:pPr>
            <a:fld id="{234BDE61-130F-F444-A5D8-62C2C6A3E32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prstClr val="black"/>
                </a:solidFill>
              </a:rPr>
              <a:t>Education Sheets for Elevated BMI Counseling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524000"/>
            <a:ext cx="7848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>
              <a:buFont typeface="Wingdings" pitchFamily="2" charset="2"/>
              <a:buChar char="§"/>
            </a:pPr>
            <a:endParaRPr lang="en-US" sz="2200" b="1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2699" r="3166" b="3016"/>
          <a:stretch/>
        </p:blipFill>
        <p:spPr>
          <a:xfrm>
            <a:off x="402772" y="770402"/>
            <a:ext cx="4022390" cy="52954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34" y="770406"/>
            <a:ext cx="4088266" cy="52954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err="1">
                <a:solidFill>
                  <a:prstClr val="black"/>
                </a:solidFill>
              </a:rPr>
              <a:t>QNet</a:t>
            </a:r>
            <a:r>
              <a:rPr lang="en-US" sz="3600" b="1" dirty="0">
                <a:solidFill>
                  <a:prstClr val="black"/>
                </a:solidFill>
              </a:rPr>
              <a:t> Quality Improvement Pilot</a:t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Counseling for Elevated </a:t>
            </a:r>
            <a:r>
              <a:rPr lang="en-US" sz="3200" dirty="0" smtClean="0">
                <a:solidFill>
                  <a:prstClr val="black"/>
                </a:solidFill>
              </a:rPr>
              <a:t>BMI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524000"/>
            <a:ext cx="7848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>
              <a:buFont typeface="Wingdings" pitchFamily="2" charset="2"/>
              <a:buChar char="§"/>
            </a:pPr>
            <a:endParaRPr lang="en-US" sz="2200" b="1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762000" y="1470819"/>
            <a:ext cx="7848599" cy="4472781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3200" b="1" dirty="0" smtClean="0"/>
              <a:t>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Large department  (&gt; 70 cardiologists) </a:t>
            </a:r>
          </a:p>
          <a:p>
            <a:pPr marL="914400" lvl="1" indent="-514350"/>
            <a:r>
              <a:rPr lang="en-US" dirty="0" smtClean="0"/>
              <a:t>Spreading the word</a:t>
            </a:r>
          </a:p>
          <a:p>
            <a:pPr marL="1314450" lvl="2" indent="-514350"/>
            <a:r>
              <a:rPr lang="en-US" dirty="0"/>
              <a:t>S</a:t>
            </a:r>
            <a:r>
              <a:rPr lang="en-US" dirty="0" smtClean="0"/>
              <a:t>mall core group involved in QI</a:t>
            </a:r>
          </a:p>
          <a:p>
            <a:pPr marL="1314450" lvl="2" indent="-514350"/>
            <a:r>
              <a:rPr lang="en-US" dirty="0" smtClean="0"/>
              <a:t>Numerous subspecialists and </a:t>
            </a:r>
            <a:r>
              <a:rPr lang="en-US" i="1" dirty="0" smtClean="0"/>
              <a:t>sub-subspecialists</a:t>
            </a:r>
          </a:p>
          <a:p>
            <a:pPr marL="914400" lvl="1" indent="-514350"/>
            <a:r>
              <a:rPr lang="en-US" dirty="0" smtClean="0"/>
              <a:t>Maintaining interest</a:t>
            </a:r>
          </a:p>
          <a:p>
            <a:pPr marL="1314450" lvl="2" indent="-514350"/>
            <a:r>
              <a:rPr lang="en-US" dirty="0" smtClean="0"/>
              <a:t>Change is slow - - message stagnates</a:t>
            </a:r>
          </a:p>
          <a:p>
            <a:pPr marL="914400" lvl="1" indent="-514350"/>
            <a:r>
              <a:rPr lang="en-US" dirty="0" smtClean="0"/>
              <a:t>Email, postings ineffective</a:t>
            </a:r>
          </a:p>
          <a:p>
            <a:pPr marL="1314450" lvl="2" indent="-514350"/>
            <a:r>
              <a:rPr lang="en-US" dirty="0" smtClean="0"/>
              <a:t>Message fatigue</a:t>
            </a:r>
          </a:p>
          <a:p>
            <a:pPr marL="1314450" lvl="2" indent="-514350"/>
            <a:r>
              <a:rPr lang="en-US" dirty="0" smtClean="0"/>
              <a:t>Inboxes overburdened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42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err="1">
                <a:solidFill>
                  <a:prstClr val="black"/>
                </a:solidFill>
              </a:rPr>
              <a:t>QNet</a:t>
            </a:r>
            <a:r>
              <a:rPr lang="en-US" sz="3600" b="1" dirty="0">
                <a:solidFill>
                  <a:prstClr val="black"/>
                </a:solidFill>
              </a:rPr>
              <a:t> Quality Improvement Pilot</a:t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Counseling for Elevated </a:t>
            </a:r>
            <a:r>
              <a:rPr lang="en-US" sz="3200" dirty="0" smtClean="0">
                <a:solidFill>
                  <a:prstClr val="black"/>
                </a:solidFill>
              </a:rPr>
              <a:t>BMI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524000"/>
            <a:ext cx="7848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>
              <a:buFont typeface="Wingdings" pitchFamily="2" charset="2"/>
              <a:buChar char="§"/>
            </a:pPr>
            <a:endParaRPr lang="en-US" sz="2200" b="1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626610" y="1470819"/>
            <a:ext cx="7848599" cy="4472781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 smtClean="0"/>
              <a:t>Challenges (continued)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dirty="0" smtClean="0"/>
              <a:t>Variable </a:t>
            </a:r>
            <a:r>
              <a:rPr lang="en-US" b="1" dirty="0" smtClean="0">
                <a:solidFill>
                  <a:srgbClr val="FF0000"/>
                </a:solidFill>
              </a:rPr>
              <a:t>Buy-In</a:t>
            </a:r>
          </a:p>
          <a:p>
            <a:pPr marL="1314450" lvl="2" indent="-51435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Single encounter patients</a:t>
            </a:r>
          </a:p>
          <a:p>
            <a:pPr marL="1314450" lvl="2" indent="-51435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Patients with active issues – recent procedure, etc.</a:t>
            </a:r>
          </a:p>
          <a:p>
            <a:pPr marL="1314450" lvl="2" indent="-51435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“Job of the pediatrician”</a:t>
            </a:r>
          </a:p>
          <a:p>
            <a:pPr marL="1314450" lvl="2" indent="-51435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Counseling is “ineffective”</a:t>
            </a:r>
          </a:p>
          <a:p>
            <a:pPr marL="1314450" lvl="2" indent="-51435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Easy to measure counseling, hard to measure effect</a:t>
            </a:r>
          </a:p>
          <a:p>
            <a:pPr marL="1314450" lvl="2" indent="-51435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Metric fatigue (meaningful use, etc.)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dirty="0" smtClean="0"/>
              <a:t>Metric may need some exclusions</a:t>
            </a:r>
          </a:p>
          <a:p>
            <a:pPr marL="1314450" lvl="2" indent="-51435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Trisomy 21, other syndromes</a:t>
            </a:r>
          </a:p>
          <a:p>
            <a:pPr marL="1314450" lvl="2" indent="-51435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Acute care issues</a:t>
            </a:r>
          </a:p>
        </p:txBody>
      </p:sp>
    </p:spTree>
    <p:extLst>
      <p:ext uri="{BB962C8B-B14F-4D97-AF65-F5344CB8AC3E}">
        <p14:creationId xmlns:p14="http://schemas.microsoft.com/office/powerpoint/2010/main" val="42509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err="1">
                <a:solidFill>
                  <a:prstClr val="black"/>
                </a:solidFill>
              </a:rPr>
              <a:t>QNet</a:t>
            </a:r>
            <a:r>
              <a:rPr lang="en-US" sz="3600" b="1" dirty="0">
                <a:solidFill>
                  <a:prstClr val="black"/>
                </a:solidFill>
              </a:rPr>
              <a:t> Quality Improvement Pilot</a:t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Counseling for Elevated </a:t>
            </a:r>
            <a:r>
              <a:rPr lang="en-US" sz="3200" dirty="0" smtClean="0">
                <a:solidFill>
                  <a:prstClr val="black"/>
                </a:solidFill>
              </a:rPr>
              <a:t>BMI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524000"/>
            <a:ext cx="7848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>
              <a:buFont typeface="Wingdings" pitchFamily="2" charset="2"/>
              <a:buChar char="§"/>
            </a:pPr>
            <a:endParaRPr lang="en-US" sz="2200" b="1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848599" cy="447278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b="1" dirty="0" smtClean="0"/>
              <a:t>Lessons Learned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Sharing vetted counseling material is appreciated (true for both BMI and TOF)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Sharing data is powerful</a:t>
            </a:r>
          </a:p>
          <a:p>
            <a:pPr marL="914400" lvl="1" indent="-514350"/>
            <a:r>
              <a:rPr lang="en-US" sz="2800" dirty="0" smtClean="0"/>
              <a:t>Center performance over time</a:t>
            </a:r>
          </a:p>
          <a:p>
            <a:pPr marL="914400" lvl="1" indent="-514350"/>
            <a:r>
              <a:rPr lang="en-US" sz="2800" dirty="0" smtClean="0"/>
              <a:t>Comparison to national mean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MOC helps a lot!!!</a:t>
            </a:r>
          </a:p>
        </p:txBody>
      </p:sp>
    </p:spTree>
    <p:extLst>
      <p:ext uri="{BB962C8B-B14F-4D97-AF65-F5344CB8AC3E}">
        <p14:creationId xmlns:p14="http://schemas.microsoft.com/office/powerpoint/2010/main" val="19542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9114" y="152400"/>
            <a:ext cx="8158162" cy="990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prstClr val="black"/>
                </a:solidFill>
              </a:rPr>
              <a:t>BCH Heart Center </a:t>
            </a:r>
            <a:r>
              <a:rPr lang="en-US" sz="3200" b="1" dirty="0" err="1" smtClean="0">
                <a:solidFill>
                  <a:prstClr val="black"/>
                </a:solidFill>
              </a:rPr>
              <a:t>QNet</a:t>
            </a:r>
            <a:r>
              <a:rPr lang="en-US" sz="3200" b="1" dirty="0" smtClean="0">
                <a:solidFill>
                  <a:prstClr val="black"/>
                </a:solidFill>
              </a:rPr>
              <a:t> Results</a:t>
            </a:r>
            <a:br>
              <a:rPr lang="en-US" sz="3200" b="1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Counseling for Elevated BMI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524000"/>
            <a:ext cx="7848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1" indent="-457200">
              <a:buFont typeface="Wingdings" pitchFamily="2" charset="2"/>
              <a:buChar char="§"/>
            </a:pPr>
            <a:endParaRPr lang="en-US" sz="2000" b="1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57338" y="1185545"/>
            <a:ext cx="5943600" cy="47580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41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err="1">
                <a:solidFill>
                  <a:prstClr val="black"/>
                </a:solidFill>
              </a:rPr>
              <a:t>QNet</a:t>
            </a:r>
            <a:r>
              <a:rPr lang="en-US" sz="3600" b="1" dirty="0">
                <a:solidFill>
                  <a:prstClr val="black"/>
                </a:solidFill>
              </a:rPr>
              <a:t> Quality Improvement Pilot</a:t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Counseling for Elevated </a:t>
            </a:r>
            <a:r>
              <a:rPr lang="en-US" sz="3200" dirty="0" smtClean="0">
                <a:solidFill>
                  <a:prstClr val="black"/>
                </a:solidFill>
              </a:rPr>
              <a:t>BMI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848599" cy="447278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Ongoing Efforts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Automated flag for elevated BMI – </a:t>
            </a:r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Ongoing </a:t>
            </a:r>
            <a:r>
              <a:rPr lang="en-US" sz="2400" dirty="0" smtClean="0"/>
              <a:t>cardiology </a:t>
            </a:r>
            <a:r>
              <a:rPr lang="en-US" sz="2400" dirty="0"/>
              <a:t>staff and fellow </a:t>
            </a:r>
            <a:r>
              <a:rPr lang="en-US" sz="2400" dirty="0" smtClean="0"/>
              <a:t>education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Future Cardiology Grand Rounds, Fellows clinics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Disseminating best practices for counseling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Applying metric to adult cardiac patients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Particular efforts to target </a:t>
            </a:r>
            <a:r>
              <a:rPr lang="en-US" sz="2400" b="1" dirty="0" smtClean="0">
                <a:solidFill>
                  <a:srgbClr val="FF0000"/>
                </a:solidFill>
              </a:rPr>
              <a:t>CHD patients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Ongoing review of elevated BMI prevalence data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Integration into Cardiac Fitness Program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371600"/>
            <a:ext cx="78486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>
              <a:buFont typeface="Wingdings" pitchFamily="2" charset="2"/>
              <a:buChar char="§"/>
            </a:pPr>
            <a:endParaRPr lang="en-US" sz="2200" b="1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91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792154-2C2F-CC4D-AB8D-B5048D8AF2F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79" y="304800"/>
            <a:ext cx="4669321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2578894"/>
            <a:ext cx="731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dirty="0" smtClean="0">
                <a:solidFill>
                  <a:schemeClr val="tx2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5459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Change Strategies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Project Timeline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Challenges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Lessons Learned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Ongoing Efforts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792154-2C2F-CC4D-AB8D-B5048D8AF2F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6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err="1">
                <a:solidFill>
                  <a:prstClr val="black"/>
                </a:solidFill>
              </a:rPr>
              <a:t>QNet</a:t>
            </a:r>
            <a:r>
              <a:rPr lang="en-US" sz="3600" b="1" dirty="0">
                <a:solidFill>
                  <a:prstClr val="black"/>
                </a:solidFill>
              </a:rPr>
              <a:t> Quality </a:t>
            </a:r>
            <a:r>
              <a:rPr lang="en-US" sz="3600" b="1" dirty="0" smtClean="0">
                <a:solidFill>
                  <a:prstClr val="black"/>
                </a:solidFill>
              </a:rPr>
              <a:t>Improvement Pilot</a:t>
            </a:r>
            <a:r>
              <a:rPr lang="en-US" sz="3600" b="1" dirty="0">
                <a:solidFill>
                  <a:prstClr val="black"/>
                </a:solidFill>
              </a:rPr>
              <a:t/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Elevated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BMI Project Team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524000"/>
            <a:ext cx="7848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>
              <a:buFont typeface="Wingdings" pitchFamily="2" charset="2"/>
              <a:buChar char="§"/>
            </a:pPr>
            <a:endParaRPr lang="en-US" sz="2200" b="1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929562" cy="434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Site Administrator:  Susan Saleeb MD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Data Collection &amp; Analysis:  Lauren Hartwel</a:t>
            </a:r>
            <a:r>
              <a:rPr lang="en-US" sz="2600" dirty="0"/>
              <a:t>l MPH(c)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BMI Pilot Physician Lead:  Sarah De Ferranti MD MPH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BMI Pilot Team:  </a:t>
            </a:r>
            <a:endParaRPr lang="en-US" sz="2000" dirty="0" smtClean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graphicFrame>
        <p:nvGraphicFramePr>
          <p:cNvPr id="6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248897"/>
              </p:ext>
            </p:extLst>
          </p:nvPr>
        </p:nvGraphicFramePr>
        <p:xfrm>
          <a:off x="604838" y="3505196"/>
          <a:ext cx="7904109" cy="2483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962"/>
                <a:gridCol w="2298894"/>
                <a:gridCol w="2508253"/>
              </a:tblGrid>
              <a:tr h="275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Sarah Atwood RN</a:t>
                      </a:r>
                      <a:endParaRPr lang="en-US" sz="1600" b="0" kern="1200" dirty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>
                    <a:solidFill>
                      <a:srgbClr val="FFFF9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Kevin Friedman MD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Ronald Lacro MD</a:t>
                      </a:r>
                    </a:p>
                  </a:txBody>
                  <a:tcPr marL="139638" marR="139638" marT="0" marB="0" anchor="ctr"/>
                </a:tc>
              </a:tr>
              <a:tr h="2759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Jennifer Bachman CPNP, MSN, RN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>
                    <a:solidFill>
                      <a:srgbClr val="FF7C8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David Fulton MD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Jami Levine MD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</a:tr>
              <a:tr h="2759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Caroline Brantley MS, RD, LDN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>
                    <a:solidFill>
                      <a:srgbClr val="A9CCEE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Naomi Gauthier MD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Laura Mansfield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smtClean="0">
                          <a:effectLst/>
                        </a:rPr>
                        <a:t>MD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</a:tr>
              <a:tr h="2759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David Brown MD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Skylar Griggs RD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Renee Margossian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smtClean="0">
                          <a:effectLst/>
                        </a:rPr>
                        <a:t>MD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</a:tr>
              <a:tr h="2759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Steven Colan MD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Michelle </a:t>
                      </a:r>
                      <a:r>
                        <a:rPr lang="en-US" sz="1600" kern="1200" dirty="0" smtClean="0">
                          <a:effectLst/>
                        </a:rPr>
                        <a:t>Gurvitz MD</a:t>
                      </a:r>
                      <a:endParaRPr lang="en-US" sz="1600" b="0" kern="1200" dirty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Mary Mullen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smtClean="0">
                          <a:effectLst/>
                        </a:rPr>
                        <a:t>MD, PhD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</a:tr>
              <a:tr h="275925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effectLst/>
                        </a:rPr>
                        <a:t>Lauren Danforth BSN, RN</a:t>
                      </a:r>
                      <a:endParaRPr lang="en-US" sz="1600" b="0" kern="1200" dirty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>
                    <a:solidFill>
                      <a:srgbClr val="FFFF9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David Harrild MD, PhD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Jane Newburger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baseline="0" dirty="0" smtClean="0">
                          <a:effectLst/>
                        </a:rPr>
                        <a:t>MD, MPH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>
                    <a:noFill/>
                  </a:tcPr>
                </a:tc>
              </a:tr>
              <a:tr h="2759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Sarah De Ferranti MD MPH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Lauren Hartwell MPH(c)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Terry Saia PNP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9638" marR="139638" marT="0" marB="0" anchor="ctr">
                    <a:solidFill>
                      <a:srgbClr val="FF7C80">
                        <a:alpha val="75000"/>
                      </a:srgbClr>
                    </a:solidFill>
                  </a:tcPr>
                </a:tc>
              </a:tr>
              <a:tr h="2759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Jesse Esch MD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Mariam Irshad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smtClean="0">
                          <a:effectLst/>
                        </a:rPr>
                        <a:t>MPH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Susan Saleeb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baseline="0" dirty="0" smtClean="0">
                          <a:effectLst/>
                        </a:rPr>
                        <a:t>MD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</a:tr>
              <a:tr h="2759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Jeremy Fox MD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Kathy Jenkins MD, MPH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9638" marR="1396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effectLst/>
                        </a:rPr>
                        <a:t>Tajinder</a:t>
                      </a:r>
                      <a:r>
                        <a:rPr lang="en-US" sz="1600" kern="1200" dirty="0" smtClean="0">
                          <a:effectLst/>
                        </a:rPr>
                        <a:t> Pal Singh MD</a:t>
                      </a:r>
                      <a:endParaRPr lang="en-US" sz="1600" b="0" kern="1200" dirty="0" smtClean="0">
                        <a:solidFill>
                          <a:srgbClr val="0F243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9638" marR="13963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err="1">
                <a:solidFill>
                  <a:prstClr val="black"/>
                </a:solidFill>
              </a:rPr>
              <a:t>QNet</a:t>
            </a:r>
            <a:r>
              <a:rPr lang="en-US" sz="3600" b="1" dirty="0">
                <a:solidFill>
                  <a:prstClr val="black"/>
                </a:solidFill>
              </a:rPr>
              <a:t> Quality Improvement Pilot</a:t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200" dirty="0" smtClean="0">
                <a:solidFill>
                  <a:prstClr val="black"/>
                </a:solidFill>
              </a:rPr>
              <a:t>Strategies for Improving BMI Counseling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07533"/>
            <a:ext cx="6781800" cy="462518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Change</a:t>
            </a:r>
            <a:r>
              <a:rPr lang="en-US" sz="3200" b="1" dirty="0" smtClean="0"/>
              <a:t> Strategies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Analyzed available medical record system          for opportunities to flag elevated BMI</a:t>
            </a:r>
            <a:endParaRPr lang="en-US" dirty="0"/>
          </a:p>
          <a:p>
            <a:pPr marL="1314450" lvl="2" indent="-51435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Existing entries in “Problem List”</a:t>
            </a:r>
          </a:p>
          <a:p>
            <a:pPr marL="1314450" lvl="2" indent="-51435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Electronic linking of education sheets</a:t>
            </a:r>
          </a:p>
          <a:p>
            <a:pPr marL="1314450" lvl="2" indent="-51435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Automatic EMR calculation and </a:t>
            </a:r>
            <a:r>
              <a:rPr lang="en-US" sz="2400" b="1" dirty="0" smtClean="0">
                <a:solidFill>
                  <a:srgbClr val="FF0000"/>
                </a:solidFill>
              </a:rPr>
              <a:t>permanent storing </a:t>
            </a:r>
            <a:r>
              <a:rPr lang="en-US" sz="2400" dirty="0" smtClean="0"/>
              <a:t>of percentiles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Working on electronic </a:t>
            </a:r>
            <a:r>
              <a:rPr lang="en-US" b="1" dirty="0">
                <a:solidFill>
                  <a:srgbClr val="FF0000"/>
                </a:solidFill>
              </a:rPr>
              <a:t>red flag </a:t>
            </a:r>
            <a:r>
              <a:rPr lang="en-US" dirty="0"/>
              <a:t>for elevated </a:t>
            </a:r>
            <a:r>
              <a:rPr lang="en-US" dirty="0" smtClean="0"/>
              <a:t>BMI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524000"/>
            <a:ext cx="7848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>
              <a:buFont typeface="Wingdings" pitchFamily="2" charset="2"/>
              <a:buChar char="§"/>
            </a:pPr>
            <a:endParaRPr lang="en-US" sz="2200" b="1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24602" y="3996150"/>
            <a:ext cx="2552702" cy="2049371"/>
            <a:chOff x="6172200" y="3916000"/>
            <a:chExt cx="2552702" cy="20493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239986"/>
              <a:ext cx="2543175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1" y="3916000"/>
              <a:ext cx="2543175" cy="203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2" y="5270046"/>
              <a:ext cx="2552700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60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err="1">
                <a:solidFill>
                  <a:prstClr val="black"/>
                </a:solidFill>
              </a:rPr>
              <a:t>QNet</a:t>
            </a:r>
            <a:r>
              <a:rPr lang="en-US" sz="3600" b="1" dirty="0">
                <a:solidFill>
                  <a:prstClr val="black"/>
                </a:solidFill>
              </a:rPr>
              <a:t> Quality Improvement Pilot</a:t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200" dirty="0" smtClean="0">
                <a:solidFill>
                  <a:prstClr val="black"/>
                </a:solidFill>
              </a:rPr>
              <a:t>Strategies for Improving BMI Counseling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1307533"/>
            <a:ext cx="7848599" cy="462518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Change</a:t>
            </a:r>
            <a:r>
              <a:rPr lang="en-US" sz="3200" b="1" dirty="0" smtClean="0"/>
              <a:t> Strategies, continued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Developed new BMI patient/family education </a:t>
            </a:r>
            <a:r>
              <a:rPr lang="en-US" dirty="0" smtClean="0"/>
              <a:t>sheet with insights from: </a:t>
            </a:r>
          </a:p>
          <a:p>
            <a:pPr marL="1314450" lvl="2" indent="-514350"/>
            <a:r>
              <a:rPr lang="en-US" sz="2400" dirty="0" smtClean="0"/>
              <a:t>Preventive cardiology </a:t>
            </a:r>
            <a:r>
              <a:rPr lang="en-US" sz="2400" dirty="0"/>
              <a:t>group </a:t>
            </a:r>
            <a:endParaRPr lang="en-US" sz="2400" dirty="0" smtClean="0"/>
          </a:p>
          <a:p>
            <a:pPr marL="1314450" lvl="2" indent="-514350"/>
            <a:r>
              <a:rPr lang="en-US" sz="2400" dirty="0" smtClean="0"/>
              <a:t>Nutritionists</a:t>
            </a:r>
          </a:p>
          <a:p>
            <a:pPr marL="1314450" lvl="2" indent="-514350"/>
            <a:r>
              <a:rPr lang="en-US" sz="2400" dirty="0" smtClean="0"/>
              <a:t>Nurses</a:t>
            </a:r>
            <a:endParaRPr lang="en-US" sz="2400" dirty="0"/>
          </a:p>
          <a:p>
            <a:pPr marL="1314450" lvl="2" indent="-514350"/>
            <a:r>
              <a:rPr lang="en-US" sz="2400" dirty="0" smtClean="0"/>
              <a:t>Parent </a:t>
            </a:r>
            <a:r>
              <a:rPr lang="en-US" sz="2400" dirty="0"/>
              <a:t>focus </a:t>
            </a:r>
            <a:r>
              <a:rPr lang="en-US" sz="2400" dirty="0" smtClean="0"/>
              <a:t>group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dirty="0" smtClean="0"/>
              <a:t>Partnering </a:t>
            </a:r>
            <a:r>
              <a:rPr lang="en-US" dirty="0"/>
              <a:t>with new Cardiac  </a:t>
            </a:r>
            <a:r>
              <a:rPr lang="en-US" dirty="0" smtClean="0"/>
              <a:t>            Rehabilitation </a:t>
            </a:r>
            <a:r>
              <a:rPr lang="en-US" dirty="0"/>
              <a:t>Program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524000"/>
            <a:ext cx="7848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>
              <a:buFont typeface="Wingdings" pitchFamily="2" charset="2"/>
              <a:buChar char="§"/>
            </a:pPr>
            <a:endParaRPr lang="en-US" sz="2200" b="1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48400" y="4678399"/>
            <a:ext cx="2543175" cy="1265201"/>
            <a:chOff x="6324598" y="4773649"/>
            <a:chExt cx="2543175" cy="12652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598" y="4773649"/>
              <a:ext cx="2543175" cy="203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598" y="5105400"/>
              <a:ext cx="254317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72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err="1">
                <a:solidFill>
                  <a:prstClr val="black"/>
                </a:solidFill>
              </a:rPr>
              <a:t>QNet</a:t>
            </a:r>
            <a:r>
              <a:rPr lang="en-US" sz="3600" b="1" dirty="0">
                <a:solidFill>
                  <a:prstClr val="black"/>
                </a:solidFill>
              </a:rPr>
              <a:t> Quality Improvement Pilot</a:t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Strategies for Improving BMI Counseling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1" y="1524000"/>
            <a:ext cx="5562603" cy="447278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Change</a:t>
            </a:r>
            <a:r>
              <a:rPr lang="en-US" sz="3200" b="1" dirty="0" smtClean="0"/>
              <a:t> Strategies, continued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dirty="0" smtClean="0"/>
              <a:t>Recruited </a:t>
            </a:r>
            <a:r>
              <a:rPr lang="en-US" dirty="0"/>
              <a:t>RN support to identify </a:t>
            </a:r>
            <a:r>
              <a:rPr lang="en-US" dirty="0" smtClean="0"/>
              <a:t>eligible patients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Alert physician of need for counseling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Distribute counseling materials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Assist in documentation of counseling – </a:t>
            </a:r>
            <a:r>
              <a:rPr lang="en-US" b="1" dirty="0" smtClean="0">
                <a:solidFill>
                  <a:srgbClr val="FF0000"/>
                </a:solidFill>
              </a:rPr>
              <a:t>IT change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524000"/>
            <a:ext cx="7848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>
              <a:buFont typeface="Wingdings" pitchFamily="2" charset="2"/>
              <a:buChar char="§"/>
            </a:pPr>
            <a:endParaRPr lang="en-US" sz="2200" b="1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24600" y="2894239"/>
            <a:ext cx="2543175" cy="3124200"/>
            <a:chOff x="6324601" y="2971800"/>
            <a:chExt cx="2543175" cy="31242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1" y="2971800"/>
              <a:ext cx="2543175" cy="203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2" y="3276600"/>
              <a:ext cx="2543174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2" y="4080782"/>
              <a:ext cx="2543173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2" y="5105400"/>
              <a:ext cx="2543173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69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err="1">
                <a:solidFill>
                  <a:prstClr val="black"/>
                </a:solidFill>
              </a:rPr>
              <a:t>QNet</a:t>
            </a:r>
            <a:r>
              <a:rPr lang="en-US" sz="3600" b="1" dirty="0">
                <a:solidFill>
                  <a:prstClr val="black"/>
                </a:solidFill>
              </a:rPr>
              <a:t> Quality Improvement Pilot</a:t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Strategies for Improving BMI Counseling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4840" y="1497409"/>
            <a:ext cx="5250598" cy="447278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Change</a:t>
            </a:r>
            <a:r>
              <a:rPr lang="en-US" sz="3200" b="1" dirty="0" smtClean="0"/>
              <a:t> Strategies, continued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Encouraged physicians/NPs to </a:t>
            </a:r>
            <a:r>
              <a:rPr lang="en-US" b="1" dirty="0" smtClean="0">
                <a:solidFill>
                  <a:srgbClr val="FF0000"/>
                </a:solidFill>
              </a:rPr>
              <a:t>document counseling </a:t>
            </a:r>
            <a:r>
              <a:rPr lang="en-US" dirty="0" smtClean="0"/>
              <a:t>in multiple ways: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200" dirty="0" smtClean="0"/>
              <a:t>Select from “Problem List”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200" dirty="0" smtClean="0"/>
              <a:t>Use </a:t>
            </a:r>
            <a:r>
              <a:rPr lang="en-US" sz="2200" dirty="0" err="1" smtClean="0"/>
              <a:t>Autotext</a:t>
            </a:r>
            <a:r>
              <a:rPr lang="en-US" sz="2200" dirty="0" smtClean="0"/>
              <a:t> statements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200" dirty="0"/>
              <a:t>Enter in discussion section of letter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200" dirty="0" smtClean="0"/>
              <a:t>Document referral to local or Heart Center nutritionist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524000"/>
            <a:ext cx="7848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>
              <a:buFont typeface="Wingdings" pitchFamily="2" charset="2"/>
              <a:buChar char="§"/>
            </a:pPr>
            <a:endParaRPr lang="en-US" sz="2200" b="1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1" t="37023" r="24680" b="38767"/>
          <a:stretch/>
        </p:blipFill>
        <p:spPr bwMode="auto">
          <a:xfrm>
            <a:off x="5844552" y="2286000"/>
            <a:ext cx="2947023" cy="19356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48400" y="4697932"/>
            <a:ext cx="2543175" cy="1318664"/>
            <a:chOff x="6155755" y="5029200"/>
            <a:chExt cx="2543175" cy="1318664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755" y="5029200"/>
              <a:ext cx="2543175" cy="203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757" y="5357264"/>
              <a:ext cx="2543173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64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pdsa cyc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t="11650" r="11650" b="12621"/>
          <a:stretch/>
        </p:blipFill>
        <p:spPr bwMode="auto">
          <a:xfrm>
            <a:off x="6825342" y="5029200"/>
            <a:ext cx="870858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prstClr val="black"/>
                </a:solidFill>
              </a:rPr>
              <a:t>QNet</a:t>
            </a:r>
            <a:r>
              <a:rPr lang="en-US" sz="4000" b="1" dirty="0">
                <a:solidFill>
                  <a:prstClr val="black"/>
                </a:solidFill>
              </a:rPr>
              <a:t> Quality Improvement Pilot</a:t>
            </a:r>
            <a:br>
              <a:rPr lang="en-US" sz="4000" b="1" dirty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>Elevated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BMI </a:t>
            </a:r>
            <a:r>
              <a:rPr lang="en-US" sz="3600" dirty="0" smtClean="0">
                <a:solidFill>
                  <a:prstClr val="black"/>
                </a:solidFill>
              </a:rPr>
              <a:t>Project Timeline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4280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792154-2C2F-CC4D-AB8D-B5048D8AF2F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/>
              <a:t>Jan/Feb </a:t>
            </a:r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Mar 2017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Apr/May </a:t>
            </a:r>
            <a:r>
              <a:rPr lang="en-US" b="1" dirty="0"/>
              <a:t>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Jun/Jul </a:t>
            </a:r>
            <a:r>
              <a:rPr lang="en-US" b="1" dirty="0"/>
              <a:t>2017</a:t>
            </a:r>
          </a:p>
        </p:txBody>
      </p:sp>
      <p:pic>
        <p:nvPicPr>
          <p:cNvPr id="2050" name="Picture 2" descr="Image result for pdsa cyc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t="11650" r="11650" b="12621"/>
          <a:stretch/>
        </p:blipFill>
        <p:spPr bwMode="auto">
          <a:xfrm>
            <a:off x="4267200" y="5029200"/>
            <a:ext cx="870858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71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pdsa cyc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t="11650" r="11650" b="12621"/>
          <a:stretch/>
        </p:blipFill>
        <p:spPr bwMode="auto">
          <a:xfrm>
            <a:off x="6705600" y="5029200"/>
            <a:ext cx="870858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prstClr val="black"/>
                </a:solidFill>
              </a:rPr>
              <a:t>QNet</a:t>
            </a:r>
            <a:r>
              <a:rPr lang="en-US" sz="4000" b="1" dirty="0">
                <a:solidFill>
                  <a:prstClr val="black"/>
                </a:solidFill>
              </a:rPr>
              <a:t> Quality Improvement Pilot</a:t>
            </a:r>
            <a:br>
              <a:rPr lang="en-US" sz="4000" b="1" dirty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>Elevated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BMI Project Timeline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1608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792154-2C2F-CC4D-AB8D-B5048D8AF2F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058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Aug 2017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Sep 2017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98771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Oct </a:t>
            </a:r>
            <a:r>
              <a:rPr lang="en-US" b="1" dirty="0"/>
              <a:t>2017</a:t>
            </a:r>
          </a:p>
        </p:txBody>
      </p:sp>
      <p:pic>
        <p:nvPicPr>
          <p:cNvPr id="13" name="Picture 2" descr="Image result for pdsa cyc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t="11650" r="11650" b="12621"/>
          <a:stretch/>
        </p:blipFill>
        <p:spPr bwMode="auto">
          <a:xfrm>
            <a:off x="2939142" y="5029200"/>
            <a:ext cx="870858" cy="84908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188183295"/>
      </p:ext>
    </p:extLst>
  </p:cSld>
  <p:clrMapOvr>
    <a:masterClrMapping/>
  </p:clrMapOvr>
</p:sld>
</file>

<file path=ppt/theme/theme1.xml><?xml version="1.0" encoding="utf-8"?>
<a:theme xmlns:a="http://schemas.openxmlformats.org/drawingml/2006/main" name="1_BCH_20121010_Power_Point_Template_UntilEveryChild_harvard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728</Words>
  <Application>Microsoft Office PowerPoint</Application>
  <PresentationFormat>On-screen Show (4:3)</PresentationFormat>
  <Paragraphs>167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1_BCH_20121010_Power_Point_Template_UntilEveryChild_harvard</vt:lpstr>
      <vt:lpstr>Boston Children’s Hospital Heart Center</vt:lpstr>
      <vt:lpstr>Overview</vt:lpstr>
      <vt:lpstr>QNet Quality Improvement Pilot Elevated BMI Project Team</vt:lpstr>
      <vt:lpstr>QNet Quality Improvement Pilot Strategies for Improving BMI Counseling</vt:lpstr>
      <vt:lpstr>QNet Quality Improvement Pilot Strategies for Improving BMI Counseling</vt:lpstr>
      <vt:lpstr>QNet Quality Improvement Pilot Strategies for Improving BMI Counseling</vt:lpstr>
      <vt:lpstr>QNet Quality Improvement Pilot Strategies for Improving BMI Counseling</vt:lpstr>
      <vt:lpstr>QNet Quality Improvement Pilot Elevated BMI Project Timeline</vt:lpstr>
      <vt:lpstr>QNet Quality Improvement Pilot Elevated BMI Project Timeline</vt:lpstr>
      <vt:lpstr>Education Sheets for Elevated BMI Counseling</vt:lpstr>
      <vt:lpstr>QNet Quality Improvement Pilot Counseling for Elevated BMI</vt:lpstr>
      <vt:lpstr>QNet Quality Improvement Pilot Counseling for Elevated BMI</vt:lpstr>
      <vt:lpstr>QNet Quality Improvement Pilot Counseling for Elevated BMI</vt:lpstr>
      <vt:lpstr>BCH Heart Center QNet Results Counseling for Elevated BMI</vt:lpstr>
      <vt:lpstr>QNet Quality Improvement Pilot Counseling for Elevated BMI</vt:lpstr>
      <vt:lpstr>PowerPoint Presentation</vt:lpstr>
    </vt:vector>
  </TitlesOfParts>
  <Company>BCH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Quality Assurance – Evidence Based Review Selected Cardiology Measures</dc:title>
  <dc:creator>Hartwell, Lauren</dc:creator>
  <cp:lastModifiedBy>Hartwell, Lauren</cp:lastModifiedBy>
  <cp:revision>119</cp:revision>
  <cp:lastPrinted>2017-09-07T17:46:19Z</cp:lastPrinted>
  <dcterms:created xsi:type="dcterms:W3CDTF">2017-04-07T16:19:15Z</dcterms:created>
  <dcterms:modified xsi:type="dcterms:W3CDTF">2017-11-17T14:30:07Z</dcterms:modified>
</cp:coreProperties>
</file>